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4"/>
    <p:sldMasterId id="2147483860" r:id="rId5"/>
    <p:sldMasterId id="2147483889" r:id="rId6"/>
  </p:sldMasterIdLst>
  <p:notesMasterIdLst>
    <p:notesMasterId r:id="rId23"/>
  </p:notesMasterIdLst>
  <p:handoutMasterIdLst>
    <p:handoutMasterId r:id="rId24"/>
  </p:handoutMasterIdLst>
  <p:sldIdLst>
    <p:sldId id="1778" r:id="rId7"/>
    <p:sldId id="1819" r:id="rId8"/>
    <p:sldId id="1824" r:id="rId9"/>
    <p:sldId id="1823" r:id="rId10"/>
    <p:sldId id="1800" r:id="rId11"/>
    <p:sldId id="1818" r:id="rId12"/>
    <p:sldId id="1807" r:id="rId13"/>
    <p:sldId id="1815" r:id="rId14"/>
    <p:sldId id="1813" r:id="rId15"/>
    <p:sldId id="1814" r:id="rId16"/>
    <p:sldId id="1808" r:id="rId17"/>
    <p:sldId id="1812" r:id="rId18"/>
    <p:sldId id="1806" r:id="rId19"/>
    <p:sldId id="1821" r:id="rId20"/>
    <p:sldId id="1822" r:id="rId21"/>
    <p:sldId id="1811" r:id="rId2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EA5BDD7F-0CA5-416A-944E-5B0BC686BE09}">
          <p14:sldIdLst>
            <p14:sldId id="1778"/>
            <p14:sldId id="1819"/>
            <p14:sldId id="1824"/>
            <p14:sldId id="1823"/>
            <p14:sldId id="1800"/>
            <p14:sldId id="1818"/>
            <p14:sldId id="1807"/>
            <p14:sldId id="1815"/>
            <p14:sldId id="1813"/>
            <p14:sldId id="1814"/>
            <p14:sldId id="1808"/>
            <p14:sldId id="1812"/>
            <p14:sldId id="1806"/>
            <p14:sldId id="1821"/>
            <p14:sldId id="1822"/>
            <p14:sldId id="1811"/>
          </p14:sldIdLst>
        </p14:section>
        <p14:section name="Outro" id="{A42DA52F-3E44-4F68-ABEF-02BE104FD649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DB3282D-516C-1EF2-2AA8-023602791897}" name="Donlon, Simon" initials="SD" userId="S::Simon.Donlon@stantec.com::652f92c7-4020-4882-bd3b-3825725fac7e" providerId="AD"/>
  <p188:author id="{48D1C45D-77A4-D541-6F1A-6E06C5957BE7}" name="Rutherford, Alana" initials="RA" userId="S::alana.rutherford@stantec.com::9acaa643-b1a4-48e9-8b9e-c56e3a3aca1e" providerId="AD"/>
  <p188:author id="{8E7B3D95-E393-B3B6-5962-0EA78B0B171C}" name="Dixon, Holly" initials="HD" userId="S::Holly.Dixon@stantec.com::9f1f6bd6-2da6-4d62-b48f-e9218aef0bb3" providerId="AD"/>
  <p188:author id="{86117B9C-5E29-4991-6E13-9380A43F82EB}" name="Walters, Bren" initials="BW" userId="S::Bren.Walters@stantec.com::296d3f5f-1939-434f-9f35-c12b4c144d97" providerId="AD"/>
  <p188:author id="{8837A8E4-137A-0697-3644-66BC240E67E6}" name="Brown, Gareth" initials="GB" userId="S::Gareth.Brown@stantec.com::28ea99cc-2162-41ef-9e13-be9cfde48927" providerId="AD"/>
  <p188:author id="{D0B7E4ED-2876-AFB3-442E-6259AF30247B}" name="Albiston, Dan" initials="DA" userId="S::Dan.Albiston@stantec.com::acfd1ccb-d218-48fd-83b9-dc35a22b587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dman, Andrew" initials="WA" lastIdx="1" clrIdx="0">
    <p:extLst>
      <p:ext uri="{19B8F6BF-5375-455C-9EA6-DF929625EA0E}">
        <p15:presenceInfo xmlns:p15="http://schemas.microsoft.com/office/powerpoint/2012/main" userId="S::Andrew.Wedman@stantec.com::a4500bbe-6dea-4781-b385-e92dbec2d29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1E0"/>
    <a:srgbClr val="B3B3B3"/>
    <a:srgbClr val="898989"/>
    <a:srgbClr val="C9C4BD"/>
    <a:srgbClr val="ED6631"/>
    <a:srgbClr val="FDFDFD"/>
    <a:srgbClr val="54514E"/>
    <a:srgbClr val="000000"/>
    <a:srgbClr val="F2EFE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84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Edgley" userId="c1e1a3d2-ff57-4d28-9647-23b43c038f41" providerId="ADAL" clId="{F658C5C4-1EC0-4D0F-AA0D-EE985F6D4FA6}"/>
    <pc:docChg chg="mod modSld modMainMaster">
      <pc:chgData name="Claire Edgley" userId="c1e1a3d2-ff57-4d28-9647-23b43c038f41" providerId="ADAL" clId="{F658C5C4-1EC0-4D0F-AA0D-EE985F6D4FA6}" dt="2026-08-12T15:57:25.616" v="3" actId="33475"/>
      <pc:docMkLst>
        <pc:docMk/>
      </pc:docMkLst>
      <pc:sldChg chg="modSp mod">
        <pc:chgData name="Claire Edgley" userId="c1e1a3d2-ff57-4d28-9647-23b43c038f41" providerId="ADAL" clId="{F658C5C4-1EC0-4D0F-AA0D-EE985F6D4FA6}" dt="2026-08-12T15:57:17.604" v="1" actId="20577"/>
        <pc:sldMkLst>
          <pc:docMk/>
          <pc:sldMk cId="3487345875" sldId="1823"/>
        </pc:sldMkLst>
        <pc:spChg chg="mod">
          <ac:chgData name="Claire Edgley" userId="c1e1a3d2-ff57-4d28-9647-23b43c038f41" providerId="ADAL" clId="{F658C5C4-1EC0-4D0F-AA0D-EE985F6D4FA6}" dt="2026-08-12T15:57:17.604" v="1" actId="20577"/>
          <ac:spMkLst>
            <pc:docMk/>
            <pc:sldMk cId="3487345875" sldId="1823"/>
            <ac:spMk id="50" creationId="{158B32DA-5132-4973-05C1-67837E53D9BD}"/>
          </ac:spMkLst>
        </pc:spChg>
      </pc:sldChg>
      <pc:sldMasterChg chg="addSp mod">
        <pc:chgData name="Claire Edgley" userId="c1e1a3d2-ff57-4d28-9647-23b43c038f41" providerId="ADAL" clId="{F658C5C4-1EC0-4D0F-AA0D-EE985F6D4FA6}" dt="2026-08-12T15:57:25.616" v="2" actId="33475"/>
        <pc:sldMasterMkLst>
          <pc:docMk/>
          <pc:sldMasterMk cId="3245686357" sldId="2147483771"/>
        </pc:sldMasterMkLst>
        <pc:spChg chg="add">
          <ac:chgData name="Claire Edgley" userId="c1e1a3d2-ff57-4d28-9647-23b43c038f41" providerId="ADAL" clId="{F658C5C4-1EC0-4D0F-AA0D-EE985F6D4FA6}" dt="2026-08-12T15:57:25.616" v="2" actId="33475"/>
          <ac:spMkLst>
            <pc:docMk/>
            <pc:sldMasterMk cId="3245686357" sldId="2147483771"/>
            <ac:spMk id="5" creationId="{0EAA1724-DE52-5729-BD2E-BFCB96B88D5A}"/>
          </ac:spMkLst>
        </pc:spChg>
      </pc:sldMasterChg>
      <pc:sldMasterChg chg="addSp mod">
        <pc:chgData name="Claire Edgley" userId="c1e1a3d2-ff57-4d28-9647-23b43c038f41" providerId="ADAL" clId="{F658C5C4-1EC0-4D0F-AA0D-EE985F6D4FA6}" dt="2026-08-12T15:57:25.616" v="2" actId="33475"/>
        <pc:sldMasterMkLst>
          <pc:docMk/>
          <pc:sldMasterMk cId="2962447720" sldId="2147483860"/>
        </pc:sldMasterMkLst>
        <pc:spChg chg="add">
          <ac:chgData name="Claire Edgley" userId="c1e1a3d2-ff57-4d28-9647-23b43c038f41" providerId="ADAL" clId="{F658C5C4-1EC0-4D0F-AA0D-EE985F6D4FA6}" dt="2026-08-12T15:57:25.616" v="2" actId="33475"/>
          <ac:spMkLst>
            <pc:docMk/>
            <pc:sldMasterMk cId="2962447720" sldId="2147483860"/>
            <ac:spMk id="5" creationId="{75C786D3-F456-E5A7-2DDD-467DFBD3DCCE}"/>
          </ac:spMkLst>
        </pc:spChg>
      </pc:sldMasterChg>
      <pc:sldMasterChg chg="addSp mod">
        <pc:chgData name="Claire Edgley" userId="c1e1a3d2-ff57-4d28-9647-23b43c038f41" providerId="ADAL" clId="{F658C5C4-1EC0-4D0F-AA0D-EE985F6D4FA6}" dt="2026-08-12T15:57:25.616" v="2" actId="33475"/>
        <pc:sldMasterMkLst>
          <pc:docMk/>
          <pc:sldMasterMk cId="3488920781" sldId="2147483889"/>
        </pc:sldMasterMkLst>
        <pc:spChg chg="add">
          <ac:chgData name="Claire Edgley" userId="c1e1a3d2-ff57-4d28-9647-23b43c038f41" providerId="ADAL" clId="{F658C5C4-1EC0-4D0F-AA0D-EE985F6D4FA6}" dt="2026-08-12T15:57:25.616" v="2" actId="33475"/>
          <ac:spMkLst>
            <pc:docMk/>
            <pc:sldMasterMk cId="3488920781" sldId="2147483889"/>
            <ac:spMk id="7" creationId="{E4CD950C-735A-8ACE-FE03-FD753F0CCE86}"/>
          </ac:spMkLst>
        </pc:sp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tantec.sharepoint.com/teams/UKEconomics/Shared%20Documents/General/LIVE%20jobs/332612236%20Fifty500/3)%20Analysis/Baseline/250218%20Baseline%20for%20Repor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stantec.sharepoint.com/teams/UKEconomics/Shared%20Documents/General/LIVE%20jobs/332612236%20Fifty500/3)%20Analysis/Baseline/250218%20Baseline%20for%20Repor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stantec.sharepoint.com/teams/UKEconomics/Shared%20Documents/General/LIVE%20jobs/332612236%20Fifty500/3)%20Analysis/Baseline/250218%20Baseline%20for%20Repor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stantec.sharepoint.com/teams/UKEconomics/Shared%20Documents/General/LIVE%20jobs/332612236%20Fifty500/3)%20Analysis/Baseline/250218%20Baseline%20for%20Repor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stantec.sharepoint.com/teams/UKEconomics/Shared%20Documents/General/LIVE%20jobs/332612236%20Fifty500/3)%20Analysis/Baseline/250218%20Baseline%20for%20Repor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stantec.sharepoint.com/teams/UKEconomics/Shared%20Documents/General/LIVE%20jobs/332612236%20Fifty500/3)%20Analysis/Baseline/250218%20Baseline%20for%20Repor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stantec.sharepoint.com/teams/UKEconomics/Shared%20Documents/General/LIVE%20jobs/332612236%20Fifty500/3)%20Analysis/Baseline/250218%20Baseline%20for%20Report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stantec.sharepoint.com/teams/UKEconomics/Shared%20Documents/General/LIVE%20jobs/332612236%20Fifty500/3)%20Analysis/Baseline/250218%20Baseline%20for%20Report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353747342787653"/>
          <c:y val="6.189376443418014E-2"/>
          <c:w val="0.28916487262820501"/>
          <c:h val="0.8121478060046188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'Pop, Jobs and GVA'!$B$30</c:f>
              <c:strCache>
                <c:ptCount val="1"/>
                <c:pt idx="0">
                  <c:v>North West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Lbls>
            <c:numFmt formatCode="#0.#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masis MT Pro" panose="020405040500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'Pop, Jobs and GVA'!$D$2</c:f>
              <c:strCache>
                <c:ptCount val="1"/>
                <c:pt idx="0">
                  <c:v>Jobs</c:v>
                </c:pt>
              </c:strCache>
            </c:strRef>
          </c:cat>
          <c:val>
            <c:numRef>
              <c:f>'Pop, Jobs and GVA'!$D$30</c:f>
              <c:numCache>
                <c:formatCode>_-* #,##0_-;\-* #,##0_-;_-* "-"??_-;_-@_-</c:formatCode>
                <c:ptCount val="1"/>
                <c:pt idx="0">
                  <c:v>211572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47-4041-BC44-FB4D02FCF92E}"/>
            </c:ext>
          </c:extLst>
        </c:ser>
        <c:ser>
          <c:idx val="1"/>
          <c:order val="1"/>
          <c:tx>
            <c:strRef>
              <c:f>'Pop, Jobs and GVA'!$B$31</c:f>
              <c:strCache>
                <c:ptCount val="1"/>
                <c:pt idx="0">
                  <c:v>West Midlands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dLbls>
            <c:numFmt formatCode="0.#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masis MT Pro" panose="020405040500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'Pop, Jobs and GVA'!$D$2</c:f>
              <c:strCache>
                <c:ptCount val="1"/>
                <c:pt idx="0">
                  <c:v>Jobs</c:v>
                </c:pt>
              </c:strCache>
            </c:strRef>
          </c:cat>
          <c:val>
            <c:numRef>
              <c:f>'Pop, Jobs and GVA'!$D$31</c:f>
              <c:numCache>
                <c:formatCode>_-* #,##0_-;\-* #,##0_-;_-* "-"??_-;_-@_-</c:formatCode>
                <c:ptCount val="1"/>
                <c:pt idx="0">
                  <c:v>553992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47-4041-BC44-FB4D02FCF92E}"/>
            </c:ext>
          </c:extLst>
        </c:ser>
        <c:ser>
          <c:idx val="2"/>
          <c:order val="2"/>
          <c:tx>
            <c:strRef>
              <c:f>'Pop, Jobs and GVA'!$B$32</c:f>
              <c:strCache>
                <c:ptCount val="1"/>
                <c:pt idx="0">
                  <c:v>East Midlands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dLbls>
            <c:numFmt formatCode="#.#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masis MT Pro" panose="020405040500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'Pop, Jobs and GVA'!$D$2</c:f>
              <c:strCache>
                <c:ptCount val="1"/>
                <c:pt idx="0">
                  <c:v>Jobs</c:v>
                </c:pt>
              </c:strCache>
            </c:strRef>
          </c:cat>
          <c:val>
            <c:numRef>
              <c:f>'Pop, Jobs and GVA'!$D$32</c:f>
              <c:numCache>
                <c:formatCode>_-* #,##0_-;\-* #,##0_-;_-* "-"??_-;_-@_-</c:formatCode>
                <c:ptCount val="1"/>
                <c:pt idx="0">
                  <c:v>1150408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47-4041-BC44-FB4D02FCF92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03601392"/>
        <c:axId val="703601872"/>
      </c:barChart>
      <c:catAx>
        <c:axId val="70360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n-US"/>
          </a:p>
        </c:txPr>
        <c:crossAx val="703601872"/>
        <c:crosses val="autoZero"/>
        <c:auto val="1"/>
        <c:lblAlgn val="ctr"/>
        <c:lblOffset val="100"/>
        <c:noMultiLvlLbl val="0"/>
      </c:catAx>
      <c:valAx>
        <c:axId val="703601872"/>
        <c:scaling>
          <c:orientation val="minMax"/>
          <c:max val="2000000"/>
        </c:scaling>
        <c:delete val="0"/>
        <c:axPos val="l"/>
        <c:numFmt formatCode="#0.0,,&quot;m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n-US"/>
          </a:p>
        </c:txPr>
        <c:crossAx val="703601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latin typeface="Amasis MT Pro" panose="020405040500050203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93208054321482"/>
          <c:y val="6.189376443418014E-2"/>
          <c:w val="0.44970477340351689"/>
          <c:h val="0.8121478060046188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'Pop, Jobs and GVA'!$B$30</c:f>
              <c:strCache>
                <c:ptCount val="1"/>
                <c:pt idx="0">
                  <c:v>North West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numFmt formatCode="&quot;£&quot;##.#0,,,&quot;bn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Amasis MT Pro" panose="02040504050005020304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B38-47E1-88F7-5E68984024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masis MT Pro" panose="020405040500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'Pop, Jobs and GVA'!$E$2</c:f>
              <c:strCache>
                <c:ptCount val="1"/>
                <c:pt idx="0">
                  <c:v>Gross Value Added</c:v>
                </c:pt>
              </c:strCache>
            </c:strRef>
          </c:cat>
          <c:val>
            <c:numRef>
              <c:f>'Pop, Jobs and GVA'!$E$30</c:f>
              <c:numCache>
                <c:formatCode>"£"#,##0</c:formatCode>
                <c:ptCount val="1"/>
                <c:pt idx="0">
                  <c:v>15648350000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38-47E1-88F7-5E68984024F5}"/>
            </c:ext>
          </c:extLst>
        </c:ser>
        <c:ser>
          <c:idx val="1"/>
          <c:order val="1"/>
          <c:tx>
            <c:strRef>
              <c:f>'Pop, Jobs and GVA'!$B$31</c:f>
              <c:strCache>
                <c:ptCount val="1"/>
                <c:pt idx="0">
                  <c:v>West Midlands</c:v>
                </c:pt>
              </c:strCache>
            </c:strRef>
          </c:tx>
          <c:spPr>
            <a:solidFill>
              <a:srgbClr val="B3B3B3"/>
            </a:solidFill>
            <a:ln>
              <a:noFill/>
            </a:ln>
            <a:effectLst/>
          </c:spPr>
          <c:invertIfNegative val="0"/>
          <c:dLbls>
            <c:numFmt formatCode="&quot;£&quot;##.#0,,,&quot;bn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masis MT Pro" panose="020405040500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'Pop, Jobs and GVA'!$E$2</c:f>
              <c:strCache>
                <c:ptCount val="1"/>
                <c:pt idx="0">
                  <c:v>Gross Value Added</c:v>
                </c:pt>
              </c:strCache>
            </c:strRef>
          </c:cat>
          <c:val>
            <c:numRef>
              <c:f>'Pop, Jobs and GVA'!$E$31</c:f>
              <c:numCache>
                <c:formatCode>"£"#,##0</c:formatCode>
                <c:ptCount val="1"/>
                <c:pt idx="0">
                  <c:v>33337350000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38-47E1-88F7-5E68984024F5}"/>
            </c:ext>
          </c:extLst>
        </c:ser>
        <c:ser>
          <c:idx val="2"/>
          <c:order val="2"/>
          <c:tx>
            <c:strRef>
              <c:f>'Pop, Jobs and GVA'!$B$32</c:f>
              <c:strCache>
                <c:ptCount val="1"/>
                <c:pt idx="0">
                  <c:v>East Midlands</c:v>
                </c:pt>
              </c:strCache>
            </c:strRef>
          </c:tx>
          <c:spPr>
            <a:solidFill>
              <a:srgbClr val="898989"/>
            </a:solidFill>
            <a:ln>
              <a:noFill/>
            </a:ln>
            <a:effectLst/>
          </c:spPr>
          <c:invertIfNegative val="0"/>
          <c:dLbls>
            <c:numFmt formatCode="&quot;£&quot;##.#0,,,&quot;bn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masis MT Pro" panose="020405040500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'Pop, Jobs and GVA'!$E$2</c:f>
              <c:strCache>
                <c:ptCount val="1"/>
                <c:pt idx="0">
                  <c:v>Gross Value Added</c:v>
                </c:pt>
              </c:strCache>
            </c:strRef>
          </c:cat>
          <c:val>
            <c:numRef>
              <c:f>'Pop, Jobs and GVA'!$E$32</c:f>
              <c:numCache>
                <c:formatCode>"£"#,##0</c:formatCode>
                <c:ptCount val="1"/>
                <c:pt idx="0">
                  <c:v>68245200000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38-47E1-88F7-5E68984024F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78818480"/>
        <c:axId val="678819440"/>
      </c:barChart>
      <c:catAx>
        <c:axId val="67881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n-US"/>
          </a:p>
        </c:txPr>
        <c:crossAx val="678819440"/>
        <c:crosses val="autoZero"/>
        <c:auto val="1"/>
        <c:lblAlgn val="ctr"/>
        <c:lblOffset val="100"/>
        <c:noMultiLvlLbl val="0"/>
      </c:catAx>
      <c:valAx>
        <c:axId val="678819440"/>
        <c:scaling>
          <c:orientation val="minMax"/>
          <c:max val="120000000000"/>
        </c:scaling>
        <c:delete val="0"/>
        <c:axPos val="r"/>
        <c:numFmt formatCode="&quot;£&quot;#,,,&quot;bn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n-US"/>
          </a:p>
        </c:txPr>
        <c:crossAx val="678818480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latin typeface="Amasis MT Pro" panose="02040504050005020304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484711286089244"/>
          <c:y val="0.24817101965618221"/>
          <c:w val="0.58515288713910774"/>
          <c:h val="0.616632547941171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'Pop, Jobs and GVA'!$B$30</c:f>
              <c:strCache>
                <c:ptCount val="1"/>
                <c:pt idx="0">
                  <c:v>North West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Lbls>
            <c:numFmt formatCode="0.#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masis MT Pro" panose="020405040500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'Pop, Jobs and GVA'!$C$2</c:f>
              <c:strCache>
                <c:ptCount val="1"/>
                <c:pt idx="0">
                  <c:v>Population</c:v>
                </c:pt>
              </c:strCache>
            </c:strRef>
          </c:cat>
          <c:val>
            <c:numRef>
              <c:f>'Pop, Jobs and GVA'!$C$30</c:f>
              <c:numCache>
                <c:formatCode>_-* #,##0_-;\-* #,##0_-;_-* "-"??_-;_-@_-</c:formatCode>
                <c:ptCount val="1"/>
                <c:pt idx="0">
                  <c:v>398772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2D-4083-B348-CD0BA9093D42}"/>
            </c:ext>
          </c:extLst>
        </c:ser>
        <c:ser>
          <c:idx val="1"/>
          <c:order val="1"/>
          <c:tx>
            <c:strRef>
              <c:f>'Pop, Jobs and GVA'!$B$31</c:f>
              <c:strCache>
                <c:ptCount val="1"/>
                <c:pt idx="0">
                  <c:v>West Midlands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dLbls>
            <c:numFmt formatCode="0.#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masis MT Pro" panose="020405040500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'Pop, Jobs and GVA'!$C$2</c:f>
              <c:strCache>
                <c:ptCount val="1"/>
                <c:pt idx="0">
                  <c:v>Population</c:v>
                </c:pt>
              </c:strCache>
            </c:strRef>
          </c:cat>
          <c:val>
            <c:numRef>
              <c:f>'Pop, Jobs and GVA'!$C$31</c:f>
              <c:numCache>
                <c:formatCode>_-* #,##0_-;\-* #,##0_-;_-* "-"??_-;_-@_-</c:formatCode>
                <c:ptCount val="1"/>
                <c:pt idx="0">
                  <c:v>1199511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2D-4083-B348-CD0BA9093D42}"/>
            </c:ext>
          </c:extLst>
        </c:ser>
        <c:ser>
          <c:idx val="2"/>
          <c:order val="2"/>
          <c:tx>
            <c:strRef>
              <c:f>'Pop, Jobs and GVA'!$B$32</c:f>
              <c:strCache>
                <c:ptCount val="1"/>
                <c:pt idx="0">
                  <c:v>East Midlands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dLbls>
            <c:numFmt formatCode="0.#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masis MT Pro" panose="020405040500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'Pop, Jobs and GVA'!$C$2</c:f>
              <c:strCache>
                <c:ptCount val="1"/>
                <c:pt idx="0">
                  <c:v>Population</c:v>
                </c:pt>
              </c:strCache>
            </c:strRef>
          </c:cat>
          <c:val>
            <c:numRef>
              <c:f>'Pop, Jobs and GVA'!$C$32</c:f>
              <c:numCache>
                <c:formatCode>_-* #,##0_-;\-* #,##0_-;_-* "-"??_-;_-@_-</c:formatCode>
                <c:ptCount val="1"/>
                <c:pt idx="0">
                  <c:v>2401985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2D-4083-B348-CD0BA9093D4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03601392"/>
        <c:axId val="703601872"/>
      </c:barChart>
      <c:catAx>
        <c:axId val="70360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n-US"/>
          </a:p>
        </c:txPr>
        <c:crossAx val="703601872"/>
        <c:crosses val="autoZero"/>
        <c:auto val="1"/>
        <c:lblAlgn val="ctr"/>
        <c:lblOffset val="100"/>
        <c:noMultiLvlLbl val="0"/>
      </c:catAx>
      <c:valAx>
        <c:axId val="703601872"/>
        <c:scaling>
          <c:orientation val="minMax"/>
          <c:max val="4099999.9999999995"/>
          <c:min val="0"/>
        </c:scaling>
        <c:delete val="0"/>
        <c:axPos val="l"/>
        <c:numFmt formatCode="#.0,,&quot;m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n-US"/>
          </a:p>
        </c:txPr>
        <c:crossAx val="70360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92416447944007"/>
          <c:y val="1.4408091400988303E-2"/>
          <c:w val="0.39091688538932629"/>
          <c:h val="0.211464582001993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masis MT Pro" panose="020405040500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latin typeface="Amasis MT Pro" panose="02040504050005020304" pitchFamily="18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numRef>
              <c:f>'GVA Growth'!$C$6:$L$6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'GVA Growth'!$C$7:$L$7</c:f>
              <c:numCache>
                <c:formatCode>0</c:formatCode>
                <c:ptCount val="10"/>
                <c:pt idx="0">
                  <c:v>100</c:v>
                </c:pt>
                <c:pt idx="1">
                  <c:v>102.15249076438428</c:v>
                </c:pt>
                <c:pt idx="2">
                  <c:v>103.69900016884512</c:v>
                </c:pt>
                <c:pt idx="3">
                  <c:v>104.59331035844053</c:v>
                </c:pt>
                <c:pt idx="4">
                  <c:v>105.96659682399543</c:v>
                </c:pt>
                <c:pt idx="5">
                  <c:v>108.46881201212946</c:v>
                </c:pt>
                <c:pt idx="6">
                  <c:v>109.20341844342163</c:v>
                </c:pt>
                <c:pt idx="7">
                  <c:v>100.21859222901681</c:v>
                </c:pt>
                <c:pt idx="8">
                  <c:v>110.17653909169429</c:v>
                </c:pt>
                <c:pt idx="9">
                  <c:v>113.04320323195201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73-4306-9331-BB10DD89F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29360496"/>
        <c:axId val="1029358576"/>
      </c:lineChart>
      <c:catAx>
        <c:axId val="102936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n-US"/>
          </a:p>
        </c:txPr>
        <c:crossAx val="1029358576"/>
        <c:crosses val="autoZero"/>
        <c:auto val="1"/>
        <c:lblAlgn val="ctr"/>
        <c:lblOffset val="100"/>
        <c:noMultiLvlLbl val="0"/>
      </c:catAx>
      <c:valAx>
        <c:axId val="1029358576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n-US"/>
          </a:p>
        </c:txPr>
        <c:crossAx val="1029360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masis MT Pro" panose="02040504050005020304" pitchFamily="18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7217325732234"/>
          <c:y val="6.3150629144526002E-2"/>
          <c:w val="0.85987921808361234"/>
          <c:h val="0.64624753769994681"/>
        </c:manualLayout>
      </c:layout>
      <c:lineChart>
        <c:grouping val="standard"/>
        <c:varyColors val="0"/>
        <c:ser>
          <c:idx val="0"/>
          <c:order val="0"/>
          <c:tx>
            <c:strRef>
              <c:f>'Jobs Growth'!$B$3</c:f>
              <c:strCache>
                <c:ptCount val="1"/>
                <c:pt idx="0">
                  <c:v>Fifty500 Study Area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numRef>
              <c:f>'Jobs Growth'!$C$2:$L$2</c:f>
              <c:numCache>
                <c:formatCode>General</c:formatCode>
                <c:ptCount val="10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</c:numCache>
            </c:numRef>
          </c:cat>
          <c:val>
            <c:numRef>
              <c:f>'Jobs Growth'!$C$3:$L$3</c:f>
              <c:numCache>
                <c:formatCode>0</c:formatCode>
                <c:ptCount val="10"/>
                <c:pt idx="0">
                  <c:v>100</c:v>
                </c:pt>
                <c:pt idx="1">
                  <c:v>102.84466078210292</c:v>
                </c:pt>
                <c:pt idx="2">
                  <c:v>105.41572107052536</c:v>
                </c:pt>
                <c:pt idx="3">
                  <c:v>105.4857937096109</c:v>
                </c:pt>
                <c:pt idx="4">
                  <c:v>105.66152320038755</c:v>
                </c:pt>
                <c:pt idx="5">
                  <c:v>106.98546353194938</c:v>
                </c:pt>
                <c:pt idx="6">
                  <c:v>104.95727875933942</c:v>
                </c:pt>
                <c:pt idx="7">
                  <c:v>106.86977158626576</c:v>
                </c:pt>
                <c:pt idx="8">
                  <c:v>110.12454474411952</c:v>
                </c:pt>
                <c:pt idx="9">
                  <c:v>110.49976498271252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5B-4083-8FCA-21045462B400}"/>
            </c:ext>
          </c:extLst>
        </c:ser>
        <c:ser>
          <c:idx val="1"/>
          <c:order val="1"/>
          <c:tx>
            <c:strRef>
              <c:f>'Jobs Growth'!$B$4</c:f>
              <c:strCache>
                <c:ptCount val="1"/>
                <c:pt idx="0">
                  <c:v>Great Britain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'Jobs Growth'!$C$2:$L$2</c:f>
              <c:numCache>
                <c:formatCode>General</c:formatCode>
                <c:ptCount val="10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</c:numCache>
            </c:numRef>
          </c:cat>
          <c:val>
            <c:numRef>
              <c:f>'Jobs Growth'!$C$4:$L$4</c:f>
              <c:numCache>
                <c:formatCode>0</c:formatCode>
                <c:ptCount val="10"/>
                <c:pt idx="0">
                  <c:v>100</c:v>
                </c:pt>
                <c:pt idx="1">
                  <c:v>101.99561829766147</c:v>
                </c:pt>
                <c:pt idx="2">
                  <c:v>104.41882002217532</c:v>
                </c:pt>
                <c:pt idx="3">
                  <c:v>105.5802069028674</c:v>
                </c:pt>
                <c:pt idx="4">
                  <c:v>106.17510468322439</c:v>
                </c:pt>
                <c:pt idx="5">
                  <c:v>107.28429622362346</c:v>
                </c:pt>
                <c:pt idx="6">
                  <c:v>105.40633749670651</c:v>
                </c:pt>
                <c:pt idx="7">
                  <c:v>107.98620463452234</c:v>
                </c:pt>
                <c:pt idx="8">
                  <c:v>110.03247184615239</c:v>
                </c:pt>
                <c:pt idx="9">
                  <c:v>111.34913649866782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5B-4083-8FCA-21045462B4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29732208"/>
        <c:axId val="1029732688"/>
      </c:lineChart>
      <c:catAx>
        <c:axId val="102973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n-US"/>
          </a:p>
        </c:txPr>
        <c:crossAx val="1029732688"/>
        <c:crosses val="autoZero"/>
        <c:auto val="1"/>
        <c:lblAlgn val="ctr"/>
        <c:lblOffset val="100"/>
        <c:noMultiLvlLbl val="0"/>
      </c:catAx>
      <c:valAx>
        <c:axId val="1029732688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Index Growth</a:t>
                </a:r>
              </a:p>
            </c:rich>
          </c:tx>
          <c:layout>
            <c:manualLayout>
              <c:xMode val="edge"/>
              <c:yMode val="edge"/>
              <c:x val="0"/>
              <c:y val="0.156344191354917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973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'Jobs Growth'!$B$26</c:f>
              <c:strCache>
                <c:ptCount val="1"/>
                <c:pt idx="0">
                  <c:v>Fifty500 Study Area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F40-418B-8091-8EFE4B562AD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F40-418B-8091-8EFE4B562AD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F40-418B-8091-8EFE4B562AD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F40-418B-8091-8EFE4B562AD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F40-418B-8091-8EFE4B562AD4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F40-418B-8091-8EFE4B562AD4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F40-418B-8091-8EFE4B562AD4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F40-418B-8091-8EFE4B562AD4}"/>
                </c:ext>
              </c:extLst>
            </c:dLbl>
            <c:numFmt formatCode="0.#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masis MT Pro" panose="020405040500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'Jobs Growth'!$C$25:$L$25</c:f>
              <c:numCache>
                <c:formatCode>General</c:formatCode>
                <c:ptCount val="10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</c:numCache>
            </c:numRef>
          </c:cat>
          <c:val>
            <c:numRef>
              <c:f>'Jobs Growth'!$C$26:$L$26</c:f>
              <c:numCache>
                <c:formatCode>_-* #,##0_-;\-* #,##0_-;_-* "-"??_-;_-@_-</c:formatCode>
                <c:ptCount val="10"/>
                <c:pt idx="0">
                  <c:v>1730000</c:v>
                </c:pt>
                <c:pt idx="1">
                  <c:v>1780000</c:v>
                </c:pt>
                <c:pt idx="2">
                  <c:v>1830000</c:v>
                </c:pt>
                <c:pt idx="3">
                  <c:v>1830000</c:v>
                </c:pt>
                <c:pt idx="4">
                  <c:v>1830000</c:v>
                </c:pt>
                <c:pt idx="5">
                  <c:v>1860000</c:v>
                </c:pt>
                <c:pt idx="6">
                  <c:v>1820000</c:v>
                </c:pt>
                <c:pt idx="7">
                  <c:v>1850000</c:v>
                </c:pt>
                <c:pt idx="8">
                  <c:v>1910000</c:v>
                </c:pt>
                <c:pt idx="9">
                  <c:v>1920000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F40-418B-8091-8EFE4B562A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6728272"/>
        <c:axId val="616734032"/>
      </c:barChart>
      <c:catAx>
        <c:axId val="61672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n-US"/>
          </a:p>
        </c:txPr>
        <c:crossAx val="616734032"/>
        <c:crosses val="autoZero"/>
        <c:auto val="1"/>
        <c:lblAlgn val="ctr"/>
        <c:lblOffset val="100"/>
        <c:noMultiLvlLbl val="0"/>
      </c:catAx>
      <c:valAx>
        <c:axId val="616734032"/>
        <c:scaling>
          <c:orientation val="minMax"/>
          <c:max val="1930000"/>
          <c:min val="1700000.0000000002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#.#0,,&quot;m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n-US"/>
          </a:p>
        </c:txPr>
        <c:crossAx val="616728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Amasis MT Pro" panose="02040504050005020304" pitchFamily="18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150481189851271E-2"/>
          <c:y val="2.536960593551672E-2"/>
          <c:w val="0.63132000372318964"/>
          <c:h val="0.8897506864759687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'Employment Rates'!$B$11</c:f>
              <c:strCache>
                <c:ptCount val="1"/>
                <c:pt idx="0">
                  <c:v>Inactive: Retired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Amasis MT Pro" panose="020405040500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'Employment Rates'!$C$2:$D$2</c:f>
              <c:strCache>
                <c:ptCount val="2"/>
                <c:pt idx="0">
                  <c:v>Fifty500 Study Area</c:v>
                </c:pt>
                <c:pt idx="1">
                  <c:v>England</c:v>
                </c:pt>
              </c:strCache>
            </c:strRef>
          </c:cat>
          <c:val>
            <c:numRef>
              <c:f>'Employment Rates'!$C$11:$D$11</c:f>
              <c:numCache>
                <c:formatCode>0%</c:formatCode>
                <c:ptCount val="2"/>
                <c:pt idx="0">
                  <c:v>0.2292986106638577</c:v>
                </c:pt>
                <c:pt idx="1">
                  <c:v>0.21479477549449749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11-4982-8B84-0740D22D606C}"/>
            </c:ext>
          </c:extLst>
        </c:ser>
        <c:ser>
          <c:idx val="2"/>
          <c:order val="1"/>
          <c:tx>
            <c:strRef>
              <c:f>'Employment Rates'!$B$12</c:f>
              <c:strCache>
                <c:ptCount val="1"/>
                <c:pt idx="0">
                  <c:v>Inactive: Student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'Employment Rates'!$C$2:$D$2</c:f>
              <c:strCache>
                <c:ptCount val="2"/>
                <c:pt idx="0">
                  <c:v>Fifty500 Study Area</c:v>
                </c:pt>
                <c:pt idx="1">
                  <c:v>England</c:v>
                </c:pt>
              </c:strCache>
            </c:strRef>
          </c:cat>
          <c:val>
            <c:numRef>
              <c:f>'Employment Rates'!$C$12:$D$12</c:f>
              <c:numCache>
                <c:formatCode>0%</c:formatCode>
                <c:ptCount val="2"/>
                <c:pt idx="0">
                  <c:v>6.1079877136985303E-2</c:v>
                </c:pt>
                <c:pt idx="1">
                  <c:v>5.6414359245711469E-2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11-4982-8B84-0740D22D606C}"/>
            </c:ext>
          </c:extLst>
        </c:ser>
        <c:ser>
          <c:idx val="3"/>
          <c:order val="2"/>
          <c:tx>
            <c:strRef>
              <c:f>'Employment Rates'!$B$13</c:f>
              <c:strCache>
                <c:ptCount val="1"/>
                <c:pt idx="0">
                  <c:v>Inactive: Looking After Family</c:v>
                </c:pt>
              </c:strCache>
            </c:strRef>
          </c:tx>
          <c:spPr>
            <a:solidFill>
              <a:schemeClr val="dk1">
                <a:tint val="985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'Employment Rates'!$C$2:$D$2</c:f>
              <c:strCache>
                <c:ptCount val="2"/>
                <c:pt idx="0">
                  <c:v>Fifty500 Study Area</c:v>
                </c:pt>
                <c:pt idx="1">
                  <c:v>England</c:v>
                </c:pt>
              </c:strCache>
            </c:strRef>
          </c:cat>
          <c:val>
            <c:numRef>
              <c:f>'Employment Rates'!$C$13:$D$13</c:f>
              <c:numCache>
                <c:formatCode>0%</c:formatCode>
                <c:ptCount val="2"/>
                <c:pt idx="0">
                  <c:v>4.4161641234014483E-2</c:v>
                </c:pt>
                <c:pt idx="1">
                  <c:v>4.7987046828591597E-2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11-4982-8B84-0740D22D606C}"/>
            </c:ext>
          </c:extLst>
        </c:ser>
        <c:ser>
          <c:idx val="4"/>
          <c:order val="3"/>
          <c:tx>
            <c:strRef>
              <c:f>'Employment Rates'!$B$14</c:f>
              <c:strCache>
                <c:ptCount val="1"/>
                <c:pt idx="0">
                  <c:v>Inactive: Long-Term Sick</c:v>
                </c:pt>
              </c:strCache>
            </c:strRef>
          </c:tx>
          <c:spPr>
            <a:solidFill>
              <a:schemeClr val="dk1">
                <a:tint val="3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'Employment Rates'!$C$2:$D$2</c:f>
              <c:strCache>
                <c:ptCount val="2"/>
                <c:pt idx="0">
                  <c:v>Fifty500 Study Area</c:v>
                </c:pt>
                <c:pt idx="1">
                  <c:v>England</c:v>
                </c:pt>
              </c:strCache>
            </c:strRef>
          </c:cat>
          <c:val>
            <c:numRef>
              <c:f>'Employment Rates'!$C$14:$D$14</c:f>
              <c:numCache>
                <c:formatCode>0%</c:formatCode>
                <c:ptCount val="2"/>
                <c:pt idx="0">
                  <c:v>4.1426129116049877E-2</c:v>
                </c:pt>
                <c:pt idx="1">
                  <c:v>4.073949076875482E-2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11-4982-8B84-0740D22D606C}"/>
            </c:ext>
          </c:extLst>
        </c:ser>
        <c:ser>
          <c:idx val="5"/>
          <c:order val="4"/>
          <c:tx>
            <c:strRef>
              <c:f>'Employment Rates'!$B$15</c:f>
              <c:strCache>
                <c:ptCount val="1"/>
                <c:pt idx="0">
                  <c:v>Inactive: Other</c:v>
                </c:pt>
              </c:strCache>
            </c:strRef>
          </c:tx>
          <c:spPr>
            <a:solidFill>
              <a:schemeClr val="dk1">
                <a:tint val="6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'Employment Rates'!$C$2:$D$2</c:f>
              <c:strCache>
                <c:ptCount val="2"/>
                <c:pt idx="0">
                  <c:v>Fifty500 Study Area</c:v>
                </c:pt>
                <c:pt idx="1">
                  <c:v>England</c:v>
                </c:pt>
              </c:strCache>
            </c:strRef>
          </c:cat>
          <c:val>
            <c:numRef>
              <c:f>'Employment Rates'!$C$15:$D$15</c:f>
              <c:numCache>
                <c:formatCode>0%</c:formatCode>
                <c:ptCount val="2"/>
                <c:pt idx="0">
                  <c:v>2.8974085280704383E-2</c:v>
                </c:pt>
                <c:pt idx="1">
                  <c:v>3.1428072932534967E-2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11-4982-8B84-0740D22D606C}"/>
            </c:ext>
          </c:extLst>
        </c:ser>
        <c:ser>
          <c:idx val="0"/>
          <c:order val="5"/>
          <c:tx>
            <c:strRef>
              <c:f>'Employment Rates'!$B$6</c:f>
              <c:strCache>
                <c:ptCount val="1"/>
                <c:pt idx="0">
                  <c:v>Economically Active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Amasis MT Pro" panose="020405040500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'Employment Rates'!$C$2:$D$2</c:f>
              <c:strCache>
                <c:ptCount val="2"/>
                <c:pt idx="0">
                  <c:v>Fifty500 Study Area</c:v>
                </c:pt>
                <c:pt idx="1">
                  <c:v>England</c:v>
                </c:pt>
              </c:strCache>
            </c:strRef>
          </c:cat>
          <c:val>
            <c:numRef>
              <c:f>'Employment Rates'!$C$6:$D$6</c:f>
              <c:numCache>
                <c:formatCode>0%</c:formatCode>
                <c:ptCount val="2"/>
                <c:pt idx="0">
                  <c:v>0.59505965656838822</c:v>
                </c:pt>
                <c:pt idx="1">
                  <c:v>0.60863625472990956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B11-4982-8B84-0740D22D606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68327679"/>
        <c:axId val="868328159"/>
      </c:barChart>
      <c:catAx>
        <c:axId val="868327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n-US"/>
          </a:p>
        </c:txPr>
        <c:crossAx val="868328159"/>
        <c:crosses val="autoZero"/>
        <c:auto val="1"/>
        <c:lblAlgn val="ctr"/>
        <c:lblOffset val="100"/>
        <c:noMultiLvlLbl val="0"/>
      </c:catAx>
      <c:valAx>
        <c:axId val="868328159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n-US"/>
          </a:p>
        </c:txPr>
        <c:crossAx val="868327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615553575764204"/>
          <c:y val="9.2346020257860328E-3"/>
          <c:w val="0.24828898255961412"/>
          <c:h val="0.975749520628630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masis MT Pro" panose="020405040500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050">
          <a:latin typeface="Amasis MT Pro" panose="02040504050005020304" pitchFamily="18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'Highest Level Qual'!$B$3</c:f>
              <c:strCache>
                <c:ptCount val="1"/>
                <c:pt idx="0">
                  <c:v>Fifty500 Study Area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'Highest Level Qual'!$C$2:$I$2</c:f>
              <c:strCache>
                <c:ptCount val="7"/>
                <c:pt idx="0">
                  <c:v>No qualifications</c:v>
                </c:pt>
                <c:pt idx="1">
                  <c:v>Other qualifications</c:v>
                </c:pt>
                <c:pt idx="2">
                  <c:v>Apprenticeship</c:v>
                </c:pt>
                <c:pt idx="3">
                  <c:v>Level 1 qualifications</c:v>
                </c:pt>
                <c:pt idx="4">
                  <c:v>Level 2 qualifications</c:v>
                </c:pt>
                <c:pt idx="5">
                  <c:v>Level 3 qualifications</c:v>
                </c:pt>
                <c:pt idx="6">
                  <c:v>Level 4+ qualifications</c:v>
                </c:pt>
              </c:strCache>
            </c:strRef>
          </c:cat>
          <c:val>
            <c:numRef>
              <c:f>'Highest Level Qual'!$C$3:$I$3</c:f>
              <c:numCache>
                <c:formatCode>0%</c:formatCode>
                <c:ptCount val="7"/>
                <c:pt idx="0">
                  <c:v>0.19439129957022855</c:v>
                </c:pt>
                <c:pt idx="1">
                  <c:v>2.7107039949208829E-2</c:v>
                </c:pt>
                <c:pt idx="2">
                  <c:v>5.8293550986520802E-2</c:v>
                </c:pt>
                <c:pt idx="3">
                  <c:v>9.9751843621801131E-2</c:v>
                </c:pt>
                <c:pt idx="4">
                  <c:v>0.13634773637429184</c:v>
                </c:pt>
                <c:pt idx="5">
                  <c:v>0.18333628394217621</c:v>
                </c:pt>
                <c:pt idx="6">
                  <c:v>0.30077224555577259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EA-4B73-BB15-2FF2D11B65EA}"/>
            </c:ext>
          </c:extLst>
        </c:ser>
        <c:ser>
          <c:idx val="1"/>
          <c:order val="1"/>
          <c:tx>
            <c:strRef>
              <c:f>'Highest Level Qual'!$B$4</c:f>
              <c:strCache>
                <c:ptCount val="1"/>
                <c:pt idx="0">
                  <c:v>England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'Highest Level Qual'!$C$2:$I$2</c:f>
              <c:strCache>
                <c:ptCount val="7"/>
                <c:pt idx="0">
                  <c:v>No qualifications</c:v>
                </c:pt>
                <c:pt idx="1">
                  <c:v>Other qualifications</c:v>
                </c:pt>
                <c:pt idx="2">
                  <c:v>Apprenticeship</c:v>
                </c:pt>
                <c:pt idx="3">
                  <c:v>Level 1 qualifications</c:v>
                </c:pt>
                <c:pt idx="4">
                  <c:v>Level 2 qualifications</c:v>
                </c:pt>
                <c:pt idx="5">
                  <c:v>Level 3 qualifications</c:v>
                </c:pt>
                <c:pt idx="6">
                  <c:v>Level 4+ qualifications</c:v>
                </c:pt>
              </c:strCache>
            </c:strRef>
          </c:cat>
          <c:val>
            <c:numRef>
              <c:f>'Highest Level Qual'!$C$4:$I$4</c:f>
              <c:numCache>
                <c:formatCode>0%</c:formatCode>
                <c:ptCount val="7"/>
                <c:pt idx="0">
                  <c:v>0.18079416470835769</c:v>
                </c:pt>
                <c:pt idx="1">
                  <c:v>2.7571222655357216E-2</c:v>
                </c:pt>
                <c:pt idx="2">
                  <c:v>5.3186197608600702E-2</c:v>
                </c:pt>
                <c:pt idx="3">
                  <c:v>9.6859224871543873E-2</c:v>
                </c:pt>
                <c:pt idx="4">
                  <c:v>0.13315660643048427</c:v>
                </c:pt>
                <c:pt idx="5">
                  <c:v>0.16921304615791244</c:v>
                </c:pt>
                <c:pt idx="6">
                  <c:v>0.33921953756774381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EA-4B73-BB15-2FF2D11B6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7067535"/>
        <c:axId val="766441199"/>
      </c:barChart>
      <c:catAx>
        <c:axId val="4470675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n-US"/>
          </a:p>
        </c:txPr>
        <c:crossAx val="766441199"/>
        <c:crosses val="autoZero"/>
        <c:auto val="1"/>
        <c:lblAlgn val="ctr"/>
        <c:lblOffset val="100"/>
        <c:noMultiLvlLbl val="0"/>
      </c:catAx>
      <c:valAx>
        <c:axId val="76644119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masis MT Pro" panose="02040504050005020304" pitchFamily="18" charset="0"/>
                <a:ea typeface="+mn-ea"/>
                <a:cs typeface="+mn-cs"/>
              </a:defRPr>
            </a:pPr>
            <a:endParaRPr lang="en-US"/>
          </a:p>
        </c:txPr>
        <c:crossAx val="447067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masis MT Pro" panose="020405040500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masis MT Pro" panose="02040504050005020304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AB51621-690C-4A3F-89DF-A63F9F01156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57FFA5A-5B3A-4636-8971-52344041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3622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928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347A200-BCBE-4E38-8F30-4AEB6F9D0565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175C21F-68E8-4A22-BBF5-9CD63F183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38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amwork.com/blog/consultation-fee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892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892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>
                <a:hlinkClick r:id="rId3"/>
              </a:rPr>
              <a:t>Consultation fee: Determining the value of your expertise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954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488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High value is classified as occupations/ industries with an average wage above the average for the study area. These are the 5 high value occupations/ industries with the most postings.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67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/>
              <a:t>Transportation and Storage: </a:t>
            </a:r>
          </a:p>
          <a:p>
            <a:pPr marL="349415" indent="-349415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/>
                </a:solidFill>
              </a:rPr>
              <a:t>Specialised</a:t>
            </a:r>
            <a:r>
              <a:rPr lang="en-GB"/>
              <a:t> in terms of employment numbers.</a:t>
            </a:r>
          </a:p>
          <a:p>
            <a:pPr marL="349415" indent="-349415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/>
                </a:solidFill>
              </a:rPr>
              <a:t>High growth </a:t>
            </a:r>
            <a:r>
              <a:rPr lang="en-GB"/>
              <a:t>since 2018. </a:t>
            </a:r>
          </a:p>
          <a:p>
            <a:pPr marL="349415" indent="-349415">
              <a:buFont typeface="Arial" panose="020B0604020202020204" pitchFamily="34" charset="0"/>
              <a:buChar char="•"/>
            </a:pPr>
            <a:r>
              <a:rPr lang="en-GB"/>
              <a:t>Large employment numbers.</a:t>
            </a:r>
          </a:p>
          <a:p>
            <a:pPr marL="349415" indent="-349415">
              <a:buFont typeface="Arial" panose="020B0604020202020204" pitchFamily="34" charset="0"/>
              <a:buChar char="•"/>
            </a:pPr>
            <a:endParaRPr lang="en-GB" sz="1400"/>
          </a:p>
          <a:p>
            <a:r>
              <a:rPr lang="en-GB" sz="1800"/>
              <a:t>Manufacturing: </a:t>
            </a:r>
          </a:p>
          <a:p>
            <a:pPr marL="291179" indent="-291179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/>
                </a:solidFill>
              </a:rPr>
              <a:t>High specialised </a:t>
            </a:r>
            <a:r>
              <a:rPr lang="en-GB"/>
              <a:t>in terms of employment numbers. </a:t>
            </a:r>
          </a:p>
          <a:p>
            <a:pPr marL="291179" indent="-291179">
              <a:buFont typeface="Arial" panose="020B0604020202020204" pitchFamily="34" charset="0"/>
              <a:buChar char="•"/>
            </a:pPr>
            <a:r>
              <a:rPr lang="en-GB"/>
              <a:t>Large employment numbers. </a:t>
            </a:r>
          </a:p>
          <a:p>
            <a:pPr marL="291179" indent="-291179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/>
                </a:solidFill>
              </a:rPr>
              <a:t>Small</a:t>
            </a:r>
            <a:r>
              <a:rPr lang="en-GB"/>
              <a:t> </a:t>
            </a:r>
            <a:r>
              <a:rPr lang="en-GB">
                <a:solidFill>
                  <a:schemeClr val="tx2"/>
                </a:solidFill>
              </a:rPr>
              <a:t>contraction</a:t>
            </a:r>
            <a:r>
              <a:rPr lang="en-GB"/>
              <a:t> in size. </a:t>
            </a:r>
          </a:p>
          <a:p>
            <a:pPr marL="291179" indent="-291179">
              <a:buFont typeface="Arial" panose="020B0604020202020204" pitchFamily="34" charset="0"/>
              <a:buChar char="•"/>
            </a:pPr>
            <a:endParaRPr lang="en-GB" sz="1400"/>
          </a:p>
          <a:p>
            <a:r>
              <a:rPr lang="en-GB" sz="1800"/>
              <a:t>Professional, Scientific and Technical: </a:t>
            </a:r>
          </a:p>
          <a:p>
            <a:pPr marL="291179" indent="-291179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/>
                </a:solidFill>
              </a:rPr>
              <a:t>High value</a:t>
            </a:r>
            <a:r>
              <a:rPr lang="en-GB"/>
              <a:t> employment opportunities. </a:t>
            </a:r>
          </a:p>
          <a:p>
            <a:pPr marL="291179" indent="-291179">
              <a:buFont typeface="Arial" panose="020B0604020202020204" pitchFamily="34" charset="0"/>
              <a:buChar char="•"/>
            </a:pPr>
            <a:r>
              <a:rPr lang="en-GB"/>
              <a:t>Approximately in line with national levels of representation. </a:t>
            </a:r>
          </a:p>
          <a:p>
            <a:pPr marL="291179" indent="-291179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2"/>
                </a:solidFill>
              </a:rPr>
              <a:t>Growth</a:t>
            </a:r>
            <a:r>
              <a:rPr lang="en-GB"/>
              <a:t> since 2018 has been </a:t>
            </a:r>
            <a:r>
              <a:rPr lang="en-GB">
                <a:solidFill>
                  <a:schemeClr val="tx2"/>
                </a:solidFill>
              </a:rPr>
              <a:t>double the national average </a:t>
            </a:r>
            <a:r>
              <a:rPr lang="en-GB"/>
              <a:t>for the sector. 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118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86536-CB7C-99F6-C5DA-BAD253EE1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EB3F0E-B890-A587-136C-A7116C9AA0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4E4239-3299-8406-F20E-F5277439AF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30131C-41C2-B009-63DB-AC302C211A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66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723F8-8C4C-77D2-F59D-A0F25B5CB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5B26DE-75BA-5027-CC83-1B2B0A458C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373D57-0D08-6F14-B6EF-5B6EE9F4B0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AEC13C-9317-28B7-C7A3-41A61CE0B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35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2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D9EC8-4786-C097-F373-60EFFDA4F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C559ED-AB4D-0669-DE4C-ED31910BED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637B8E-1E93-D4D1-5F04-093FB8553C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D382FD-B6E1-38F1-F149-0AD5843DC0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245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211CA-1B39-3A06-7631-E1445A0AF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19214F-DE96-13C3-EB21-6FC7B9C0C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42B18C-4CA8-367C-5F18-47E47BB1D4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410428-A1A7-8C6C-7356-29B2EE0022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76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1FA5E-8EBB-13AF-5FF6-E377A4868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FD748E-76C0-F7ED-58D8-DD5EA0BC9D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5E985A-90A6-05F6-0C00-312E3D2B4C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B5D62C-FE58-DEC3-AE39-AE895EEA1E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596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790B3-E432-2146-9E44-B2CA842C2B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2514598" y="3276603"/>
            <a:ext cx="5638802" cy="304796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9FB45C22-9328-D37F-472C-4A36291F6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>
                <a:solidFill>
                  <a:srgbClr val="222222"/>
                </a:solidFill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CD0320-E9B4-B41D-199C-84695CCB6CA9}"/>
              </a:ext>
            </a:extLst>
          </p:cNvPr>
          <p:cNvCxnSpPr>
            <a:cxnSpLocks/>
          </p:cNvCxnSpPr>
          <p:nvPr userDrawn="1"/>
        </p:nvCxnSpPr>
        <p:spPr>
          <a:xfrm>
            <a:off x="609600" y="152400"/>
            <a:ext cx="0" cy="655320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1D80E12-D509-85C2-DFF8-148298F151F3}"/>
              </a:ext>
            </a:extLst>
          </p:cNvPr>
          <p:cNvCxnSpPr/>
          <p:nvPr userDrawn="1"/>
        </p:nvCxnSpPr>
        <p:spPr>
          <a:xfrm>
            <a:off x="11582400" y="152396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56F24BE-90CB-326A-6718-F7D299348014}"/>
              </a:ext>
            </a:extLst>
          </p:cNvPr>
          <p:cNvCxnSpPr>
            <a:cxnSpLocks/>
          </p:cNvCxnSpPr>
          <p:nvPr userDrawn="1"/>
        </p:nvCxnSpPr>
        <p:spPr>
          <a:xfrm>
            <a:off x="609600" y="605367"/>
            <a:ext cx="109728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9799947-17A7-7E1A-4448-1EC3824EF058}"/>
              </a:ext>
            </a:extLst>
          </p:cNvPr>
          <p:cNvCxnSpPr>
            <a:cxnSpLocks/>
          </p:cNvCxnSpPr>
          <p:nvPr userDrawn="1"/>
        </p:nvCxnSpPr>
        <p:spPr>
          <a:xfrm>
            <a:off x="609600" y="6248400"/>
            <a:ext cx="109728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6551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53F6CE-405A-363E-4B5B-DFF828C8110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98D72A-059C-497D-87CC-094325C496FB}"/>
              </a:ext>
            </a:extLst>
          </p:cNvPr>
          <p:cNvCxnSpPr>
            <a:cxnSpLocks/>
          </p:cNvCxnSpPr>
          <p:nvPr userDrawn="1"/>
        </p:nvCxnSpPr>
        <p:spPr>
          <a:xfrm>
            <a:off x="152400" y="605367"/>
            <a:ext cx="118872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32A2D8A-E506-C9AD-3C1D-ADDB3C4BDF78}"/>
              </a:ext>
            </a:extLst>
          </p:cNvPr>
          <p:cNvCxnSpPr>
            <a:cxnSpLocks/>
          </p:cNvCxnSpPr>
          <p:nvPr userDrawn="1"/>
        </p:nvCxnSpPr>
        <p:spPr>
          <a:xfrm>
            <a:off x="152400" y="6248400"/>
            <a:ext cx="118872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180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iton Break -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7379E0-E2F0-CADB-1080-9EAF455F1DA7}"/>
              </a:ext>
            </a:extLst>
          </p:cNvPr>
          <p:cNvCxnSpPr>
            <a:cxnSpLocks/>
          </p:cNvCxnSpPr>
          <p:nvPr userDrawn="1"/>
        </p:nvCxnSpPr>
        <p:spPr>
          <a:xfrm>
            <a:off x="609599" y="609600"/>
            <a:ext cx="1097280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1EF08D-C0BF-C167-C4CF-AD34EA1CB6A3}"/>
              </a:ext>
            </a:extLst>
          </p:cNvPr>
          <p:cNvCxnSpPr>
            <a:cxnSpLocks/>
          </p:cNvCxnSpPr>
          <p:nvPr userDrawn="1"/>
        </p:nvCxnSpPr>
        <p:spPr>
          <a:xfrm>
            <a:off x="609599" y="6248400"/>
            <a:ext cx="1097280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8E23151-A4FA-3B81-653A-7B83DD03906F}"/>
              </a:ext>
            </a:extLst>
          </p:cNvPr>
          <p:cNvCxnSpPr/>
          <p:nvPr userDrawn="1"/>
        </p:nvCxnSpPr>
        <p:spPr>
          <a:xfrm>
            <a:off x="609600" y="152400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98E330-6010-9778-6D1E-3FBB9D44C29E}"/>
              </a:ext>
            </a:extLst>
          </p:cNvPr>
          <p:cNvCxnSpPr/>
          <p:nvPr userDrawn="1"/>
        </p:nvCxnSpPr>
        <p:spPr>
          <a:xfrm>
            <a:off x="11582400" y="152400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62028432-6AB0-E306-70D4-B9FE8E7DCD4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3572" y="152403"/>
            <a:ext cx="304818" cy="30481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4F6F913-F49C-5661-58C6-4CCE91162CC2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8878" y="609600"/>
            <a:ext cx="0" cy="207025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70ECBC-56F2-096D-71B3-5438DCDE5C12}"/>
              </a:ext>
            </a:extLst>
          </p:cNvPr>
          <p:cNvCxnSpPr>
            <a:cxnSpLocks/>
            <a:endCxn id="11" idx="4"/>
          </p:cNvCxnSpPr>
          <p:nvPr userDrawn="1"/>
        </p:nvCxnSpPr>
        <p:spPr>
          <a:xfrm flipV="1">
            <a:off x="2458878" y="4178142"/>
            <a:ext cx="0" cy="206263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6FBB774E-0498-6289-24FD-91844C5AEEA7}"/>
              </a:ext>
            </a:extLst>
          </p:cNvPr>
          <p:cNvSpPr txBox="1">
            <a:spLocks/>
          </p:cNvSpPr>
          <p:nvPr userDrawn="1"/>
        </p:nvSpPr>
        <p:spPr>
          <a:xfrm rot="5400000">
            <a:off x="8614409" y="3128012"/>
            <a:ext cx="6553199" cy="60198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0" i="0" kern="1200" spc="-5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lvl="0" defTabSz="609585">
              <a:lnSpc>
                <a:spcPct val="95000"/>
              </a:lnSpc>
              <a:defRPr/>
            </a:pPr>
            <a:endParaRPr lang="en-US" sz="1600" b="1" spc="0">
              <a:solidFill>
                <a:srgbClr val="222222"/>
              </a:solidFill>
              <a:latin typeface="Amasis MT Pro" panose="020405040500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222A251-08EF-F9C7-E1C0-C1A3E153E64C}"/>
              </a:ext>
            </a:extLst>
          </p:cNvPr>
          <p:cNvSpPr/>
          <p:nvPr userDrawn="1"/>
        </p:nvSpPr>
        <p:spPr>
          <a:xfrm>
            <a:off x="1709736" y="2679858"/>
            <a:ext cx="1498284" cy="149828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masis MT Pro" panose="02040504050005020304" pitchFamily="18" charset="0"/>
              <a:ea typeface="+mn-ea"/>
              <a:cs typeface="+mn-cs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43963F8-A9C5-D6E8-1442-3D54675D0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09425" y="2679858"/>
            <a:ext cx="1498913" cy="1629235"/>
          </a:xfrm>
        </p:spPr>
        <p:txBody>
          <a:bodyPr anchor="ctr"/>
          <a:lstStyle>
            <a:lvl1pPr algn="ctr">
              <a:defRPr sz="8000" b="1" spc="-300" baseline="0">
                <a:latin typeface="Amasis MT Pro" panose="02040504050005020304" pitchFamily="18" charset="0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BB55EA4-A402-6820-2BDF-ACEC5D6FF0F4}"/>
              </a:ext>
            </a:extLst>
          </p:cNvPr>
          <p:cNvSpPr txBox="1">
            <a:spLocks/>
          </p:cNvSpPr>
          <p:nvPr userDrawn="1"/>
        </p:nvSpPr>
        <p:spPr>
          <a:xfrm rot="5400000">
            <a:off x="9533889" y="2975608"/>
            <a:ext cx="6553199" cy="60198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0" i="0" kern="1200" spc="-5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pPr lvl="0" defTabSz="609585">
              <a:lnSpc>
                <a:spcPct val="95000"/>
              </a:lnSpc>
              <a:defRPr/>
            </a:pPr>
            <a:endParaRPr lang="en-US" sz="1600" b="1" spc="0">
              <a:solidFill>
                <a:srgbClr val="222222"/>
              </a:solidFill>
              <a:latin typeface="Amasis MT Pro" panose="02040504050005020304" pitchFamily="18" charset="0"/>
              <a:cs typeface="Arial" panose="020B0604020202020204" pitchFamily="34" charset="0"/>
            </a:endParaRP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A7CCC7CC-6402-8F8D-0E62-F3FDF7406FE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 rot="16200000">
            <a:off x="-2514598" y="3276603"/>
            <a:ext cx="5638802" cy="304796"/>
          </a:xfrm>
          <a:prstGeom prst="rect">
            <a:avLst/>
          </a:prstGeom>
        </p:spPr>
        <p:txBody>
          <a:bodyPr anchor="ctr"/>
          <a:lstStyle>
            <a:lvl1pPr algn="ctr">
              <a:defRPr sz="700" cap="all" spc="200" baseline="0"/>
            </a:lvl1pPr>
          </a:lstStyle>
          <a:p>
            <a:endParaRPr lang="en-US"/>
          </a:p>
        </p:txBody>
      </p:sp>
      <p:sp>
        <p:nvSpPr>
          <p:cNvPr id="22" name="Slide Number Placeholder 8">
            <a:extLst>
              <a:ext uri="{FF2B5EF4-FFF2-40B4-BE49-F238E27FC236}">
                <a16:creationId xmlns:a16="http://schemas.microsoft.com/office/drawing/2014/main" id="{D0756506-34B6-BFA4-3508-0C7D0DC5AD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>
                <a:solidFill>
                  <a:srgbClr val="222222"/>
                </a:solidFill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81E446-4DFE-D092-6716-F88FD652B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75" y="1371601"/>
            <a:ext cx="6829424" cy="4427219"/>
          </a:xfrm>
        </p:spPr>
        <p:txBody>
          <a:bodyPr anchor="ctr"/>
          <a:lstStyle>
            <a:lvl1pPr>
              <a:spcAft>
                <a:spcPts val="300"/>
              </a:spcAft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14637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343CE746-A052-0628-6DDF-791B4A2215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00713" y="152409"/>
            <a:ext cx="6338888" cy="6553188"/>
          </a:xfrm>
          <a:prstGeom prst="roundRect">
            <a:avLst>
              <a:gd name="adj" fmla="val 1378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BFFF64-8CC0-6BE4-E825-E19570548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066801"/>
            <a:ext cx="5248274" cy="4724403"/>
          </a:xfrm>
        </p:spPr>
        <p:txBody>
          <a:bodyPr anchor="t"/>
          <a:lstStyle>
            <a:lvl1pPr>
              <a:lnSpc>
                <a:spcPct val="90000"/>
              </a:lnSpc>
              <a:defRPr sz="5400" spc="-6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7379E0-E2F0-CADB-1080-9EAF455F1DA7}"/>
              </a:ext>
            </a:extLst>
          </p:cNvPr>
          <p:cNvCxnSpPr>
            <a:cxnSpLocks/>
          </p:cNvCxnSpPr>
          <p:nvPr userDrawn="1"/>
        </p:nvCxnSpPr>
        <p:spPr>
          <a:xfrm>
            <a:off x="152400" y="609600"/>
            <a:ext cx="5402263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7B4A34-F444-4B12-35D6-7C1CF3C076E0}"/>
              </a:ext>
            </a:extLst>
          </p:cNvPr>
          <p:cNvCxnSpPr/>
          <p:nvPr userDrawn="1"/>
        </p:nvCxnSpPr>
        <p:spPr>
          <a:xfrm>
            <a:off x="5554663" y="152400"/>
            <a:ext cx="0" cy="655319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616A177-73D6-8933-4968-14934DAADD2C}"/>
              </a:ext>
            </a:extLst>
          </p:cNvPr>
          <p:cNvCxnSpPr>
            <a:cxnSpLocks/>
          </p:cNvCxnSpPr>
          <p:nvPr userDrawn="1"/>
        </p:nvCxnSpPr>
        <p:spPr>
          <a:xfrm>
            <a:off x="152400" y="6248400"/>
            <a:ext cx="5402263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7394F0-9528-9D5B-CE7B-ADF0AA3EE1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52400" y="6400800"/>
            <a:ext cx="5248274" cy="304796"/>
          </a:xfrm>
        </p:spPr>
        <p:txBody>
          <a:bodyPr/>
          <a:lstStyle>
            <a:lvl1pPr>
              <a:defRPr sz="7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429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790B3-E432-2146-9E44-B2CA842C2B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2514598" y="3276603"/>
            <a:ext cx="5638802" cy="304796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9FB45C22-9328-D37F-472C-4A36291F6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800">
                <a:solidFill>
                  <a:srgbClr val="222222"/>
                </a:solidFill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CD0320-E9B4-B41D-199C-84695CCB6CA9}"/>
              </a:ext>
            </a:extLst>
          </p:cNvPr>
          <p:cNvCxnSpPr>
            <a:cxnSpLocks/>
          </p:cNvCxnSpPr>
          <p:nvPr userDrawn="1"/>
        </p:nvCxnSpPr>
        <p:spPr>
          <a:xfrm>
            <a:off x="609600" y="152400"/>
            <a:ext cx="0" cy="655320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1D80E12-D509-85C2-DFF8-148298F151F3}"/>
              </a:ext>
            </a:extLst>
          </p:cNvPr>
          <p:cNvCxnSpPr/>
          <p:nvPr userDrawn="1"/>
        </p:nvCxnSpPr>
        <p:spPr>
          <a:xfrm>
            <a:off x="11582400" y="152396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56F24BE-90CB-326A-6718-F7D299348014}"/>
              </a:ext>
            </a:extLst>
          </p:cNvPr>
          <p:cNvCxnSpPr>
            <a:cxnSpLocks/>
          </p:cNvCxnSpPr>
          <p:nvPr userDrawn="1"/>
        </p:nvCxnSpPr>
        <p:spPr>
          <a:xfrm>
            <a:off x="609600" y="605367"/>
            <a:ext cx="109728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9799947-17A7-7E1A-4448-1EC3824EF058}"/>
              </a:ext>
            </a:extLst>
          </p:cNvPr>
          <p:cNvCxnSpPr>
            <a:cxnSpLocks/>
          </p:cNvCxnSpPr>
          <p:nvPr userDrawn="1"/>
        </p:nvCxnSpPr>
        <p:spPr>
          <a:xfrm>
            <a:off x="609600" y="6248400"/>
            <a:ext cx="109728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100D55-B0E2-6250-2824-197CCB7BE66D}"/>
              </a:ext>
            </a:extLst>
          </p:cNvPr>
          <p:cNvCxnSpPr/>
          <p:nvPr userDrawn="1"/>
        </p:nvCxnSpPr>
        <p:spPr>
          <a:xfrm>
            <a:off x="603284" y="1828798"/>
            <a:ext cx="1097911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E9F63D1-0153-DF9B-286D-D530D5D5A4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1" y="2281766"/>
            <a:ext cx="2787650" cy="3509434"/>
          </a:xfrm>
        </p:spPr>
        <p:txBody>
          <a:bodyPr/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D2EEAEA-9B8A-EE0F-E72D-9168CF1C88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62109" y="2281766"/>
            <a:ext cx="2783204" cy="3509434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12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48615EC8-D816-A934-96A1-870FEF1A0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46937" y="2281766"/>
            <a:ext cx="2787651" cy="3509434"/>
          </a:xfrm>
        </p:spPr>
        <p:txBody>
          <a:bodyPr/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E9974D-20E3-E4E9-BCF4-6F266425D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1" y="848360"/>
            <a:ext cx="8970962" cy="828038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9751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790B3-E432-2146-9E44-B2CA842C2B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2514598" y="3276603"/>
            <a:ext cx="5638802" cy="304796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9FB45C22-9328-D37F-472C-4A36291F6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800">
                <a:solidFill>
                  <a:srgbClr val="222222"/>
                </a:solidFill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CD0320-E9B4-B41D-199C-84695CCB6CA9}"/>
              </a:ext>
            </a:extLst>
          </p:cNvPr>
          <p:cNvCxnSpPr>
            <a:cxnSpLocks/>
          </p:cNvCxnSpPr>
          <p:nvPr userDrawn="1"/>
        </p:nvCxnSpPr>
        <p:spPr>
          <a:xfrm>
            <a:off x="609600" y="152400"/>
            <a:ext cx="0" cy="655320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1D80E12-D509-85C2-DFF8-148298F151F3}"/>
              </a:ext>
            </a:extLst>
          </p:cNvPr>
          <p:cNvCxnSpPr/>
          <p:nvPr userDrawn="1"/>
        </p:nvCxnSpPr>
        <p:spPr>
          <a:xfrm>
            <a:off x="11582400" y="152396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56F24BE-90CB-326A-6718-F7D299348014}"/>
              </a:ext>
            </a:extLst>
          </p:cNvPr>
          <p:cNvCxnSpPr>
            <a:cxnSpLocks/>
          </p:cNvCxnSpPr>
          <p:nvPr userDrawn="1"/>
        </p:nvCxnSpPr>
        <p:spPr>
          <a:xfrm>
            <a:off x="609600" y="605367"/>
            <a:ext cx="109728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9799947-17A7-7E1A-4448-1EC3824EF058}"/>
              </a:ext>
            </a:extLst>
          </p:cNvPr>
          <p:cNvCxnSpPr>
            <a:cxnSpLocks/>
          </p:cNvCxnSpPr>
          <p:nvPr userDrawn="1"/>
        </p:nvCxnSpPr>
        <p:spPr>
          <a:xfrm>
            <a:off x="609600" y="6248400"/>
            <a:ext cx="109728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F22841D6-12C1-0CF2-9C5B-B09AE4EA8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848360"/>
            <a:ext cx="10064707" cy="828040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2354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Narrow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790B3-E432-2146-9E44-B2CA842C2B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2514598" y="3276603"/>
            <a:ext cx="5638802" cy="304796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9FB45C22-9328-D37F-472C-4A36291F6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800">
                <a:solidFill>
                  <a:srgbClr val="222222"/>
                </a:solidFill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CD0320-E9B4-B41D-199C-84695CCB6CA9}"/>
              </a:ext>
            </a:extLst>
          </p:cNvPr>
          <p:cNvCxnSpPr>
            <a:cxnSpLocks/>
          </p:cNvCxnSpPr>
          <p:nvPr userDrawn="1"/>
        </p:nvCxnSpPr>
        <p:spPr>
          <a:xfrm>
            <a:off x="609600" y="152400"/>
            <a:ext cx="0" cy="655320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1D80E12-D509-85C2-DFF8-148298F151F3}"/>
              </a:ext>
            </a:extLst>
          </p:cNvPr>
          <p:cNvCxnSpPr/>
          <p:nvPr userDrawn="1"/>
        </p:nvCxnSpPr>
        <p:spPr>
          <a:xfrm>
            <a:off x="7096125" y="152396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56F24BE-90CB-326A-6718-F7D299348014}"/>
              </a:ext>
            </a:extLst>
          </p:cNvPr>
          <p:cNvCxnSpPr>
            <a:cxnSpLocks/>
          </p:cNvCxnSpPr>
          <p:nvPr userDrawn="1"/>
        </p:nvCxnSpPr>
        <p:spPr>
          <a:xfrm>
            <a:off x="609600" y="605367"/>
            <a:ext cx="64865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9799947-17A7-7E1A-4448-1EC3824EF058}"/>
              </a:ext>
            </a:extLst>
          </p:cNvPr>
          <p:cNvCxnSpPr>
            <a:cxnSpLocks/>
          </p:cNvCxnSpPr>
          <p:nvPr userDrawn="1"/>
        </p:nvCxnSpPr>
        <p:spPr>
          <a:xfrm>
            <a:off x="609600" y="6248400"/>
            <a:ext cx="64865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100D55-B0E2-6250-2824-197CCB7BE66D}"/>
              </a:ext>
            </a:extLst>
          </p:cNvPr>
          <p:cNvCxnSpPr>
            <a:cxnSpLocks/>
          </p:cNvCxnSpPr>
          <p:nvPr userDrawn="1"/>
        </p:nvCxnSpPr>
        <p:spPr>
          <a:xfrm>
            <a:off x="603284" y="1828798"/>
            <a:ext cx="649284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E9F63D1-0153-DF9B-286D-D530D5D5A4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1" y="2281766"/>
            <a:ext cx="2787650" cy="3509434"/>
          </a:xfrm>
        </p:spPr>
        <p:txBody>
          <a:bodyPr/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241610EC-0852-430E-9B92-4A0DF39EEB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46938" y="152400"/>
            <a:ext cx="4792662" cy="6553200"/>
          </a:xfrm>
          <a:prstGeom prst="roundRect">
            <a:avLst>
              <a:gd name="adj" fmla="val 1408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EE6C0E1-9A75-0EC3-FABD-D6002D42D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53218" y="2281766"/>
            <a:ext cx="2787650" cy="3509434"/>
          </a:xfrm>
        </p:spPr>
        <p:txBody>
          <a:bodyPr/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C73C32D2-7EB2-2DE7-0490-2E4121B7B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1" y="848360"/>
            <a:ext cx="5878513" cy="828040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1424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790B3-E432-2146-9E44-B2CA842C2B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2514598" y="3276603"/>
            <a:ext cx="5638802" cy="304796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9FB45C22-9328-D37F-472C-4A36291F6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800">
                <a:solidFill>
                  <a:srgbClr val="222222"/>
                </a:solidFill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CD0320-E9B4-B41D-199C-84695CCB6CA9}"/>
              </a:ext>
            </a:extLst>
          </p:cNvPr>
          <p:cNvCxnSpPr>
            <a:cxnSpLocks/>
          </p:cNvCxnSpPr>
          <p:nvPr userDrawn="1"/>
        </p:nvCxnSpPr>
        <p:spPr>
          <a:xfrm>
            <a:off x="609600" y="152400"/>
            <a:ext cx="0" cy="655320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1D80E12-D509-85C2-DFF8-148298F151F3}"/>
              </a:ext>
            </a:extLst>
          </p:cNvPr>
          <p:cNvCxnSpPr/>
          <p:nvPr userDrawn="1"/>
        </p:nvCxnSpPr>
        <p:spPr>
          <a:xfrm>
            <a:off x="5554663" y="152396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56F24BE-90CB-326A-6718-F7D299348014}"/>
              </a:ext>
            </a:extLst>
          </p:cNvPr>
          <p:cNvCxnSpPr>
            <a:cxnSpLocks/>
          </p:cNvCxnSpPr>
          <p:nvPr userDrawn="1"/>
        </p:nvCxnSpPr>
        <p:spPr>
          <a:xfrm>
            <a:off x="609600" y="605367"/>
            <a:ext cx="4945063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9799947-17A7-7E1A-4448-1EC3824EF058}"/>
              </a:ext>
            </a:extLst>
          </p:cNvPr>
          <p:cNvCxnSpPr>
            <a:cxnSpLocks/>
          </p:cNvCxnSpPr>
          <p:nvPr userDrawn="1"/>
        </p:nvCxnSpPr>
        <p:spPr>
          <a:xfrm>
            <a:off x="609600" y="6248400"/>
            <a:ext cx="4945063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100D55-B0E2-6250-2824-197CCB7BE66D}"/>
              </a:ext>
            </a:extLst>
          </p:cNvPr>
          <p:cNvCxnSpPr>
            <a:cxnSpLocks/>
          </p:cNvCxnSpPr>
          <p:nvPr userDrawn="1"/>
        </p:nvCxnSpPr>
        <p:spPr>
          <a:xfrm>
            <a:off x="603284" y="1828798"/>
            <a:ext cx="4951379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E9F63D1-0153-DF9B-286D-D530D5D5A4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2281766"/>
            <a:ext cx="4333875" cy="3509434"/>
          </a:xfrm>
        </p:spPr>
        <p:txBody>
          <a:bodyPr/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241610EC-0852-430E-9B92-4A0DF39EEB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00713" y="152400"/>
            <a:ext cx="6338887" cy="6553200"/>
          </a:xfrm>
          <a:prstGeom prst="roundRect">
            <a:avLst>
              <a:gd name="adj" fmla="val 1408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A9D1533-7ED2-BAAF-329C-6781DF317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848360"/>
            <a:ext cx="4331493" cy="828040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57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W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790B3-E432-2146-9E44-B2CA842C2B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2514598" y="3276603"/>
            <a:ext cx="5638802" cy="304796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9FB45C22-9328-D37F-472C-4A36291F6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800">
                <a:solidFill>
                  <a:srgbClr val="222222"/>
                </a:solidFill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CD0320-E9B4-B41D-199C-84695CCB6CA9}"/>
              </a:ext>
            </a:extLst>
          </p:cNvPr>
          <p:cNvCxnSpPr>
            <a:cxnSpLocks/>
          </p:cNvCxnSpPr>
          <p:nvPr userDrawn="1"/>
        </p:nvCxnSpPr>
        <p:spPr>
          <a:xfrm>
            <a:off x="609600" y="152400"/>
            <a:ext cx="0" cy="655320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1D80E12-D509-85C2-DFF8-148298F151F3}"/>
              </a:ext>
            </a:extLst>
          </p:cNvPr>
          <p:cNvCxnSpPr/>
          <p:nvPr userDrawn="1"/>
        </p:nvCxnSpPr>
        <p:spPr>
          <a:xfrm>
            <a:off x="3228967" y="152396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9799947-17A7-7E1A-4448-1EC3824EF058}"/>
              </a:ext>
            </a:extLst>
          </p:cNvPr>
          <p:cNvCxnSpPr>
            <a:cxnSpLocks/>
          </p:cNvCxnSpPr>
          <p:nvPr userDrawn="1"/>
        </p:nvCxnSpPr>
        <p:spPr>
          <a:xfrm>
            <a:off x="609600" y="6248400"/>
            <a:ext cx="261936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64A9F7-E404-166E-8841-6D6CAE92DF34}"/>
              </a:ext>
            </a:extLst>
          </p:cNvPr>
          <p:cNvGrpSpPr/>
          <p:nvPr userDrawn="1"/>
        </p:nvGrpSpPr>
        <p:grpSpPr>
          <a:xfrm>
            <a:off x="603285" y="605367"/>
            <a:ext cx="2625682" cy="1223431"/>
            <a:chOff x="603284" y="605367"/>
            <a:chExt cx="3401979" cy="1223431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256F24BE-90CB-326A-6718-F7D29934801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09600" y="605367"/>
              <a:ext cx="339566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6100D55-B0E2-6250-2824-197CCB7BE66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03284" y="1828798"/>
              <a:ext cx="3401979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E9F63D1-0153-DF9B-286D-D530D5D5A4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3" y="2281766"/>
            <a:ext cx="2314565" cy="3509434"/>
          </a:xfrm>
        </p:spPr>
        <p:txBody>
          <a:bodyPr/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241610EC-0852-430E-9B92-4A0DF39EEB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62309" y="152400"/>
            <a:ext cx="8677291" cy="6553200"/>
          </a:xfrm>
          <a:prstGeom prst="roundRect">
            <a:avLst>
              <a:gd name="adj" fmla="val 1408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076EF0B-1B98-DF61-6651-C68E4DB6A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2314566" cy="914400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21348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D5B24BC-8240-6CBA-51B7-9A63042D7633}"/>
              </a:ext>
            </a:extLst>
          </p:cNvPr>
          <p:cNvCxnSpPr/>
          <p:nvPr userDrawn="1"/>
        </p:nvCxnSpPr>
        <p:spPr>
          <a:xfrm>
            <a:off x="609600" y="152396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E95338C1-1F1C-86F9-D41C-D0CCD62A2C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2000" y="152400"/>
            <a:ext cx="11277599" cy="6553200"/>
          </a:xfrm>
          <a:prstGeom prst="roundRect">
            <a:avLst>
              <a:gd name="adj" fmla="val 1408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E48940A3-F7CC-DD3A-2873-96B6DE3C97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2514598" y="3276604"/>
            <a:ext cx="5638800" cy="304796"/>
          </a:xfrm>
        </p:spPr>
        <p:txBody>
          <a:bodyPr anchor="ctr"/>
          <a:lstStyle>
            <a:lvl1pPr algn="ctr">
              <a:defRPr sz="700"/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4A3363-916D-3CB2-649A-CE5E73EDC1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>
                <a:solidFill>
                  <a:srgbClr val="222222"/>
                </a:solidFill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16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790B3-E432-2146-9E44-B2CA842C2B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2514598" y="3276603"/>
            <a:ext cx="5638802" cy="304796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00CB1D7-FC38-FA5F-3033-FF7AF2F81263}"/>
              </a:ext>
            </a:extLst>
          </p:cNvPr>
          <p:cNvCxnSpPr>
            <a:cxnSpLocks/>
          </p:cNvCxnSpPr>
          <p:nvPr userDrawn="1"/>
        </p:nvCxnSpPr>
        <p:spPr>
          <a:xfrm>
            <a:off x="609600" y="152400"/>
            <a:ext cx="0" cy="655320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B1439D3D-45AE-4FB0-1FD2-84D43B6FB5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2" y="2281766"/>
            <a:ext cx="4876796" cy="3509434"/>
          </a:xfrm>
        </p:spPr>
        <p:txBody>
          <a:bodyPr/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/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/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9FB45C22-9328-D37F-472C-4A36291F6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>
                <a:solidFill>
                  <a:srgbClr val="222222"/>
                </a:solidFill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3454E40-99A0-E263-2EF9-86ED8CB614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8401" y="2281766"/>
            <a:ext cx="4876799" cy="3509434"/>
          </a:xfrm>
        </p:spPr>
        <p:txBody>
          <a:bodyPr/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/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/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FFF5B9-5319-C10F-185B-48582DC6C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2" y="848359"/>
            <a:ext cx="10058398" cy="828040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2475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7379E0-E2F0-CADB-1080-9EAF455F1DA7}"/>
              </a:ext>
            </a:extLst>
          </p:cNvPr>
          <p:cNvCxnSpPr>
            <a:cxnSpLocks/>
          </p:cNvCxnSpPr>
          <p:nvPr userDrawn="1"/>
        </p:nvCxnSpPr>
        <p:spPr>
          <a:xfrm>
            <a:off x="5548312" y="605367"/>
            <a:ext cx="603408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1EF08D-C0BF-C167-C4CF-AD34EA1CB6A3}"/>
              </a:ext>
            </a:extLst>
          </p:cNvPr>
          <p:cNvCxnSpPr>
            <a:cxnSpLocks/>
          </p:cNvCxnSpPr>
          <p:nvPr userDrawn="1"/>
        </p:nvCxnSpPr>
        <p:spPr>
          <a:xfrm>
            <a:off x="5548312" y="6248400"/>
            <a:ext cx="603408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F0D56A2-6DE2-7C41-0472-06D8A7E10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62620" y="152400"/>
            <a:ext cx="5435987" cy="300567"/>
          </a:xfrm>
        </p:spPr>
        <p:txBody>
          <a:bodyPr numCol="1"/>
          <a:lstStyle>
            <a:lvl1pPr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47DDA1-3DA2-2547-7B35-3E52E4616539}"/>
              </a:ext>
            </a:extLst>
          </p:cNvPr>
          <p:cNvCxnSpPr/>
          <p:nvPr userDrawn="1"/>
        </p:nvCxnSpPr>
        <p:spPr>
          <a:xfrm>
            <a:off x="609600" y="152400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01CD321-467A-1BB4-7CD5-AE8A51C120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2002" y="152400"/>
            <a:ext cx="4638672" cy="6553200"/>
          </a:xfrm>
          <a:prstGeom prst="roundRect">
            <a:avLst>
              <a:gd name="adj" fmla="val 1408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D258C7-A349-4C50-6826-5509CBCBC68F}"/>
              </a:ext>
            </a:extLst>
          </p:cNvPr>
          <p:cNvCxnSpPr/>
          <p:nvPr userDrawn="1"/>
        </p:nvCxnSpPr>
        <p:spPr>
          <a:xfrm>
            <a:off x="5554663" y="152396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B76FC6-5AB3-586D-4FAE-62E952DA81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7499" y="2281766"/>
            <a:ext cx="5431471" cy="3509434"/>
          </a:xfrm>
        </p:spPr>
        <p:txBody>
          <a:bodyPr/>
          <a:lstStyle>
            <a:lvl1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200"/>
            </a:lvl1pPr>
            <a:lvl2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200"/>
            </a:lvl2pPr>
            <a:lvl3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200"/>
            </a:lvl3pPr>
            <a:lvl4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200"/>
            </a:lvl4pPr>
            <a:lvl5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385539E8-3BBF-AAE5-1E65-E20909AD36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2514598" y="3276604"/>
            <a:ext cx="5638800" cy="304796"/>
          </a:xfrm>
        </p:spPr>
        <p:txBody>
          <a:bodyPr anchor="ctr"/>
          <a:lstStyle>
            <a:lvl1pPr algn="ctr">
              <a:defRPr sz="700"/>
            </a:lvl1pPr>
          </a:lstStyle>
          <a:p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848E79A5-5BCC-3942-5B4D-20F46AD5ED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>
                <a:solidFill>
                  <a:srgbClr val="222222"/>
                </a:solidFill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5E7CC7F-9642-7927-8032-88AD95A7D0B0}"/>
              </a:ext>
            </a:extLst>
          </p:cNvPr>
          <p:cNvCxnSpPr>
            <a:cxnSpLocks/>
          </p:cNvCxnSpPr>
          <p:nvPr userDrawn="1"/>
        </p:nvCxnSpPr>
        <p:spPr>
          <a:xfrm>
            <a:off x="5554663" y="1828798"/>
            <a:ext cx="602773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81EA9CD-CB29-4028-2F31-DF73709FE1D2}"/>
              </a:ext>
            </a:extLst>
          </p:cNvPr>
          <p:cNvCxnSpPr/>
          <p:nvPr userDrawn="1"/>
        </p:nvCxnSpPr>
        <p:spPr>
          <a:xfrm>
            <a:off x="11582400" y="152396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B0A2773-4AFC-A8CB-590E-A5B954916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2619" y="848360"/>
            <a:ext cx="5435985" cy="828040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6847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FFF64-8CC0-6BE4-E825-E19570548A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1066800"/>
            <a:ext cx="7423150" cy="3514298"/>
          </a:xfrm>
        </p:spPr>
        <p:txBody>
          <a:bodyPr anchor="b"/>
          <a:lstStyle>
            <a:lvl1pPr>
              <a:lnSpc>
                <a:spcPct val="80000"/>
              </a:lnSpc>
              <a:defRPr sz="3600" b="0" i="1" spc="-60" baseline="0"/>
            </a:lvl1pPr>
          </a:lstStyle>
          <a:p>
            <a:r>
              <a:rPr lang="en-US"/>
              <a:t>“Insert Quote”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7379E0-E2F0-CADB-1080-9EAF455F1DA7}"/>
              </a:ext>
            </a:extLst>
          </p:cNvPr>
          <p:cNvCxnSpPr>
            <a:cxnSpLocks/>
          </p:cNvCxnSpPr>
          <p:nvPr userDrawn="1"/>
        </p:nvCxnSpPr>
        <p:spPr>
          <a:xfrm>
            <a:off x="609600" y="605367"/>
            <a:ext cx="109728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1EF08D-C0BF-C167-C4CF-AD34EA1CB6A3}"/>
              </a:ext>
            </a:extLst>
          </p:cNvPr>
          <p:cNvCxnSpPr>
            <a:cxnSpLocks/>
          </p:cNvCxnSpPr>
          <p:nvPr userDrawn="1"/>
        </p:nvCxnSpPr>
        <p:spPr>
          <a:xfrm>
            <a:off x="609600" y="6248400"/>
            <a:ext cx="109728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F0D56A2-6DE2-7C41-0472-06D8A7E10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6800" y="6405033"/>
            <a:ext cx="2790825" cy="300567"/>
          </a:xfrm>
        </p:spPr>
        <p:txBody>
          <a:bodyPr numCol="1" anchor="b"/>
          <a:lstStyle>
            <a:lvl1pPr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47DDA1-3DA2-2547-7B35-3E52E4616539}"/>
              </a:ext>
            </a:extLst>
          </p:cNvPr>
          <p:cNvCxnSpPr/>
          <p:nvPr userDrawn="1"/>
        </p:nvCxnSpPr>
        <p:spPr>
          <a:xfrm>
            <a:off x="609600" y="152400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D258C7-A349-4C50-6826-5509CBCBC68F}"/>
              </a:ext>
            </a:extLst>
          </p:cNvPr>
          <p:cNvCxnSpPr/>
          <p:nvPr userDrawn="1"/>
        </p:nvCxnSpPr>
        <p:spPr>
          <a:xfrm>
            <a:off x="11582400" y="152396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B76FC6-5AB3-586D-4FAE-62E952DA81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1" y="4881350"/>
            <a:ext cx="7423150" cy="909850"/>
          </a:xfrm>
        </p:spPr>
        <p:txBody>
          <a:bodyPr/>
          <a:lstStyle>
            <a:lvl1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b="1"/>
            </a:lvl1pPr>
            <a:lvl2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/>
            </a:lvl2pPr>
            <a:lvl3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/>
            </a:lvl3pPr>
            <a:lvl4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/>
            </a:lvl4pPr>
            <a:lvl5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5816985C-5A0F-6B6F-51D7-692E9D8FFD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2514598" y="3276604"/>
            <a:ext cx="5638800" cy="304796"/>
          </a:xfrm>
        </p:spPr>
        <p:txBody>
          <a:bodyPr anchor="ctr"/>
          <a:lstStyle>
            <a:lvl1pPr algn="ctr">
              <a:defRPr sz="700"/>
            </a:lvl1pPr>
          </a:lstStyle>
          <a:p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BD7DD00D-5973-33CF-2FAC-B04084E3C2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>
                <a:solidFill>
                  <a:srgbClr val="222222"/>
                </a:solidFill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0BD574-52F4-FFD6-6262-9355C50859F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791575" y="1066801"/>
            <a:ext cx="2638425" cy="351429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457883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7379E0-E2F0-CADB-1080-9EAF455F1DA7}"/>
              </a:ext>
            </a:extLst>
          </p:cNvPr>
          <p:cNvCxnSpPr>
            <a:cxnSpLocks/>
          </p:cNvCxnSpPr>
          <p:nvPr userDrawn="1"/>
        </p:nvCxnSpPr>
        <p:spPr>
          <a:xfrm>
            <a:off x="609600" y="605367"/>
            <a:ext cx="109728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1EF08D-C0BF-C167-C4CF-AD34EA1CB6A3}"/>
              </a:ext>
            </a:extLst>
          </p:cNvPr>
          <p:cNvCxnSpPr>
            <a:cxnSpLocks/>
          </p:cNvCxnSpPr>
          <p:nvPr userDrawn="1"/>
        </p:nvCxnSpPr>
        <p:spPr>
          <a:xfrm>
            <a:off x="609600" y="6248400"/>
            <a:ext cx="109728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F0D56A2-6DE2-7C41-0472-06D8A7E10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66800" y="6405033"/>
            <a:ext cx="2790825" cy="300567"/>
          </a:xfrm>
        </p:spPr>
        <p:txBody>
          <a:bodyPr numCol="1" anchor="b"/>
          <a:lstStyle>
            <a:lvl1pPr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47DDA1-3DA2-2547-7B35-3E52E4616539}"/>
              </a:ext>
            </a:extLst>
          </p:cNvPr>
          <p:cNvCxnSpPr/>
          <p:nvPr userDrawn="1"/>
        </p:nvCxnSpPr>
        <p:spPr>
          <a:xfrm>
            <a:off x="609600" y="152400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D258C7-A349-4C50-6826-5509CBCBC68F}"/>
              </a:ext>
            </a:extLst>
          </p:cNvPr>
          <p:cNvCxnSpPr/>
          <p:nvPr userDrawn="1"/>
        </p:nvCxnSpPr>
        <p:spPr>
          <a:xfrm>
            <a:off x="11582400" y="152396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5816985C-5A0F-6B6F-51D7-692E9D8FFD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2514598" y="3276604"/>
            <a:ext cx="5638800" cy="304796"/>
          </a:xfrm>
        </p:spPr>
        <p:txBody>
          <a:bodyPr anchor="ctr"/>
          <a:lstStyle>
            <a:lvl1pPr algn="ctr">
              <a:defRPr sz="700"/>
            </a:lvl1pPr>
          </a:lstStyle>
          <a:p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BD7DD00D-5973-33CF-2FAC-B04084E3C2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>
                <a:solidFill>
                  <a:srgbClr val="222222"/>
                </a:solidFill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F6D36281-CF56-56C0-875C-D1B0308C2CFB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1066800" y="1981200"/>
            <a:ext cx="10058402" cy="4110038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C5FF8C-01A9-9ABE-9A3A-B11FCBF7F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182" y="848360"/>
            <a:ext cx="10056020" cy="828040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06465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2808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343CE746-A052-0628-6DDF-791B4A2215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" y="1371600"/>
            <a:ext cx="11277602" cy="4114799"/>
          </a:xfrm>
          <a:prstGeom prst="roundRect">
            <a:avLst>
              <a:gd name="adj" fmla="val 1378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BFFF64-8CC0-6BE4-E825-E19570548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934" y="152400"/>
            <a:ext cx="11267814" cy="914400"/>
          </a:xfrm>
        </p:spPr>
        <p:txBody>
          <a:bodyPr anchor="b"/>
          <a:lstStyle>
            <a:lvl1pPr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7379E0-E2F0-CADB-1080-9EAF455F1DA7}"/>
              </a:ext>
            </a:extLst>
          </p:cNvPr>
          <p:cNvCxnSpPr>
            <a:cxnSpLocks/>
          </p:cNvCxnSpPr>
          <p:nvPr userDrawn="1"/>
        </p:nvCxnSpPr>
        <p:spPr>
          <a:xfrm>
            <a:off x="457200" y="1219200"/>
            <a:ext cx="1127760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84AFA7-86A6-D7EA-73A2-27E26B0C47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91575" y="6096000"/>
            <a:ext cx="2943225" cy="304796"/>
          </a:xfrm>
        </p:spPr>
        <p:txBody>
          <a:bodyPr anchor="ctr"/>
          <a:lstStyle>
            <a:lvl1pPr>
              <a:defRPr sz="700"/>
            </a:lvl1pPr>
          </a:lstStyle>
          <a:p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2BE119C-2531-7C7A-876D-74C73AF80570}"/>
              </a:ext>
            </a:extLst>
          </p:cNvPr>
          <p:cNvCxnSpPr>
            <a:cxnSpLocks/>
          </p:cNvCxnSpPr>
          <p:nvPr userDrawn="1"/>
        </p:nvCxnSpPr>
        <p:spPr>
          <a:xfrm>
            <a:off x="457199" y="5638800"/>
            <a:ext cx="112776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9C32EECC-53D0-4315-25E4-773E231F2B8C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0001" y="6038827"/>
            <a:ext cx="1463199" cy="41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624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343CE746-A052-0628-6DDF-791B4A2215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00713" y="152400"/>
            <a:ext cx="6338888" cy="6553200"/>
          </a:xfrm>
          <a:prstGeom prst="roundRect">
            <a:avLst>
              <a:gd name="adj" fmla="val 1378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BFFF64-8CC0-6BE4-E825-E19570548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71600"/>
            <a:ext cx="4943475" cy="4724399"/>
          </a:xfrm>
        </p:spPr>
        <p:txBody>
          <a:bodyPr anchor="b"/>
          <a:lstStyle>
            <a:lvl1pPr>
              <a:lnSpc>
                <a:spcPct val="90000"/>
              </a:lnSpc>
              <a:defRPr sz="6000" spc="-6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DE5085-8D34-82E5-4E3E-EAC686816320}"/>
              </a:ext>
            </a:extLst>
          </p:cNvPr>
          <p:cNvCxnSpPr>
            <a:cxnSpLocks/>
          </p:cNvCxnSpPr>
          <p:nvPr userDrawn="1"/>
        </p:nvCxnSpPr>
        <p:spPr>
          <a:xfrm>
            <a:off x="457199" y="1219200"/>
            <a:ext cx="4943476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599BA51-2A26-8A28-671D-701ABE2E95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199" y="6400800"/>
            <a:ext cx="4943475" cy="304796"/>
          </a:xfrm>
        </p:spPr>
        <p:txBody>
          <a:bodyPr/>
          <a:lstStyle>
            <a:lvl1pPr>
              <a:defRPr sz="700"/>
            </a:lvl1pPr>
          </a:lstStyle>
          <a:p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65CA5B1-ADA8-1E0B-7C4D-4E8D5D1540CF}"/>
              </a:ext>
            </a:extLst>
          </p:cNvPr>
          <p:cNvCxnSpPr>
            <a:cxnSpLocks/>
          </p:cNvCxnSpPr>
          <p:nvPr userDrawn="1"/>
        </p:nvCxnSpPr>
        <p:spPr>
          <a:xfrm>
            <a:off x="457200" y="6249987"/>
            <a:ext cx="494347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ADC3F8DF-DE29-6FF2-016F-0DF26BD3F46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0001" y="434468"/>
            <a:ext cx="1463199" cy="41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156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790B3-E432-2146-9E44-B2CA842C2B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2514598" y="3276603"/>
            <a:ext cx="5638802" cy="304796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9FB45C22-9328-D37F-472C-4A36291F6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800">
                <a:solidFill>
                  <a:srgbClr val="222222"/>
                </a:solidFill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CD0320-E9B4-B41D-199C-84695CCB6CA9}"/>
              </a:ext>
            </a:extLst>
          </p:cNvPr>
          <p:cNvCxnSpPr>
            <a:cxnSpLocks/>
          </p:cNvCxnSpPr>
          <p:nvPr userDrawn="1"/>
        </p:nvCxnSpPr>
        <p:spPr>
          <a:xfrm>
            <a:off x="609600" y="152400"/>
            <a:ext cx="0" cy="655320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1D80E12-D509-85C2-DFF8-148298F151F3}"/>
              </a:ext>
            </a:extLst>
          </p:cNvPr>
          <p:cNvCxnSpPr/>
          <p:nvPr userDrawn="1"/>
        </p:nvCxnSpPr>
        <p:spPr>
          <a:xfrm>
            <a:off x="11582400" y="152396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56F24BE-90CB-326A-6718-F7D299348014}"/>
              </a:ext>
            </a:extLst>
          </p:cNvPr>
          <p:cNvCxnSpPr>
            <a:cxnSpLocks/>
          </p:cNvCxnSpPr>
          <p:nvPr userDrawn="1"/>
        </p:nvCxnSpPr>
        <p:spPr>
          <a:xfrm>
            <a:off x="609600" y="605367"/>
            <a:ext cx="109728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9799947-17A7-7E1A-4448-1EC3824EF058}"/>
              </a:ext>
            </a:extLst>
          </p:cNvPr>
          <p:cNvCxnSpPr>
            <a:cxnSpLocks/>
          </p:cNvCxnSpPr>
          <p:nvPr userDrawn="1"/>
        </p:nvCxnSpPr>
        <p:spPr>
          <a:xfrm>
            <a:off x="609600" y="6248400"/>
            <a:ext cx="109728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F22841D6-12C1-0CF2-9C5B-B09AE4EA8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848360"/>
            <a:ext cx="10064707" cy="828040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91056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790B3-E432-2146-9E44-B2CA842C2B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2514598" y="3276603"/>
            <a:ext cx="5638802" cy="304796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9FB45C22-9328-D37F-472C-4A36291F6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800">
                <a:solidFill>
                  <a:srgbClr val="222222"/>
                </a:solidFill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CD0320-E9B4-B41D-199C-84695CCB6CA9}"/>
              </a:ext>
            </a:extLst>
          </p:cNvPr>
          <p:cNvCxnSpPr>
            <a:cxnSpLocks/>
          </p:cNvCxnSpPr>
          <p:nvPr userDrawn="1"/>
        </p:nvCxnSpPr>
        <p:spPr>
          <a:xfrm>
            <a:off x="609600" y="152400"/>
            <a:ext cx="0" cy="655320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1D80E12-D509-85C2-DFF8-148298F151F3}"/>
              </a:ext>
            </a:extLst>
          </p:cNvPr>
          <p:cNvCxnSpPr/>
          <p:nvPr userDrawn="1"/>
        </p:nvCxnSpPr>
        <p:spPr>
          <a:xfrm>
            <a:off x="5554663" y="152396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56F24BE-90CB-326A-6718-F7D299348014}"/>
              </a:ext>
            </a:extLst>
          </p:cNvPr>
          <p:cNvCxnSpPr>
            <a:cxnSpLocks/>
          </p:cNvCxnSpPr>
          <p:nvPr userDrawn="1"/>
        </p:nvCxnSpPr>
        <p:spPr>
          <a:xfrm>
            <a:off x="609600" y="605367"/>
            <a:ext cx="4945063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9799947-17A7-7E1A-4448-1EC3824EF058}"/>
              </a:ext>
            </a:extLst>
          </p:cNvPr>
          <p:cNvCxnSpPr>
            <a:cxnSpLocks/>
          </p:cNvCxnSpPr>
          <p:nvPr userDrawn="1"/>
        </p:nvCxnSpPr>
        <p:spPr>
          <a:xfrm>
            <a:off x="609600" y="6248400"/>
            <a:ext cx="4945063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100D55-B0E2-6250-2824-197CCB7BE66D}"/>
              </a:ext>
            </a:extLst>
          </p:cNvPr>
          <p:cNvCxnSpPr>
            <a:cxnSpLocks/>
          </p:cNvCxnSpPr>
          <p:nvPr userDrawn="1"/>
        </p:nvCxnSpPr>
        <p:spPr>
          <a:xfrm>
            <a:off x="603284" y="1828798"/>
            <a:ext cx="4951379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E9F63D1-0153-DF9B-286D-D530D5D5A4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2281766"/>
            <a:ext cx="4333875" cy="3509434"/>
          </a:xfrm>
        </p:spPr>
        <p:txBody>
          <a:bodyPr/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241610EC-0852-430E-9B92-4A0DF39EEB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00713" y="152400"/>
            <a:ext cx="6338887" cy="6553200"/>
          </a:xfrm>
          <a:prstGeom prst="roundRect">
            <a:avLst>
              <a:gd name="adj" fmla="val 1408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A9D1533-7ED2-BAAF-329C-6781DF317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848360"/>
            <a:ext cx="4331493" cy="828040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6786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- Narrow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790B3-E432-2146-9E44-B2CA842C2B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2514598" y="3276603"/>
            <a:ext cx="5638802" cy="304796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9FB45C22-9328-D37F-472C-4A36291F6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800">
                <a:solidFill>
                  <a:srgbClr val="222222"/>
                </a:solidFill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CD0320-E9B4-B41D-199C-84695CCB6CA9}"/>
              </a:ext>
            </a:extLst>
          </p:cNvPr>
          <p:cNvCxnSpPr>
            <a:cxnSpLocks/>
          </p:cNvCxnSpPr>
          <p:nvPr userDrawn="1"/>
        </p:nvCxnSpPr>
        <p:spPr>
          <a:xfrm>
            <a:off x="609600" y="152400"/>
            <a:ext cx="0" cy="655320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1D80E12-D509-85C2-DFF8-148298F151F3}"/>
              </a:ext>
            </a:extLst>
          </p:cNvPr>
          <p:cNvCxnSpPr/>
          <p:nvPr userDrawn="1"/>
        </p:nvCxnSpPr>
        <p:spPr>
          <a:xfrm>
            <a:off x="7096125" y="152396"/>
            <a:ext cx="0" cy="6553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56F24BE-90CB-326A-6718-F7D299348014}"/>
              </a:ext>
            </a:extLst>
          </p:cNvPr>
          <p:cNvCxnSpPr>
            <a:cxnSpLocks/>
          </p:cNvCxnSpPr>
          <p:nvPr userDrawn="1"/>
        </p:nvCxnSpPr>
        <p:spPr>
          <a:xfrm>
            <a:off x="609600" y="605367"/>
            <a:ext cx="64865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9799947-17A7-7E1A-4448-1EC3824EF058}"/>
              </a:ext>
            </a:extLst>
          </p:cNvPr>
          <p:cNvCxnSpPr>
            <a:cxnSpLocks/>
          </p:cNvCxnSpPr>
          <p:nvPr userDrawn="1"/>
        </p:nvCxnSpPr>
        <p:spPr>
          <a:xfrm>
            <a:off x="609600" y="6248400"/>
            <a:ext cx="6486525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100D55-B0E2-6250-2824-197CCB7BE66D}"/>
              </a:ext>
            </a:extLst>
          </p:cNvPr>
          <p:cNvCxnSpPr>
            <a:cxnSpLocks/>
          </p:cNvCxnSpPr>
          <p:nvPr userDrawn="1"/>
        </p:nvCxnSpPr>
        <p:spPr>
          <a:xfrm>
            <a:off x="603284" y="1828798"/>
            <a:ext cx="649284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E9F63D1-0153-DF9B-286D-D530D5D5A4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1" y="2281766"/>
            <a:ext cx="2787650" cy="3509434"/>
          </a:xfrm>
        </p:spPr>
        <p:txBody>
          <a:bodyPr/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241610EC-0852-430E-9B92-4A0DF39EEB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46938" y="152400"/>
            <a:ext cx="4792662" cy="6553200"/>
          </a:xfrm>
          <a:prstGeom prst="roundRect">
            <a:avLst>
              <a:gd name="adj" fmla="val 1408"/>
            </a:avLst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EE6C0E1-9A75-0EC3-FABD-D6002D42D0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53218" y="2281766"/>
            <a:ext cx="2787650" cy="3509434"/>
          </a:xfrm>
        </p:spPr>
        <p:txBody>
          <a:bodyPr/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2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C73C32D2-7EB2-2DE7-0490-2E4121B7B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1" y="848360"/>
            <a:ext cx="5878513" cy="828040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68794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 Mo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2EB0C13-816A-4C89-8B79-0523E44516BC}"/>
              </a:ext>
            </a:extLst>
          </p:cNvPr>
          <p:cNvSpPr txBox="1">
            <a:spLocks/>
          </p:cNvSpPr>
          <p:nvPr userDrawn="1"/>
        </p:nvSpPr>
        <p:spPr>
          <a:xfrm>
            <a:off x="1066306" y="1073599"/>
            <a:ext cx="4332288" cy="480881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4000" b="1" spc="-60" baseline="0">
                <a:solidFill>
                  <a:srgbClr val="000000"/>
                </a:solidFill>
                <a:latin typeface="Amasis MT Pro" panose="02040504050005020304" pitchFamily="18" charset="0"/>
              </a:rPr>
              <a:t>Stantec Moment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284CE0A-9C49-4F52-9650-92DB30FAB2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1" y="2397760"/>
            <a:ext cx="4332288" cy="400304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DCEF88F2-BDE8-1388-C17C-A0B3BE1A73A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00713" y="152400"/>
            <a:ext cx="6338888" cy="6400788"/>
          </a:xfrm>
          <a:prstGeom prst="roundRect">
            <a:avLst>
              <a:gd name="adj" fmla="val 1378"/>
            </a:avLst>
          </a:prstGeom>
        </p:spPr>
        <p:txBody>
          <a:bodyPr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82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439" y="762000"/>
            <a:ext cx="8970962" cy="914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11439" y="1981196"/>
            <a:ext cx="8970962" cy="4114800"/>
          </a:xfrm>
          <a:prstGeom prst="rect">
            <a:avLst/>
          </a:prstGeom>
        </p:spPr>
        <p:txBody>
          <a:bodyPr vert="horz" lIns="0" tIns="0" rIns="0" bIns="0" numCol="1" spcCol="301752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62DE4E-2E23-4802-83AA-DAA99534B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0" y="6400800"/>
            <a:ext cx="2157413" cy="304796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 cap="all" spc="200" baseline="0">
                <a:solidFill>
                  <a:srgbClr val="222222"/>
                </a:solidFill>
                <a:latin typeface="+mn-lt"/>
              </a:defRPr>
            </a:lvl1pPr>
          </a:lstStyle>
          <a:p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105675E-CAFF-637F-5908-CEC30230B59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53572" y="152403"/>
            <a:ext cx="304818" cy="3048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AA1724-DE52-5729-BD2E-BFCB96B88D5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210300"/>
            <a:ext cx="2425700" cy="4572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
--------------------------------------------------------
This document is marked as confidential</a:t>
            </a:r>
          </a:p>
        </p:txBody>
      </p:sp>
    </p:spTree>
    <p:extLst>
      <p:ext uri="{BB962C8B-B14F-4D97-AF65-F5344CB8AC3E}">
        <p14:creationId xmlns:p14="http://schemas.microsoft.com/office/powerpoint/2010/main" val="3245686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56" r:id="rId2"/>
    <p:sldLayoutId id="2147483881" r:id="rId3"/>
    <p:sldLayoutId id="2147483849" r:id="rId4"/>
    <p:sldLayoutId id="2147483882" r:id="rId5"/>
    <p:sldLayoutId id="2147483883" r:id="rId6"/>
    <p:sldLayoutId id="2147483884" r:id="rId7"/>
    <p:sldLayoutId id="2147483885" r:id="rId8"/>
    <p:sldLayoutId id="2147483887" r:id="rId9"/>
    <p:sldLayoutId id="2147483879" r:id="rId10"/>
    <p:sldLayoutId id="2147483794" r:id="rId11"/>
    <p:sldLayoutId id="2147483787" r:id="rId12"/>
    <p:sldLayoutId id="2147483875" r:id="rId13"/>
    <p:sldLayoutId id="2147483828" r:id="rId14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kern="1200" spc="-40" baseline="0">
          <a:solidFill>
            <a:schemeClr val="tx1"/>
          </a:solidFill>
          <a:latin typeface="Amasis MT Pro" panose="02040504050005020304" pitchFamily="18" charset="0"/>
          <a:ea typeface="Roboto" panose="02000000000000000000" pitchFamily="2" charset="0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Tx/>
        <a:buNone/>
        <a:defRPr sz="1400" kern="1200">
          <a:solidFill>
            <a:srgbClr val="222222"/>
          </a:solidFill>
          <a:latin typeface="+mn-lt"/>
          <a:ea typeface="Roboto" panose="02000000000000000000" pitchFamily="2" charset="0"/>
          <a:cs typeface="+mn-cs"/>
        </a:defRPr>
      </a:lvl1pPr>
      <a:lvl2pPr marL="557213" indent="-214313" algn="l" defTabSz="6858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kern="1200">
          <a:solidFill>
            <a:srgbClr val="222222"/>
          </a:solidFill>
          <a:latin typeface="+mn-lt"/>
          <a:ea typeface="Roboto" panose="02000000000000000000" pitchFamily="2" charset="0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kern="1200">
          <a:solidFill>
            <a:srgbClr val="222222"/>
          </a:solidFill>
          <a:latin typeface="+mn-lt"/>
          <a:ea typeface="Roboto" panose="02000000000000000000" pitchFamily="2" charset="0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96">
          <p15:clr>
            <a:srgbClr val="F26B43"/>
          </p15:clr>
        </p15:guide>
        <p15:guide id="3" pos="7584">
          <p15:clr>
            <a:srgbClr val="F26B43"/>
          </p15:clr>
        </p15:guide>
        <p15:guide id="4" pos="384" userDrawn="1">
          <p15:clr>
            <a:srgbClr val="F26B43"/>
          </p15:clr>
        </p15:guide>
        <p15:guide id="5" pos="7296">
          <p15:clr>
            <a:srgbClr val="F26B43"/>
          </p15:clr>
        </p15:guide>
        <p15:guide id="6" orient="horz" pos="480">
          <p15:clr>
            <a:srgbClr val="F26B43"/>
          </p15:clr>
        </p15:guide>
        <p15:guide id="7" orient="horz" pos="4224">
          <p15:clr>
            <a:srgbClr val="F26B43"/>
          </p15:clr>
        </p15:guide>
        <p15:guide id="8" pos="288">
          <p15:clr>
            <a:srgbClr val="F26B43"/>
          </p15:clr>
        </p15:guide>
        <p15:guide id="9" orient="horz" pos="288">
          <p15:clr>
            <a:srgbClr val="F26B43"/>
          </p15:clr>
        </p15:guide>
        <p15:guide id="10" pos="7392">
          <p15:clr>
            <a:srgbClr val="F26B43"/>
          </p15:clr>
        </p15:guide>
        <p15:guide id="11" orient="horz" pos="96">
          <p15:clr>
            <a:srgbClr val="F26B43"/>
          </p15:clr>
        </p15:guide>
        <p15:guide id="12" orient="horz" pos="384" userDrawn="1">
          <p15:clr>
            <a:srgbClr val="F26B43"/>
          </p15:clr>
        </p15:guide>
        <p15:guide id="13" orient="horz" pos="4032">
          <p15:clr>
            <a:srgbClr val="F26B43"/>
          </p15:clr>
        </p15:guide>
        <p15:guide id="14" orient="horz" pos="672">
          <p15:clr>
            <a:srgbClr val="F26B43"/>
          </p15:clr>
        </p15:guide>
        <p15:guide id="15" pos="480" userDrawn="1">
          <p15:clr>
            <a:srgbClr val="F26B43"/>
          </p15:clr>
        </p15:guide>
        <p15:guide id="16" pos="6417">
          <p15:clr>
            <a:srgbClr val="F26B43"/>
          </p15:clr>
        </p15:guide>
        <p15:guide id="17" pos="672">
          <p15:clr>
            <a:srgbClr val="F26B43"/>
          </p15:clr>
        </p15:guide>
        <p15:guide id="18" pos="6512">
          <p15:clr>
            <a:srgbClr val="F26B43"/>
          </p15:clr>
        </p15:guide>
        <p15:guide id="20" pos="4565">
          <p15:clr>
            <a:srgbClr val="F26B43"/>
          </p15:clr>
        </p15:guide>
        <p15:guide id="22" orient="horz" pos="3936">
          <p15:clr>
            <a:srgbClr val="F26B43"/>
          </p15:clr>
        </p15:guide>
        <p15:guide id="23" pos="4470">
          <p15:clr>
            <a:srgbClr val="F26B43"/>
          </p15:clr>
        </p15:guide>
        <p15:guide id="27" pos="4375">
          <p15:clr>
            <a:srgbClr val="F26B43"/>
          </p15:clr>
        </p15:guide>
        <p15:guide id="28" pos="6322">
          <p15:clr>
            <a:srgbClr val="F26B43"/>
          </p15:clr>
        </p15:guide>
        <p15:guide id="29" pos="5443">
          <p15:clr>
            <a:srgbClr val="F26B43"/>
          </p15:clr>
        </p15:guide>
        <p15:guide id="30" pos="5348">
          <p15:clr>
            <a:srgbClr val="F26B43"/>
          </p15:clr>
        </p15:guide>
        <p15:guide id="31" pos="5538">
          <p15:clr>
            <a:srgbClr val="F26B43"/>
          </p15:clr>
        </p15:guide>
        <p15:guide id="32" pos="2428">
          <p15:clr>
            <a:srgbClr val="F26B43"/>
          </p15:clr>
        </p15:guide>
        <p15:guide id="33" pos="2523">
          <p15:clr>
            <a:srgbClr val="F26B43"/>
          </p15:clr>
        </p15:guide>
        <p15:guide id="34" pos="2618">
          <p15:clr>
            <a:srgbClr val="F26B43"/>
          </p15:clr>
        </p15:guide>
        <p15:guide id="35" pos="3402">
          <p15:clr>
            <a:srgbClr val="F26B43"/>
          </p15:clr>
        </p15:guide>
        <p15:guide id="36" pos="3499">
          <p15:clr>
            <a:srgbClr val="F26B43"/>
          </p15:clr>
        </p15:guide>
        <p15:guide id="37" pos="3591">
          <p15:clr>
            <a:srgbClr val="F26B43"/>
          </p15:clr>
        </p15:guide>
        <p15:guide id="38" pos="1455">
          <p15:clr>
            <a:srgbClr val="F26B43"/>
          </p15:clr>
        </p15:guide>
        <p15:guide id="39" pos="1551">
          <p15:clr>
            <a:srgbClr val="F26B43"/>
          </p15:clr>
        </p15:guide>
        <p15:guide id="40" pos="1645">
          <p15:clr>
            <a:srgbClr val="F26B43"/>
          </p15:clr>
        </p15:guide>
        <p15:guide id="41" orient="horz" pos="3840">
          <p15:clr>
            <a:srgbClr val="F26B43"/>
          </p15:clr>
        </p15:guide>
        <p15:guide id="42" orient="horz" pos="3648">
          <p15:clr>
            <a:srgbClr val="F26B43"/>
          </p15:clr>
        </p15:guide>
        <p15:guide id="43" orient="horz" pos="768">
          <p15:clr>
            <a:srgbClr val="F26B43"/>
          </p15:clr>
        </p15:guide>
        <p15:guide id="44" orient="horz" pos="3552">
          <p15:clr>
            <a:srgbClr val="F26B43"/>
          </p15:clr>
        </p15:guide>
        <p15:guide id="45" orient="horz" pos="864">
          <p15:clr>
            <a:srgbClr val="F26B43"/>
          </p15:clr>
        </p15:guide>
        <p15:guide id="46" orient="horz" pos="3456">
          <p15:clr>
            <a:srgbClr val="F26B43"/>
          </p15:clr>
        </p15:guide>
        <p15:guide id="47" orient="horz" pos="2160" userDrawn="1">
          <p15:clr>
            <a:srgbClr val="F26B43"/>
          </p15:clr>
        </p15:guide>
        <p15:guide id="48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439" y="762000"/>
            <a:ext cx="8970962" cy="914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11439" y="1981196"/>
            <a:ext cx="8970962" cy="4114800"/>
          </a:xfrm>
          <a:prstGeom prst="rect">
            <a:avLst/>
          </a:prstGeom>
        </p:spPr>
        <p:txBody>
          <a:bodyPr vert="horz" lIns="0" tIns="0" rIns="0" bIns="0" numCol="1" spcCol="301752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62DE4E-2E23-4802-83AA-DAA99534B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1438" y="6400800"/>
            <a:ext cx="3702050" cy="304796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 cap="all" spc="200" baseline="0">
                <a:solidFill>
                  <a:srgbClr val="22222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C786D3-F456-E5A7-2DDD-467DFBD3DCC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210300"/>
            <a:ext cx="2425700" cy="4572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
--------------------------------------------------------
This document is marked as confidential</a:t>
            </a:r>
          </a:p>
        </p:txBody>
      </p:sp>
    </p:spTree>
    <p:extLst>
      <p:ext uri="{BB962C8B-B14F-4D97-AF65-F5344CB8AC3E}">
        <p14:creationId xmlns:p14="http://schemas.microsoft.com/office/powerpoint/2010/main" val="2962447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62" r:id="rId2"/>
    <p:sldLayoutId id="2147483869" r:id="rId3"/>
    <p:sldLayoutId id="2147483892" r:id="rId4"/>
    <p:sldLayoutId id="2147483893" r:id="rId5"/>
    <p:sldLayoutId id="2147483894" r:id="rId6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kern="1200" spc="-40" baseline="0">
          <a:solidFill>
            <a:schemeClr val="tx1"/>
          </a:solidFill>
          <a:latin typeface="Amasis MT Pro" panose="02040504050005020304" pitchFamily="18" charset="0"/>
          <a:ea typeface="Roboto" panose="02000000000000000000" pitchFamily="2" charset="0"/>
          <a:cs typeface="+mj-cs"/>
        </a:defRPr>
      </a:lvl1pPr>
    </p:titleStyle>
    <p:bodyStyle>
      <a:lvl1pPr marL="0" indent="0" algn="l" defTabSz="685800" rtl="0" eaLnBrk="1" latinLnBrk="0" hangingPunct="1">
        <a:spcBef>
          <a:spcPts val="600"/>
        </a:spcBef>
        <a:buFontTx/>
        <a:buNone/>
        <a:defRPr sz="1400" kern="1200">
          <a:solidFill>
            <a:srgbClr val="222222"/>
          </a:solidFill>
          <a:latin typeface="+mn-lt"/>
          <a:ea typeface="Roboto" panose="02000000000000000000" pitchFamily="2" charset="0"/>
          <a:cs typeface="+mn-cs"/>
        </a:defRPr>
      </a:lvl1pPr>
      <a:lvl2pPr marL="557213" indent="-214313" algn="l" defTabSz="6858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222222"/>
          </a:solidFill>
          <a:latin typeface="+mn-lt"/>
          <a:ea typeface="Roboto" panose="02000000000000000000" pitchFamily="2" charset="0"/>
          <a:cs typeface="+mn-cs"/>
        </a:defRPr>
      </a:lvl2pPr>
      <a:lvl3pPr marL="8572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rgbClr val="222222"/>
          </a:solidFill>
          <a:latin typeface="+mn-lt"/>
          <a:ea typeface="Roboto" panose="02000000000000000000" pitchFamily="2" charset="0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96">
          <p15:clr>
            <a:srgbClr val="F26B43"/>
          </p15:clr>
        </p15:guide>
        <p15:guide id="3" pos="7584">
          <p15:clr>
            <a:srgbClr val="F26B43"/>
          </p15:clr>
        </p15:guide>
        <p15:guide id="4" pos="384">
          <p15:clr>
            <a:srgbClr val="F26B43"/>
          </p15:clr>
        </p15:guide>
        <p15:guide id="5" pos="7296">
          <p15:clr>
            <a:srgbClr val="F26B43"/>
          </p15:clr>
        </p15:guide>
        <p15:guide id="6" orient="horz" pos="480">
          <p15:clr>
            <a:srgbClr val="F26B43"/>
          </p15:clr>
        </p15:guide>
        <p15:guide id="7" orient="horz" pos="4224">
          <p15:clr>
            <a:srgbClr val="F26B43"/>
          </p15:clr>
        </p15:guide>
        <p15:guide id="8" pos="288">
          <p15:clr>
            <a:srgbClr val="F26B43"/>
          </p15:clr>
        </p15:guide>
        <p15:guide id="9" orient="horz" pos="288">
          <p15:clr>
            <a:srgbClr val="F26B43"/>
          </p15:clr>
        </p15:guide>
        <p15:guide id="10" pos="7392">
          <p15:clr>
            <a:srgbClr val="F26B43"/>
          </p15:clr>
        </p15:guide>
        <p15:guide id="11" orient="horz" pos="96">
          <p15:clr>
            <a:srgbClr val="F26B43"/>
          </p15:clr>
        </p15:guide>
        <p15:guide id="12" orient="horz" pos="384">
          <p15:clr>
            <a:srgbClr val="F26B43"/>
          </p15:clr>
        </p15:guide>
        <p15:guide id="13" orient="horz" pos="4032">
          <p15:clr>
            <a:srgbClr val="F26B43"/>
          </p15:clr>
        </p15:guide>
        <p15:guide id="14" orient="horz" pos="672">
          <p15:clr>
            <a:srgbClr val="F26B43"/>
          </p15:clr>
        </p15:guide>
        <p15:guide id="15" pos="480">
          <p15:clr>
            <a:srgbClr val="F26B43"/>
          </p15:clr>
        </p15:guide>
        <p15:guide id="16" pos="6417">
          <p15:clr>
            <a:srgbClr val="F26B43"/>
          </p15:clr>
        </p15:guide>
        <p15:guide id="17" pos="672">
          <p15:clr>
            <a:srgbClr val="F26B43"/>
          </p15:clr>
        </p15:guide>
        <p15:guide id="18" pos="6512">
          <p15:clr>
            <a:srgbClr val="F26B43"/>
          </p15:clr>
        </p15:guide>
        <p15:guide id="20" pos="4565">
          <p15:clr>
            <a:srgbClr val="F26B43"/>
          </p15:clr>
        </p15:guide>
        <p15:guide id="22" orient="horz" pos="3936">
          <p15:clr>
            <a:srgbClr val="F26B43"/>
          </p15:clr>
        </p15:guide>
        <p15:guide id="23" pos="4470">
          <p15:clr>
            <a:srgbClr val="F26B43"/>
          </p15:clr>
        </p15:guide>
        <p15:guide id="27" pos="4375">
          <p15:clr>
            <a:srgbClr val="F26B43"/>
          </p15:clr>
        </p15:guide>
        <p15:guide id="28" pos="6322">
          <p15:clr>
            <a:srgbClr val="F26B43"/>
          </p15:clr>
        </p15:guide>
        <p15:guide id="29" pos="5443">
          <p15:clr>
            <a:srgbClr val="F26B43"/>
          </p15:clr>
        </p15:guide>
        <p15:guide id="30" pos="5348">
          <p15:clr>
            <a:srgbClr val="F26B43"/>
          </p15:clr>
        </p15:guide>
        <p15:guide id="31" pos="5538">
          <p15:clr>
            <a:srgbClr val="F26B43"/>
          </p15:clr>
        </p15:guide>
        <p15:guide id="32" pos="2428">
          <p15:clr>
            <a:srgbClr val="F26B43"/>
          </p15:clr>
        </p15:guide>
        <p15:guide id="33" pos="2523">
          <p15:clr>
            <a:srgbClr val="F26B43"/>
          </p15:clr>
        </p15:guide>
        <p15:guide id="34" pos="2618">
          <p15:clr>
            <a:srgbClr val="F26B43"/>
          </p15:clr>
        </p15:guide>
        <p15:guide id="35" pos="3402">
          <p15:clr>
            <a:srgbClr val="F26B43"/>
          </p15:clr>
        </p15:guide>
        <p15:guide id="36" pos="3499">
          <p15:clr>
            <a:srgbClr val="F26B43"/>
          </p15:clr>
        </p15:guide>
        <p15:guide id="37" pos="3591">
          <p15:clr>
            <a:srgbClr val="F26B43"/>
          </p15:clr>
        </p15:guide>
        <p15:guide id="38" pos="1455">
          <p15:clr>
            <a:srgbClr val="F26B43"/>
          </p15:clr>
        </p15:guide>
        <p15:guide id="39" pos="1551">
          <p15:clr>
            <a:srgbClr val="F26B43"/>
          </p15:clr>
        </p15:guide>
        <p15:guide id="40" pos="1645">
          <p15:clr>
            <a:srgbClr val="F26B43"/>
          </p15:clr>
        </p15:guide>
        <p15:guide id="41" orient="horz" pos="3840">
          <p15:clr>
            <a:srgbClr val="F26B43"/>
          </p15:clr>
        </p15:guide>
        <p15:guide id="42" orient="horz" pos="3648">
          <p15:clr>
            <a:srgbClr val="F26B43"/>
          </p15:clr>
        </p15:guide>
        <p15:guide id="43" orient="horz" pos="768">
          <p15:clr>
            <a:srgbClr val="F26B43"/>
          </p15:clr>
        </p15:guide>
        <p15:guide id="44" orient="horz" pos="3552">
          <p15:clr>
            <a:srgbClr val="F26B43"/>
          </p15:clr>
        </p15:guide>
        <p15:guide id="45" orient="horz" pos="864">
          <p15:clr>
            <a:srgbClr val="F26B43"/>
          </p15:clr>
        </p15:guide>
        <p15:guide id="46" orient="horz" pos="3456">
          <p15:clr>
            <a:srgbClr val="F26B43"/>
          </p15:clr>
        </p15:guide>
        <p15:guide id="47" pos="3840" userDrawn="1">
          <p15:clr>
            <a:srgbClr val="F26B43"/>
          </p15:clr>
        </p15:guide>
        <p15:guide id="48" orient="horz" pos="216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7">
            <a:extLst>
              <a:ext uri="{FF2B5EF4-FFF2-40B4-BE49-F238E27FC236}">
                <a16:creationId xmlns:a16="http://schemas.microsoft.com/office/drawing/2014/main" id="{BD0B1EF9-7323-455D-BB73-D597CAD169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2590801" y="3352802"/>
            <a:ext cx="5791201" cy="30479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cap="all" spc="3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86EF0A7A-218E-411A-957C-8A109C5ED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3F6B8-55A5-4AFF-BEE8-6B9862F02BA8}"/>
              </a:ext>
            </a:extLst>
          </p:cNvPr>
          <p:cNvCxnSpPr>
            <a:cxnSpLocks/>
          </p:cNvCxnSpPr>
          <p:nvPr userDrawn="1"/>
        </p:nvCxnSpPr>
        <p:spPr>
          <a:xfrm>
            <a:off x="605246" y="152403"/>
            <a:ext cx="0" cy="6553197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D0807DFC-5172-495B-6E05-CB3B45623409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572" y="152403"/>
            <a:ext cx="304818" cy="3048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CD950C-735A-8ACE-FE03-FD753F0CCE8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210300"/>
            <a:ext cx="2425700" cy="4572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
--------------------------------------------------------
This document is marked as confidential</a:t>
            </a:r>
          </a:p>
        </p:txBody>
      </p:sp>
    </p:spTree>
    <p:extLst>
      <p:ext uri="{BB962C8B-B14F-4D97-AF65-F5344CB8AC3E}">
        <p14:creationId xmlns:p14="http://schemas.microsoft.com/office/powerpoint/2010/main" val="3488920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>
          <p15:clr>
            <a:srgbClr val="F26B43"/>
          </p15:clr>
        </p15:guide>
        <p15:guide id="2" orient="horz" pos="96">
          <p15:clr>
            <a:srgbClr val="F26B43"/>
          </p15:clr>
        </p15:guide>
        <p15:guide id="3" orient="horz" pos="480">
          <p15:clr>
            <a:srgbClr val="F26B43"/>
          </p15:clr>
        </p15:guide>
        <p15:guide id="4" orient="horz" pos="672">
          <p15:clr>
            <a:srgbClr val="F26B43"/>
          </p15:clr>
        </p15:guide>
        <p15:guide id="5" pos="96">
          <p15:clr>
            <a:srgbClr val="F26B43"/>
          </p15:clr>
        </p15:guide>
        <p15:guide id="6" pos="288">
          <p15:clr>
            <a:srgbClr val="F26B43"/>
          </p15:clr>
        </p15:guide>
        <p15:guide id="7" pos="384">
          <p15:clr>
            <a:srgbClr val="F26B43"/>
          </p15:clr>
        </p15:guide>
        <p15:guide id="8" pos="480">
          <p15:clr>
            <a:srgbClr val="F26B43"/>
          </p15:clr>
        </p15:guide>
        <p15:guide id="9" orient="horz" pos="384">
          <p15:clr>
            <a:srgbClr val="F26B43"/>
          </p15:clr>
        </p15:guide>
        <p15:guide id="10" orient="horz" pos="4032">
          <p15:clr>
            <a:srgbClr val="F26B43"/>
          </p15:clr>
        </p15:guide>
        <p15:guide id="11" orient="horz" pos="4224">
          <p15:clr>
            <a:srgbClr val="F26B43"/>
          </p15:clr>
        </p15:guide>
        <p15:guide id="12" pos="7200">
          <p15:clr>
            <a:srgbClr val="F26B43"/>
          </p15:clr>
        </p15:guide>
        <p15:guide id="13" pos="7296">
          <p15:clr>
            <a:srgbClr val="F26B43"/>
          </p15:clr>
        </p15:guide>
        <p15:guide id="14" pos="7392">
          <p15:clr>
            <a:srgbClr val="F26B43"/>
          </p15:clr>
        </p15:guide>
        <p15:guide id="15" pos="7584">
          <p15:clr>
            <a:srgbClr val="F26B43"/>
          </p15:clr>
        </p15:guide>
        <p15:guide id="16" pos="672">
          <p15:clr>
            <a:srgbClr val="F26B43"/>
          </p15:clr>
        </p15:guide>
        <p15:guide id="17" pos="7008">
          <p15:clr>
            <a:srgbClr val="F26B43"/>
          </p15:clr>
        </p15:guide>
        <p15:guide id="18" pos="1647">
          <p15:clr>
            <a:srgbClr val="F26B43"/>
          </p15:clr>
        </p15:guide>
        <p15:guide id="19" orient="horz" pos="3840">
          <p15:clr>
            <a:srgbClr val="F26B43"/>
          </p15:clr>
        </p15:guide>
        <p15:guide id="21" pos="2426">
          <p15:clr>
            <a:srgbClr val="F26B43"/>
          </p15:clr>
        </p15:guide>
        <p15:guide id="22" pos="1550">
          <p15:clr>
            <a:srgbClr val="F26B43"/>
          </p15:clr>
        </p15:guide>
        <p15:guide id="23" pos="1454">
          <p15:clr>
            <a:srgbClr val="F26B43"/>
          </p15:clr>
        </p15:guide>
        <p15:guide id="24" pos="2619">
          <p15:clr>
            <a:srgbClr val="F26B43"/>
          </p15:clr>
        </p15:guide>
        <p15:guide id="25" pos="2523">
          <p15:clr>
            <a:srgbClr val="F26B43"/>
          </p15:clr>
        </p15:guide>
        <p15:guide id="26" pos="3401">
          <p15:clr>
            <a:srgbClr val="F26B43"/>
          </p15:clr>
        </p15:guide>
        <p15:guide id="27" pos="3592">
          <p15:clr>
            <a:srgbClr val="F26B43"/>
          </p15:clr>
        </p15:guide>
        <p15:guide id="28" pos="3496">
          <p15:clr>
            <a:srgbClr val="F26B43"/>
          </p15:clr>
        </p15:guide>
        <p15:guide id="29" pos="4565">
          <p15:clr>
            <a:srgbClr val="F26B43"/>
          </p15:clr>
        </p15:guide>
        <p15:guide id="30" pos="4373">
          <p15:clr>
            <a:srgbClr val="F26B43"/>
          </p15:clr>
        </p15:guide>
        <p15:guide id="31" pos="4468">
          <p15:clr>
            <a:srgbClr val="F26B43"/>
          </p15:clr>
        </p15:guide>
        <p15:guide id="32" pos="5347">
          <p15:clr>
            <a:srgbClr val="F26B43"/>
          </p15:clr>
        </p15:guide>
        <p15:guide id="33" pos="5443">
          <p15:clr>
            <a:srgbClr val="F26B43"/>
          </p15:clr>
        </p15:guide>
        <p15:guide id="34" pos="5537">
          <p15:clr>
            <a:srgbClr val="F26B43"/>
          </p15:clr>
        </p15:guide>
        <p15:guide id="35" pos="6320">
          <p15:clr>
            <a:srgbClr val="F26B43"/>
          </p15:clr>
        </p15:guide>
        <p15:guide id="36" pos="6416">
          <p15:clr>
            <a:srgbClr val="F26B43"/>
          </p15:clr>
        </p15:guide>
        <p15:guide id="37" pos="6513">
          <p15:clr>
            <a:srgbClr val="F26B43"/>
          </p15:clr>
        </p15:guide>
        <p15:guide id="38" orient="horz" pos="3648">
          <p15:clr>
            <a:srgbClr val="F26B43"/>
          </p15:clr>
        </p15:guide>
        <p15:guide id="39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5.svg"/><Relationship Id="rId21" Type="http://schemas.openxmlformats.org/officeDocument/2006/relationships/chart" Target="../charts/chart3.xml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6.png"/><Relationship Id="rId20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chart" Target="../charts/chart2.xml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chart" Target="../charts/chart1.xml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image" Target="../media/image33.sv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6.xml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4.svg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svg"/><Relationship Id="rId5" Type="http://schemas.openxmlformats.org/officeDocument/2006/relationships/chart" Target="../charts/chart8.xml"/><Relationship Id="rId4" Type="http://schemas.openxmlformats.org/officeDocument/2006/relationships/chart" Target="../charts/chart7.xml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svg"/><Relationship Id="rId5" Type="http://schemas.openxmlformats.org/officeDocument/2006/relationships/image" Target="../media/image43.svg"/><Relationship Id="rId4" Type="http://schemas.openxmlformats.org/officeDocument/2006/relationships/image" Target="../media/image4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4A67C-B879-3750-A3E3-0906EBF5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D1C917-74FB-C4C3-23F9-3837645E22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771" r="2" b="1"/>
          <a:stretch/>
        </p:blipFill>
        <p:spPr>
          <a:xfrm>
            <a:off x="5700713" y="152400"/>
            <a:ext cx="6338888" cy="6553200"/>
          </a:xfrm>
          <a:prstGeom prst="roundRect">
            <a:avLst>
              <a:gd name="adj" fmla="val 1378"/>
            </a:avLst>
          </a:prstGeom>
          <a:noFill/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D2663D3-C7D3-8630-4A29-7BA79DB2F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71600"/>
            <a:ext cx="4943475" cy="4724399"/>
          </a:xfrm>
        </p:spPr>
        <p:txBody>
          <a:bodyPr anchor="b">
            <a:normAutofit/>
          </a:bodyPr>
          <a:lstStyle/>
          <a:p>
            <a:r>
              <a:rPr lang="en-US" dirty="0"/>
              <a:t>Fifty500</a:t>
            </a:r>
            <a:br>
              <a:rPr lang="en-US" dirty="0"/>
            </a:br>
            <a:r>
              <a:rPr lang="en-US" dirty="0"/>
              <a:t>Midlands Growth Corridor</a:t>
            </a:r>
          </a:p>
        </p:txBody>
      </p:sp>
      <p:pic>
        <p:nvPicPr>
          <p:cNvPr id="3" name="Picture 2" descr="A close up of a logo&#10;&#10;AI-generated content may be incorrect.">
            <a:extLst>
              <a:ext uri="{FF2B5EF4-FFF2-40B4-BE49-F238E27FC236}">
                <a16:creationId xmlns:a16="http://schemas.microsoft.com/office/drawing/2014/main" id="{8D208E73-54F1-AEFF-D7FA-0258AB4A23B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5455" y="152400"/>
            <a:ext cx="2667080" cy="106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212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4E1FD-9057-8500-823C-598E4D9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1003488A-0426-1EEC-52E8-2F315F9EE89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2514598" y="3276603"/>
            <a:ext cx="5638802" cy="304796"/>
          </a:xfrm>
        </p:spPr>
        <p:txBody>
          <a:bodyPr/>
          <a:lstStyle/>
          <a:p>
            <a:r>
              <a:rPr lang="en-US" dirty="0"/>
              <a:t>Commission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D88B18-3000-ED82-BC63-824B2D34D5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9622" y="1950720"/>
            <a:ext cx="4641053" cy="3840480"/>
          </a:xfrm>
        </p:spPr>
        <p:txBody>
          <a:bodyPr>
            <a:normAutofit/>
          </a:bodyPr>
          <a:lstStyle/>
          <a:p>
            <a:endParaRPr lang="en-GB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Assess the economic impact of the propositions within the Fifty500 Prospectus.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Engage with relevant stakeholders and project sponsors to collect known information to date.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Develop a set of growth scenarios against the baseline economic forecast for the identified study area.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Green Book compliant assessment (Economic case)</a:t>
            </a:r>
          </a:p>
          <a:p>
            <a:endParaRPr lang="en-GB" sz="1400" b="1" dirty="0"/>
          </a:p>
          <a:p>
            <a:endParaRPr lang="en-GB" sz="1100" dirty="0"/>
          </a:p>
          <a:p>
            <a:endParaRPr lang="en-GB" sz="11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8CE84B-44AA-1FCA-BFB1-8BA1D9E9D2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07" r="24145" b="1"/>
          <a:stretch/>
        </p:blipFill>
        <p:spPr>
          <a:xfrm>
            <a:off x="5700713" y="152400"/>
            <a:ext cx="6338887" cy="6553200"/>
          </a:xfrm>
          <a:prstGeom prst="roundRect">
            <a:avLst>
              <a:gd name="adj" fmla="val 1408"/>
            </a:avLst>
          </a:prstGeom>
          <a:noFill/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B8568E7-C9C4-F709-9B39-ACA430113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848360"/>
            <a:ext cx="4331493" cy="828040"/>
          </a:xfrm>
        </p:spPr>
        <p:txBody>
          <a:bodyPr anchor="ctr">
            <a:normAutofit/>
          </a:bodyPr>
          <a:lstStyle/>
          <a:p>
            <a:r>
              <a:rPr lang="en-GB"/>
              <a:t>Our commission</a:t>
            </a:r>
          </a:p>
        </p:txBody>
      </p:sp>
    </p:spTree>
    <p:extLst>
      <p:ext uri="{BB962C8B-B14F-4D97-AF65-F5344CB8AC3E}">
        <p14:creationId xmlns:p14="http://schemas.microsoft.com/office/powerpoint/2010/main" val="2007653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4E1FD-9057-8500-823C-598E4D9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1003488A-0426-1EEC-52E8-2F315F9EE89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Fifty500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B8568E7-C9C4-F709-9B39-ACA430113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122" y="493428"/>
            <a:ext cx="10064707" cy="828040"/>
          </a:xfrm>
        </p:spPr>
        <p:txBody>
          <a:bodyPr anchor="ctr">
            <a:normAutofit/>
          </a:bodyPr>
          <a:lstStyle/>
          <a:p>
            <a:r>
              <a:rPr lang="en-GB" dirty="0"/>
              <a:t>The Fifty500 Investment Prospectus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D88B18-3000-ED82-BC63-824B2D34D57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42122" y="1223158"/>
            <a:ext cx="10797210" cy="391546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An exceptional economic opportunity along the A50/A500 to deliver sustainable </a:t>
            </a:r>
            <a:r>
              <a:rPr lang="en-GB" dirty="0"/>
              <a:t>growth linked to existing industrial, transport and academic assets, supported by the public sector.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Six investment propositions that deliver:</a:t>
            </a:r>
          </a:p>
          <a:p>
            <a:pPr marL="842963" lvl="1" indent="-285750"/>
            <a:r>
              <a:rPr lang="en-GB" dirty="0"/>
              <a:t>Drive research and development in high value clustered linked to decarbonised industrial processes and clean energy.</a:t>
            </a:r>
          </a:p>
          <a:p>
            <a:pPr marL="842963" lvl="1" indent="-285750"/>
            <a:r>
              <a:rPr lang="en-GB" dirty="0"/>
              <a:t>Drive growth in high value skills and employment for the green economy. </a:t>
            </a:r>
          </a:p>
          <a:p>
            <a:pPr marL="842963" lvl="1" indent="-285750"/>
            <a:r>
              <a:rPr lang="en-GB" dirty="0"/>
              <a:t>Provide local energy security.</a:t>
            </a:r>
          </a:p>
          <a:p>
            <a:pPr marL="842963" lvl="1" indent="-285750"/>
            <a:r>
              <a:rPr lang="en-GB" dirty="0"/>
              <a:t>Decarbonised vehicle movements.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Builds on and amplifies the business case that </a:t>
            </a:r>
            <a:r>
              <a:rPr lang="en-GB" b="1" dirty="0"/>
              <a:t>Midlands Connect </a:t>
            </a:r>
            <a:r>
              <a:rPr lang="en-GB" dirty="0"/>
              <a:t>are preparing for road infrastructure investment in the region, but importantly the propositions are not directly linked and can be brought forwards independently all supporting the overarching vision of a decarbonised corridor.</a:t>
            </a:r>
          </a:p>
          <a:p>
            <a:endParaRPr lang="en-GB" sz="1100" dirty="0"/>
          </a:p>
          <a:p>
            <a:endParaRPr lang="en-GB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95C6CF-B8BC-1255-EDE4-AA5B48F7D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623" y="3950564"/>
            <a:ext cx="8562753" cy="1450715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EE93511-48E2-8FED-FFE1-264316734FD4}"/>
              </a:ext>
            </a:extLst>
          </p:cNvPr>
          <p:cNvGrpSpPr/>
          <p:nvPr/>
        </p:nvGrpSpPr>
        <p:grpSpPr>
          <a:xfrm>
            <a:off x="697899" y="5454334"/>
            <a:ext cx="4987771" cy="1158240"/>
            <a:chOff x="3485670" y="4320122"/>
            <a:chExt cx="6878010" cy="184810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CF213A7-F9F7-793D-C018-296F4023B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85670" y="4320122"/>
              <a:ext cx="6878010" cy="1848108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6212715-5D91-421D-ED57-846A27B904ED}"/>
                </a:ext>
              </a:extLst>
            </p:cNvPr>
            <p:cNvSpPr txBox="1"/>
            <p:nvPr/>
          </p:nvSpPr>
          <p:spPr>
            <a:xfrm>
              <a:off x="6677025" y="5486400"/>
              <a:ext cx="1304925" cy="5232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538D342-6F2D-1139-684C-09C152006E19}"/>
                </a:ext>
              </a:extLst>
            </p:cNvPr>
            <p:cNvSpPr txBox="1"/>
            <p:nvPr/>
          </p:nvSpPr>
          <p:spPr>
            <a:xfrm>
              <a:off x="4620173" y="5602766"/>
              <a:ext cx="1789606" cy="3803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72F19C4-3ECA-0D4B-9CFE-2CCE11955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71897" y="5573339"/>
              <a:ext cx="1788975" cy="349362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BB4E44D0-B6D8-3728-1F71-73D7ADA555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8115" y="5490813"/>
            <a:ext cx="3987130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39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6372A-9906-1E9D-73ED-FF12AD8AB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E4D1DE-CA5A-651E-9485-4844450BC4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Fifty500</a:t>
            </a:r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7ED95FE-22F6-0E87-2D0F-890A176A4358}"/>
              </a:ext>
            </a:extLst>
          </p:cNvPr>
          <p:cNvCxnSpPr/>
          <p:nvPr/>
        </p:nvCxnSpPr>
        <p:spPr>
          <a:xfrm flipH="1">
            <a:off x="6367003" y="3454347"/>
            <a:ext cx="2126" cy="304351"/>
          </a:xfrm>
          <a:prstGeom prst="straightConnector1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C97779F-5C86-4200-C83F-7DE1E11C3A18}"/>
              </a:ext>
            </a:extLst>
          </p:cNvPr>
          <p:cNvCxnSpPr>
            <a:cxnSpLocks/>
            <a:endCxn id="6" idx="3"/>
          </p:cNvCxnSpPr>
          <p:nvPr/>
        </p:nvCxnSpPr>
        <p:spPr>
          <a:xfrm flipV="1">
            <a:off x="617517" y="456769"/>
            <a:ext cx="5081679" cy="37183"/>
          </a:xfrm>
          <a:prstGeom prst="straightConnector1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28676CE8-E4F3-54AE-F98E-DE76D1902035}"/>
              </a:ext>
            </a:extLst>
          </p:cNvPr>
          <p:cNvSpPr/>
          <p:nvPr/>
        </p:nvSpPr>
        <p:spPr>
          <a:xfrm>
            <a:off x="5817694" y="173403"/>
            <a:ext cx="4275855" cy="6519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5891A5-F699-9D3D-51A5-2B7317F02CD4}"/>
              </a:ext>
            </a:extLst>
          </p:cNvPr>
          <p:cNvSpPr txBox="1"/>
          <p:nvPr/>
        </p:nvSpPr>
        <p:spPr>
          <a:xfrm>
            <a:off x="5748997" y="164909"/>
            <a:ext cx="426493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  <a:cs typeface="Arial"/>
              </a:rPr>
              <a:t>Invest 2035: </a:t>
            </a:r>
            <a:br>
              <a:rPr lang="en-GB" sz="1600" b="1" dirty="0">
                <a:cs typeface="Arial"/>
              </a:rPr>
            </a:br>
            <a:r>
              <a:rPr lang="en-GB" sz="1600" b="1" dirty="0">
                <a:solidFill>
                  <a:schemeClr val="bg1"/>
                </a:solidFill>
                <a:cs typeface="Arial"/>
              </a:rPr>
              <a:t>The UK’s Modern Industrial Strategy</a:t>
            </a:r>
            <a:endParaRPr lang="en-US" sz="16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9C3791-9709-416A-5F87-039C533882AF}"/>
              </a:ext>
            </a:extLst>
          </p:cNvPr>
          <p:cNvSpPr/>
          <p:nvPr/>
        </p:nvSpPr>
        <p:spPr>
          <a:xfrm>
            <a:off x="4374047" y="1117936"/>
            <a:ext cx="3081563" cy="143679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BE3BB84-31FE-B7CC-9B0E-0737D1AD25AE}"/>
              </a:ext>
            </a:extLst>
          </p:cNvPr>
          <p:cNvSpPr/>
          <p:nvPr/>
        </p:nvSpPr>
        <p:spPr>
          <a:xfrm>
            <a:off x="4991123" y="945094"/>
            <a:ext cx="1782200" cy="297656"/>
          </a:xfrm>
          <a:prstGeom prst="rect">
            <a:avLst/>
          </a:prstGeom>
          <a:ln w="57150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C96851-D61E-C7AB-DD4D-7F322D4CA7DF}"/>
              </a:ext>
            </a:extLst>
          </p:cNvPr>
          <p:cNvSpPr txBox="1"/>
          <p:nvPr/>
        </p:nvSpPr>
        <p:spPr>
          <a:xfrm>
            <a:off x="3954725" y="963953"/>
            <a:ext cx="3858107" cy="27699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b="1" dirty="0">
                <a:cs typeface="Arial"/>
              </a:rPr>
              <a:t>Relevant Key Sectors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AA1A2C-FC56-0D51-5E6E-9DB11FDB3EBB}"/>
              </a:ext>
            </a:extLst>
          </p:cNvPr>
          <p:cNvSpPr txBox="1"/>
          <p:nvPr/>
        </p:nvSpPr>
        <p:spPr>
          <a:xfrm>
            <a:off x="4525777" y="1259911"/>
            <a:ext cx="305298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Courier New"/>
              <a:buChar char="o"/>
            </a:pPr>
            <a:r>
              <a:rPr lang="en-GB" sz="1200" dirty="0">
                <a:cs typeface="Arial"/>
              </a:rPr>
              <a:t>Digital technologies</a:t>
            </a:r>
            <a:endParaRPr lang="en-US" sz="1200" dirty="0">
              <a:cs typeface="Arial"/>
            </a:endParaRPr>
          </a:p>
          <a:p>
            <a:pPr marL="171450" indent="-171450">
              <a:buFont typeface="Courier New"/>
              <a:buChar char="o"/>
            </a:pPr>
            <a:r>
              <a:rPr lang="en-GB" sz="1200" dirty="0">
                <a:cs typeface="Arial"/>
              </a:rPr>
              <a:t>Advanced manufacturing</a:t>
            </a:r>
            <a:endParaRPr lang="en-US" sz="1200" dirty="0">
              <a:cs typeface="Arial"/>
            </a:endParaRPr>
          </a:p>
          <a:p>
            <a:pPr marL="171450" indent="-171450">
              <a:buFont typeface="Courier New"/>
              <a:buChar char="o"/>
            </a:pPr>
            <a:r>
              <a:rPr lang="en-GB" sz="1200" dirty="0">
                <a:cs typeface="Arial"/>
              </a:rPr>
              <a:t>Clean energy industries</a:t>
            </a:r>
            <a:endParaRPr lang="en-US" sz="1200" dirty="0">
              <a:cs typeface="Arial"/>
            </a:endParaRPr>
          </a:p>
          <a:p>
            <a:pPr marL="171450" indent="-171450">
              <a:buFont typeface="Courier New"/>
              <a:buChar char="o"/>
            </a:pPr>
            <a:r>
              <a:rPr lang="en-GB" sz="1200" dirty="0">
                <a:cs typeface="Arial"/>
              </a:rPr>
              <a:t>Defence </a:t>
            </a:r>
            <a:endParaRPr lang="en-US" sz="1200" dirty="0">
              <a:cs typeface="Arial"/>
            </a:endParaRPr>
          </a:p>
          <a:p>
            <a:pPr marL="171450" indent="-171450">
              <a:buFont typeface="Courier New"/>
              <a:buChar char="o"/>
            </a:pPr>
            <a:r>
              <a:rPr lang="en-GB" sz="1200" dirty="0">
                <a:cs typeface="Arial"/>
              </a:rPr>
              <a:t>Digital and technologies</a:t>
            </a:r>
            <a:endParaRPr lang="en-US" sz="1200" dirty="0">
              <a:cs typeface="Arial"/>
            </a:endParaRPr>
          </a:p>
          <a:p>
            <a:pPr marL="171450" indent="-171450">
              <a:buFont typeface="Courier New"/>
              <a:buChar char="o"/>
            </a:pPr>
            <a:r>
              <a:rPr lang="en-GB" sz="1200" dirty="0">
                <a:cs typeface="Arial"/>
              </a:rPr>
              <a:t>Life sciences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7C78D41-EDC8-419C-7401-077FE70FCBDA}"/>
              </a:ext>
            </a:extLst>
          </p:cNvPr>
          <p:cNvCxnSpPr>
            <a:cxnSpLocks/>
          </p:cNvCxnSpPr>
          <p:nvPr/>
        </p:nvCxnSpPr>
        <p:spPr>
          <a:xfrm>
            <a:off x="10093549" y="3021330"/>
            <a:ext cx="1781455" cy="0"/>
          </a:xfrm>
          <a:prstGeom prst="straightConnector1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0971466-6CA6-944A-CB38-C9F94607EC92}"/>
              </a:ext>
            </a:extLst>
          </p:cNvPr>
          <p:cNvGrpSpPr/>
          <p:nvPr/>
        </p:nvGrpSpPr>
        <p:grpSpPr>
          <a:xfrm>
            <a:off x="3537846" y="2615482"/>
            <a:ext cx="6476086" cy="1140388"/>
            <a:chOff x="3652548" y="3076369"/>
            <a:chExt cx="5657880" cy="114197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7AACC49-15FB-A984-1E0C-B32BCD48DEB3}"/>
                </a:ext>
              </a:extLst>
            </p:cNvPr>
            <p:cNvSpPr/>
            <p:nvPr/>
          </p:nvSpPr>
          <p:spPr>
            <a:xfrm>
              <a:off x="3654545" y="3076369"/>
              <a:ext cx="5650565" cy="96921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F09775E-CD11-9DBC-04E6-AF166FCD81D9}"/>
                </a:ext>
              </a:extLst>
            </p:cNvPr>
            <p:cNvSpPr txBox="1"/>
            <p:nvPr/>
          </p:nvSpPr>
          <p:spPr>
            <a:xfrm>
              <a:off x="3652548" y="3139627"/>
              <a:ext cx="5657880" cy="107871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bg1"/>
                  </a:solidFill>
                  <a:cs typeface="Arial"/>
                </a:rPr>
                <a:t>The Fifty500 Investment proposition – </a:t>
              </a:r>
            </a:p>
            <a:p>
              <a:pPr algn="ctr"/>
              <a:r>
                <a:rPr lang="en-GB" sz="1600" b="1" dirty="0">
                  <a:solidFill>
                    <a:schemeClr val="bg1"/>
                  </a:solidFill>
                  <a:cs typeface="Arial"/>
                </a:rPr>
                <a:t>Potential £1.6bn private sector investment unlocked by public sector engagement to deliver 19 projects across 6 propositions 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B97BFADC-1302-4BB7-EFDC-3555E6730F47}"/>
              </a:ext>
            </a:extLst>
          </p:cNvPr>
          <p:cNvSpPr/>
          <p:nvPr/>
        </p:nvSpPr>
        <p:spPr>
          <a:xfrm rot="5400000">
            <a:off x="327314" y="387080"/>
            <a:ext cx="3277075" cy="2692922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11C42F0-B848-BC60-FC4E-67D8CC2C32C4}"/>
              </a:ext>
            </a:extLst>
          </p:cNvPr>
          <p:cNvCxnSpPr>
            <a:cxnSpLocks/>
          </p:cNvCxnSpPr>
          <p:nvPr/>
        </p:nvCxnSpPr>
        <p:spPr>
          <a:xfrm>
            <a:off x="11851855" y="389674"/>
            <a:ext cx="23148" cy="2628934"/>
          </a:xfrm>
          <a:prstGeom prst="straightConnector1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200BD780-CC30-B749-F421-5FE68254109A}"/>
              </a:ext>
            </a:extLst>
          </p:cNvPr>
          <p:cNvSpPr/>
          <p:nvPr/>
        </p:nvSpPr>
        <p:spPr>
          <a:xfrm rot="5400000">
            <a:off x="5646168" y="403963"/>
            <a:ext cx="211666" cy="10561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8ACB18C0-3455-48F5-2E84-B469FFFE10C6}"/>
              </a:ext>
            </a:extLst>
          </p:cNvPr>
          <p:cNvSpPr/>
          <p:nvPr/>
        </p:nvSpPr>
        <p:spPr>
          <a:xfrm rot="16200000">
            <a:off x="9978058" y="2988298"/>
            <a:ext cx="211666" cy="10561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F355887-12E2-53C9-140F-0389D2672C57}"/>
              </a:ext>
            </a:extLst>
          </p:cNvPr>
          <p:cNvSpPr/>
          <p:nvPr/>
        </p:nvSpPr>
        <p:spPr>
          <a:xfrm>
            <a:off x="725016" y="3846033"/>
            <a:ext cx="11126839" cy="204028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C908963-2650-1BED-3DA3-36CF45C27562}"/>
              </a:ext>
            </a:extLst>
          </p:cNvPr>
          <p:cNvSpPr/>
          <p:nvPr/>
        </p:nvSpPr>
        <p:spPr>
          <a:xfrm>
            <a:off x="742396" y="3853379"/>
            <a:ext cx="7403024" cy="20182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D37E53C-F25E-6255-A3CA-1E41005477AB}"/>
              </a:ext>
            </a:extLst>
          </p:cNvPr>
          <p:cNvSpPr/>
          <p:nvPr/>
        </p:nvSpPr>
        <p:spPr>
          <a:xfrm>
            <a:off x="729361" y="3849707"/>
            <a:ext cx="3692246" cy="20402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74D1508-3FE0-2024-6F02-87393C7079F4}"/>
              </a:ext>
            </a:extLst>
          </p:cNvPr>
          <p:cNvCxnSpPr/>
          <p:nvPr/>
        </p:nvCxnSpPr>
        <p:spPr>
          <a:xfrm>
            <a:off x="707703" y="4903792"/>
            <a:ext cx="11123646" cy="29389"/>
          </a:xfrm>
          <a:prstGeom prst="straightConnector1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5E70CEA-3239-023E-B0EB-639421CCA49C}"/>
              </a:ext>
            </a:extLst>
          </p:cNvPr>
          <p:cNvSpPr txBox="1"/>
          <p:nvPr/>
        </p:nvSpPr>
        <p:spPr>
          <a:xfrm>
            <a:off x="891693" y="4007606"/>
            <a:ext cx="3315640" cy="7529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b="1" dirty="0">
                <a:cs typeface="Arial"/>
              </a:rPr>
              <a:t>Road to Rail Transition</a:t>
            </a:r>
            <a:endParaRPr lang="en-US" sz="1200" b="1" dirty="0">
              <a:cs typeface="Arial"/>
            </a:endParaRPr>
          </a:p>
          <a:p>
            <a:pPr algn="ctr"/>
            <a:endParaRPr lang="en-US" sz="1000" dirty="0">
              <a:cs typeface="Arial"/>
            </a:endParaRPr>
          </a:p>
          <a:p>
            <a:pPr algn="ctr"/>
            <a:r>
              <a:rPr lang="en-GB" sz="1000" dirty="0">
                <a:cs typeface="Arial"/>
              </a:rPr>
              <a:t>A transition from road to rail freight will drive a decarbonisation agenda and remove congestion from the passenger road network.</a:t>
            </a:r>
            <a:endParaRPr lang="en-GB" dirty="0">
              <a:cs typeface="Arial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102B56F-B17A-F9D2-044D-FE751BDE50B9}"/>
              </a:ext>
            </a:extLst>
          </p:cNvPr>
          <p:cNvSpPr txBox="1"/>
          <p:nvPr/>
        </p:nvSpPr>
        <p:spPr>
          <a:xfrm>
            <a:off x="896038" y="5010443"/>
            <a:ext cx="3315640" cy="7140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b="1" dirty="0">
                <a:cs typeface="Arial"/>
              </a:rPr>
              <a:t>Smart Factories</a:t>
            </a:r>
            <a:endParaRPr lang="en-US" sz="1200" b="1" dirty="0">
              <a:cs typeface="Arial"/>
            </a:endParaRPr>
          </a:p>
          <a:p>
            <a:pPr algn="ctr"/>
            <a:endParaRPr lang="en-US" sz="1000" dirty="0">
              <a:cs typeface="Arial"/>
            </a:endParaRPr>
          </a:p>
          <a:p>
            <a:pPr algn="ctr"/>
            <a:r>
              <a:rPr lang="en-GB" sz="900" dirty="0">
                <a:cs typeface="Arial"/>
              </a:rPr>
              <a:t>Enabling businesses to be as efficient and productive as possible, whilst attracting highly skilled workers to the region. It will create an employment ecosystem beyond a brand</a:t>
            </a:r>
            <a:endParaRPr lang="en-GB" dirty="0">
              <a:cs typeface="Arial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02F89EC-E042-78AE-FB36-50ABAA9691E6}"/>
              </a:ext>
            </a:extLst>
          </p:cNvPr>
          <p:cNvSpPr txBox="1"/>
          <p:nvPr/>
        </p:nvSpPr>
        <p:spPr>
          <a:xfrm>
            <a:off x="4658959" y="4007606"/>
            <a:ext cx="3315640" cy="6231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b="1" dirty="0">
                <a:cs typeface="Arial"/>
              </a:rPr>
              <a:t>Zero Emission Innovation Valley</a:t>
            </a:r>
            <a:endParaRPr lang="en-US" sz="1200" b="1" dirty="0">
              <a:cs typeface="Arial"/>
            </a:endParaRPr>
          </a:p>
          <a:p>
            <a:pPr algn="ctr"/>
            <a:endParaRPr lang="en-US" sz="1000" dirty="0">
              <a:cs typeface="Arial"/>
            </a:endParaRPr>
          </a:p>
          <a:p>
            <a:pPr algn="ctr"/>
            <a:r>
              <a:rPr lang="en-GB" sz="1000" dirty="0">
                <a:cs typeface="Arial"/>
              </a:rPr>
              <a:t>A co-ordinated innovation programme to develop a Zero Emissions Valley across the A50/500 corridor. </a:t>
            </a:r>
            <a:endParaRPr lang="en-GB" dirty="0">
              <a:cs typeface="Arial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58B32DA-5132-4973-05C1-67837E53D9BD}"/>
              </a:ext>
            </a:extLst>
          </p:cNvPr>
          <p:cNvSpPr txBox="1"/>
          <p:nvPr/>
        </p:nvSpPr>
        <p:spPr>
          <a:xfrm>
            <a:off x="4663304" y="5010443"/>
            <a:ext cx="3315640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b="1">
                <a:cs typeface="Arial"/>
              </a:rPr>
              <a:t>Innovation Factories</a:t>
            </a:r>
            <a:endParaRPr lang="en-US" sz="1200" b="1" dirty="0">
              <a:cs typeface="Arial"/>
            </a:endParaRPr>
          </a:p>
          <a:p>
            <a:pPr algn="ctr"/>
            <a:endParaRPr lang="en-US" sz="1000" dirty="0">
              <a:cs typeface="Arial"/>
            </a:endParaRPr>
          </a:p>
          <a:p>
            <a:pPr algn="ctr"/>
            <a:r>
              <a:rPr lang="en-GB" sz="1000" dirty="0">
                <a:cs typeface="Arial"/>
              </a:rPr>
              <a:t>Innovation factories across the corridor will help to create an ecosystem of innovation through cross sector collaboration and business development. </a:t>
            </a:r>
            <a:endParaRPr lang="en-GB" dirty="0">
              <a:cs typeface="Arial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68FC000-C9E5-4CE5-90B2-7D08903D9B01}"/>
              </a:ext>
            </a:extLst>
          </p:cNvPr>
          <p:cNvSpPr txBox="1"/>
          <p:nvPr/>
        </p:nvSpPr>
        <p:spPr>
          <a:xfrm>
            <a:off x="8365393" y="4018626"/>
            <a:ext cx="3315640" cy="7529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b="1">
                <a:cs typeface="Arial"/>
              </a:rPr>
              <a:t>Regional Supplier Park</a:t>
            </a:r>
            <a:endParaRPr lang="en-US" sz="1200" b="1">
              <a:cs typeface="Arial"/>
            </a:endParaRPr>
          </a:p>
          <a:p>
            <a:pPr algn="ctr"/>
            <a:endParaRPr lang="en-US" sz="1000">
              <a:cs typeface="Arial"/>
            </a:endParaRPr>
          </a:p>
          <a:p>
            <a:pPr algn="ctr"/>
            <a:r>
              <a:rPr lang="en-GB" sz="1000">
                <a:cs typeface="Arial"/>
              </a:rPr>
              <a:t>Fostering innovation, accelerate development timelines and reduce costs. It will create an employment ecosystem beyond a brand. </a:t>
            </a:r>
            <a:endParaRPr lang="en-GB">
              <a:cs typeface="Arial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2B5E9EA-95F0-5F83-8E09-C6C2C448A780}"/>
              </a:ext>
            </a:extLst>
          </p:cNvPr>
          <p:cNvSpPr txBox="1"/>
          <p:nvPr/>
        </p:nvSpPr>
        <p:spPr>
          <a:xfrm>
            <a:off x="8369738" y="5021462"/>
            <a:ext cx="3315640" cy="7529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b="1">
                <a:cs typeface="Arial"/>
              </a:rPr>
              <a:t>Midlands Industrial Energy Plan</a:t>
            </a:r>
            <a:endParaRPr lang="en-US" sz="1200" b="1">
              <a:cs typeface="Arial"/>
            </a:endParaRPr>
          </a:p>
          <a:p>
            <a:pPr algn="ctr"/>
            <a:endParaRPr lang="en-US" sz="1000">
              <a:cs typeface="Arial"/>
            </a:endParaRPr>
          </a:p>
          <a:p>
            <a:pPr algn="ctr"/>
            <a:r>
              <a:rPr lang="en-GB" sz="1000">
                <a:cs typeface="Arial"/>
              </a:rPr>
              <a:t>A localised clean fuel supply to power its industrial processes and decarbonised its existing industrial activity.</a:t>
            </a:r>
            <a:endParaRPr lang="en-GB">
              <a:cs typeface="Arial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BD842CDC-17C1-A7F0-D0C7-7C2BDF4EECED}"/>
              </a:ext>
            </a:extLst>
          </p:cNvPr>
          <p:cNvSpPr/>
          <p:nvPr/>
        </p:nvSpPr>
        <p:spPr>
          <a:xfrm rot="10800000">
            <a:off x="6262389" y="3691491"/>
            <a:ext cx="206878" cy="126017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616DAE-5CFB-30A6-3A97-B51AA320D401}"/>
              </a:ext>
            </a:extLst>
          </p:cNvPr>
          <p:cNvSpPr txBox="1"/>
          <p:nvPr/>
        </p:nvSpPr>
        <p:spPr>
          <a:xfrm>
            <a:off x="812318" y="493952"/>
            <a:ext cx="2257466" cy="26314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 dirty="0">
                <a:cs typeface="Arial"/>
              </a:rPr>
              <a:t>Supporting the Government’s “National Missions”  </a:t>
            </a:r>
          </a:p>
          <a:p>
            <a:endParaRPr lang="en-GB" sz="1200" dirty="0">
              <a:cs typeface="Arial"/>
            </a:endParaRPr>
          </a:p>
          <a:p>
            <a:endParaRPr lang="en-GB" sz="1200" dirty="0"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en-GB" sz="1200" dirty="0">
                <a:cs typeface="Arial"/>
              </a:rPr>
              <a:t>Kickstart economic growth</a:t>
            </a:r>
            <a:br>
              <a:rPr lang="en-GB" sz="1200" dirty="0">
                <a:cs typeface="Arial"/>
              </a:rPr>
            </a:br>
            <a:endParaRPr lang="en-GB" sz="700" dirty="0"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en-GB" sz="1200" dirty="0">
                <a:cs typeface="Arial"/>
              </a:rPr>
              <a:t>Breakdown barriers to opportunity </a:t>
            </a:r>
            <a:br>
              <a:rPr lang="en-GB" sz="1200" dirty="0">
                <a:cs typeface="Arial"/>
              </a:rPr>
            </a:br>
            <a:endParaRPr lang="en-GB" sz="700" dirty="0">
              <a:cs typeface="Arial"/>
            </a:endParaRPr>
          </a:p>
          <a:p>
            <a:pPr marL="285750" indent="-285750">
              <a:buFont typeface="Courier New"/>
              <a:buChar char="o"/>
            </a:pPr>
            <a:r>
              <a:rPr lang="en-GB" sz="1200" dirty="0">
                <a:cs typeface="Arial"/>
              </a:rPr>
              <a:t>Make Britian a clean energy superpower</a:t>
            </a:r>
          </a:p>
          <a:p>
            <a:pPr algn="ctr"/>
            <a:endParaRPr lang="en-GB" sz="1600" b="1" dirty="0">
              <a:solidFill>
                <a:schemeClr val="bg1"/>
              </a:solidFill>
              <a:cs typeface="Arial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E378BCE-085B-061D-919D-2549DB397C83}"/>
              </a:ext>
            </a:extLst>
          </p:cNvPr>
          <p:cNvGrpSpPr/>
          <p:nvPr/>
        </p:nvGrpSpPr>
        <p:grpSpPr>
          <a:xfrm>
            <a:off x="7786778" y="936601"/>
            <a:ext cx="3858107" cy="1618127"/>
            <a:chOff x="8064742" y="1374457"/>
            <a:chExt cx="3866197" cy="1618127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937CEBB-089B-279F-EB8D-5D852D5C4C90}"/>
                </a:ext>
              </a:extLst>
            </p:cNvPr>
            <p:cNvSpPr/>
            <p:nvPr/>
          </p:nvSpPr>
          <p:spPr>
            <a:xfrm>
              <a:off x="8428339" y="1521173"/>
              <a:ext cx="3088024" cy="1471411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B9381B2-5DD0-AC06-8830-4630A0C8645C}"/>
                </a:ext>
              </a:extLst>
            </p:cNvPr>
            <p:cNvSpPr/>
            <p:nvPr/>
          </p:nvSpPr>
          <p:spPr>
            <a:xfrm>
              <a:off x="9103314" y="1374457"/>
              <a:ext cx="1785937" cy="297656"/>
            </a:xfrm>
            <a:prstGeom prst="rect">
              <a:avLst/>
            </a:prstGeom>
            <a:ln w="57150">
              <a:solidFill>
                <a:schemeClr val="bg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41AE4F0-1B12-ED1F-FD05-01755CE7C4DF}"/>
                </a:ext>
              </a:extLst>
            </p:cNvPr>
            <p:cNvSpPr txBox="1"/>
            <p:nvPr/>
          </p:nvSpPr>
          <p:spPr>
            <a:xfrm>
              <a:off x="8609917" y="1697767"/>
              <a:ext cx="3059383" cy="101566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285750" indent="-285750">
                <a:buFont typeface="Courier New"/>
                <a:buChar char="o"/>
              </a:pPr>
              <a:r>
                <a:rPr lang="en-GB" sz="1200" dirty="0">
                  <a:cs typeface="Arial"/>
                </a:rPr>
                <a:t>People and skills </a:t>
              </a:r>
              <a:endParaRPr lang="en-US" sz="1200" dirty="0">
                <a:cs typeface="Arial"/>
              </a:endParaRPr>
            </a:p>
            <a:p>
              <a:pPr marL="285750" indent="-285750">
                <a:buFont typeface="Courier New"/>
                <a:buChar char="o"/>
              </a:pPr>
              <a:r>
                <a:rPr lang="en-GB" sz="1200" dirty="0">
                  <a:cs typeface="Arial"/>
                </a:rPr>
                <a:t>Innovation</a:t>
              </a:r>
              <a:endParaRPr lang="en-US" sz="1200" dirty="0">
                <a:cs typeface="Arial"/>
              </a:endParaRPr>
            </a:p>
            <a:p>
              <a:pPr marL="285750" indent="-285750">
                <a:buFont typeface="Courier New"/>
                <a:buChar char="o"/>
              </a:pPr>
              <a:r>
                <a:rPr lang="en-GB" sz="1200" dirty="0">
                  <a:cs typeface="Arial"/>
                </a:rPr>
                <a:t>Energy and infrastructure</a:t>
              </a:r>
              <a:endParaRPr lang="en-US" sz="1200" dirty="0">
                <a:cs typeface="Arial"/>
              </a:endParaRPr>
            </a:p>
            <a:p>
              <a:pPr marL="285750" indent="-285750">
                <a:buFont typeface="Courier New"/>
                <a:buChar char="o"/>
              </a:pPr>
              <a:r>
                <a:rPr lang="en-GB" sz="1200" dirty="0">
                  <a:cs typeface="Arial"/>
                </a:rPr>
                <a:t>Crowding in Investment</a:t>
              </a:r>
              <a:endParaRPr lang="en-US" sz="1200" dirty="0">
                <a:cs typeface="Arial"/>
              </a:endParaRPr>
            </a:p>
            <a:p>
              <a:pPr marL="285750" indent="-285750">
                <a:buFont typeface="Courier New"/>
                <a:buChar char="o"/>
              </a:pPr>
              <a:r>
                <a:rPr lang="en-GB" sz="1200" dirty="0">
                  <a:cs typeface="Arial"/>
                </a:rPr>
                <a:t>International trade &amp; partnerships</a:t>
              </a:r>
              <a:endParaRPr lang="en-GB" dirty="0">
                <a:cs typeface="Arial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CBBE35D-29DF-8F70-E78A-AC33C980E36A}"/>
                </a:ext>
              </a:extLst>
            </p:cNvPr>
            <p:cNvSpPr txBox="1"/>
            <p:nvPr/>
          </p:nvSpPr>
          <p:spPr>
            <a:xfrm>
              <a:off x="8064742" y="1393315"/>
              <a:ext cx="3866197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200" b="1" dirty="0">
                  <a:cs typeface="Arial"/>
                </a:rPr>
                <a:t>Relevant Priorities</a:t>
              </a:r>
              <a:endParaRPr lang="en-US" dirty="0"/>
            </a:p>
          </p:txBody>
        </p:sp>
      </p:grp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866831A-0D35-8838-DC77-5BDACC55592C}"/>
              </a:ext>
            </a:extLst>
          </p:cNvPr>
          <p:cNvCxnSpPr>
            <a:cxnSpLocks/>
          </p:cNvCxnSpPr>
          <p:nvPr/>
        </p:nvCxnSpPr>
        <p:spPr>
          <a:xfrm>
            <a:off x="9714276" y="421600"/>
            <a:ext cx="2149153" cy="0"/>
          </a:xfrm>
          <a:prstGeom prst="straightConnector1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67C8E15F-11EB-9468-6745-6102EAA1B73E}"/>
              </a:ext>
            </a:extLst>
          </p:cNvPr>
          <p:cNvSpPr/>
          <p:nvPr/>
        </p:nvSpPr>
        <p:spPr>
          <a:xfrm>
            <a:off x="742396" y="5947300"/>
            <a:ext cx="11088953" cy="7285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CA03051-50BF-5060-9ACB-06BEF04777EE}"/>
              </a:ext>
            </a:extLst>
          </p:cNvPr>
          <p:cNvSpPr txBox="1"/>
          <p:nvPr/>
        </p:nvSpPr>
        <p:spPr>
          <a:xfrm>
            <a:off x="621349" y="5945933"/>
            <a:ext cx="1107098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cs typeface="Arial"/>
              </a:rPr>
              <a:t>Builds on and amplifies the business case that </a:t>
            </a:r>
            <a:r>
              <a:rPr lang="en-GB" sz="1600" b="1" dirty="0">
                <a:cs typeface="Arial"/>
              </a:rPr>
              <a:t>Midlands Connect </a:t>
            </a:r>
            <a:r>
              <a:rPr lang="en-GB" sz="1400" b="1" dirty="0">
                <a:solidFill>
                  <a:schemeClr val="bg1"/>
                </a:solidFill>
                <a:cs typeface="Arial"/>
              </a:rPr>
              <a:t>are preparing for road infrastructure investment in the region, but importantly the propositions are not directly linked and can be brought forwards independently all supporting the overarching vision of a decarbonised corridor</a:t>
            </a:r>
            <a:endParaRPr lang="en-US" sz="1400" dirty="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7345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9317029-3669-D195-CCB1-5C16BC8A5A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Stakeholder engagement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31EA95-5D09-9605-05C5-094F82CDE0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1624" y="2276387"/>
            <a:ext cx="2912232" cy="3858405"/>
          </a:xfrm>
        </p:spPr>
        <p:txBody>
          <a:bodyPr/>
          <a:lstStyle/>
          <a:p>
            <a:r>
              <a:rPr lang="en-GB" sz="1400" b="1" dirty="0"/>
              <a:t>Consultation</a:t>
            </a:r>
            <a:endParaRPr lang="en-GB" b="1" dirty="0"/>
          </a:p>
          <a:p>
            <a:r>
              <a:rPr lang="en-GB" b="1" u="sng" dirty="0"/>
              <a:t>Public sector</a:t>
            </a:r>
          </a:p>
          <a:p>
            <a:r>
              <a:rPr lang="en-GB" dirty="0"/>
              <a:t>Cheshire East Council</a:t>
            </a:r>
          </a:p>
          <a:p>
            <a:r>
              <a:rPr lang="en-GB" dirty="0"/>
              <a:t>East Midlands Development Corporation</a:t>
            </a:r>
          </a:p>
          <a:p>
            <a:r>
              <a:rPr lang="en-GB" dirty="0"/>
              <a:t>Stoke-on-Trent City Council</a:t>
            </a:r>
          </a:p>
          <a:p>
            <a:r>
              <a:rPr lang="en-GB" dirty="0"/>
              <a:t>Derby City Council</a:t>
            </a:r>
          </a:p>
          <a:p>
            <a:r>
              <a:rPr lang="en-GB" dirty="0"/>
              <a:t>Nottinghamshire County Council</a:t>
            </a:r>
          </a:p>
          <a:p>
            <a:r>
              <a:rPr lang="en-GB" dirty="0"/>
              <a:t>Nottingham City Council</a:t>
            </a:r>
          </a:p>
          <a:p>
            <a:r>
              <a:rPr lang="en-GB" dirty="0"/>
              <a:t>Staffordshire County Council</a:t>
            </a:r>
          </a:p>
          <a:p>
            <a:r>
              <a:rPr lang="en-GB" dirty="0"/>
              <a:t>Midlands Connect</a:t>
            </a:r>
          </a:p>
          <a:p>
            <a:r>
              <a:rPr lang="en-GB" b="1" u="sng" dirty="0"/>
              <a:t>Private sector</a:t>
            </a:r>
          </a:p>
          <a:p>
            <a:r>
              <a:rPr lang="en-GB" dirty="0"/>
              <a:t>Toyota</a:t>
            </a:r>
          </a:p>
          <a:p>
            <a:r>
              <a:rPr lang="en-GB" dirty="0"/>
              <a:t>Rolls Royce</a:t>
            </a:r>
          </a:p>
          <a:p>
            <a:r>
              <a:rPr lang="en-GB" dirty="0"/>
              <a:t>Brackley Property Development</a:t>
            </a:r>
          </a:p>
          <a:p>
            <a:r>
              <a:rPr lang="en-GB" dirty="0"/>
              <a:t>East Midlands Freeport</a:t>
            </a:r>
          </a:p>
          <a:p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4D0DF74-6C2A-7884-6B30-56687175C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Stakeholder engagement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A2444BAB-503E-9792-34FA-81BBE926951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9380" r="29380"/>
          <a:stretch>
            <a:fillRect/>
          </a:stretch>
        </p:blipFill>
        <p:spPr>
          <a:xfrm>
            <a:off x="7246938" y="152400"/>
            <a:ext cx="4792662" cy="6553200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24AD883-1543-1476-6861-284E5716B3AE}"/>
              </a:ext>
            </a:extLst>
          </p:cNvPr>
          <p:cNvSpPr txBox="1">
            <a:spLocks/>
          </p:cNvSpPr>
          <p:nvPr/>
        </p:nvSpPr>
        <p:spPr>
          <a:xfrm>
            <a:off x="4125479" y="2276388"/>
            <a:ext cx="2912233" cy="2305224"/>
          </a:xfrm>
          <a:prstGeom prst="rect">
            <a:avLst/>
          </a:prstGeom>
        </p:spPr>
        <p:txBody>
          <a:bodyPr vert="horz" lIns="0" tIns="0" rIns="0" bIns="0" numCol="1" spcCol="301752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defRPr sz="1200" kern="1200" baseline="0">
                <a:solidFill>
                  <a:srgbClr val="222222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557213" indent="-214313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200" kern="1200" baseline="0">
                <a:solidFill>
                  <a:srgbClr val="222222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200" kern="1200" baseline="0">
                <a:solidFill>
                  <a:srgbClr val="222222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/>
              <a:t>Desk based research</a:t>
            </a:r>
          </a:p>
          <a:p>
            <a:r>
              <a:rPr lang="en-GB" dirty="0"/>
              <a:t>B</a:t>
            </a:r>
            <a:r>
              <a:rPr lang="en-GB" sz="1200" dirty="0"/>
              <a:t>enchmarking and case studies to identify assumption and impacts.</a:t>
            </a:r>
          </a:p>
          <a:p>
            <a:endParaRPr lang="en-GB" dirty="0"/>
          </a:p>
          <a:p>
            <a:r>
              <a:rPr lang="en-GB" sz="1400" b="1" dirty="0"/>
              <a:t>Quantification</a:t>
            </a:r>
          </a:p>
          <a:p>
            <a:r>
              <a:rPr lang="en-GB" sz="1200" dirty="0"/>
              <a:t>Modelled key economic benefits, on an annual basis, for each project.</a:t>
            </a:r>
          </a:p>
          <a:p>
            <a:endParaRPr lang="en-GB" sz="1050" dirty="0"/>
          </a:p>
          <a:p>
            <a:endParaRPr lang="en-GB" sz="1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244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002F6-18B4-B8A6-A8EB-70870B156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5F089AEE-976C-E1A3-A033-79D367B92879}"/>
              </a:ext>
            </a:extLst>
          </p:cNvPr>
          <p:cNvSpPr/>
          <p:nvPr/>
        </p:nvSpPr>
        <p:spPr>
          <a:xfrm>
            <a:off x="648143" y="609469"/>
            <a:ext cx="4209607" cy="527303"/>
          </a:xfrm>
          <a:prstGeom prst="roundRect">
            <a:avLst/>
          </a:prstGeom>
          <a:solidFill>
            <a:srgbClr val="ED663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4745F20-8089-49CB-12C9-6E6C9068AE00}"/>
              </a:ext>
            </a:extLst>
          </p:cNvPr>
          <p:cNvSpPr/>
          <p:nvPr/>
        </p:nvSpPr>
        <p:spPr>
          <a:xfrm>
            <a:off x="7755218" y="963367"/>
            <a:ext cx="3704782" cy="52850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5093032-2252-6230-6964-084AC4FA5F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Fifty500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EECD5A44-3B15-9006-CF82-CFF92824D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952" y="646079"/>
            <a:ext cx="5364000" cy="527303"/>
          </a:xfrm>
        </p:spPr>
        <p:txBody>
          <a:bodyPr anchor="t"/>
          <a:lstStyle/>
          <a:p>
            <a:r>
              <a:rPr lang="en-GB" sz="3600">
                <a:solidFill>
                  <a:schemeClr val="bg1"/>
                </a:solidFill>
              </a:rPr>
              <a:t>Catchment Area</a:t>
            </a:r>
          </a:p>
        </p:txBody>
      </p:sp>
      <p:pic>
        <p:nvPicPr>
          <p:cNvPr id="8" name="Picture 7" descr="A map of a country&#10;&#10;Description automatically generated">
            <a:extLst>
              <a:ext uri="{FF2B5EF4-FFF2-40B4-BE49-F238E27FC236}">
                <a16:creationId xmlns:a16="http://schemas.microsoft.com/office/drawing/2014/main" id="{166141A8-5DF6-CA5C-671C-34C5811221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b="355"/>
          <a:stretch/>
        </p:blipFill>
        <p:spPr>
          <a:xfrm>
            <a:off x="648143" y="1209992"/>
            <a:ext cx="6974315" cy="5038410"/>
          </a:xfrm>
          <a:prstGeom prst="roundRect">
            <a:avLst>
              <a:gd name="adj" fmla="val 0"/>
            </a:avLst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9C2729E-C524-BDB6-0565-D98DB3D11589}"/>
              </a:ext>
            </a:extLst>
          </p:cNvPr>
          <p:cNvSpPr txBox="1">
            <a:spLocks/>
          </p:cNvSpPr>
          <p:nvPr/>
        </p:nvSpPr>
        <p:spPr>
          <a:xfrm>
            <a:off x="732000" y="165915"/>
            <a:ext cx="3578942" cy="21524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 dirty="0">
                <a:latin typeface="Amasis MT Pro"/>
              </a:rPr>
              <a:t>Fifty500</a:t>
            </a:r>
            <a:br>
              <a:rPr lang="en-GB" dirty="0">
                <a:latin typeface="Amasis MT Pro"/>
              </a:rPr>
            </a:br>
            <a:endParaRPr lang="en-GB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5256B79D-5E04-9F97-C1AD-3E3ABA95C041}"/>
              </a:ext>
            </a:extLst>
          </p:cNvPr>
          <p:cNvSpPr txBox="1">
            <a:spLocks/>
          </p:cNvSpPr>
          <p:nvPr/>
        </p:nvSpPr>
        <p:spPr>
          <a:xfrm>
            <a:off x="8202180" y="1214975"/>
            <a:ext cx="3008746" cy="48143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600" b="0" dirty="0">
                <a:latin typeface="+mn-lt"/>
              </a:rPr>
              <a:t>The Fifty500 area of influence has been determined by drive time analysis and commuting patterns.</a:t>
            </a:r>
          </a:p>
          <a:p>
            <a:pPr>
              <a:lnSpc>
                <a:spcPct val="100000"/>
              </a:lnSpc>
            </a:pPr>
            <a:endParaRPr lang="en-GB" sz="1600" dirty="0">
              <a:latin typeface="+mn-lt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b="0" dirty="0">
                <a:latin typeface="+mn-lt"/>
              </a:rPr>
              <a:t>Comprised mainly of areas in the East and West Midlands, with strong economic ties extending into key locations in the North West.</a:t>
            </a:r>
            <a:endParaRPr lang="en-GB" sz="1400" b="0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2E8E78-EA49-76AB-DF2C-5607F6D0CFE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343" t="3472" r="76479" b="50000"/>
          <a:stretch/>
        </p:blipFill>
        <p:spPr>
          <a:xfrm rot="16200000">
            <a:off x="9193434" y="4903575"/>
            <a:ext cx="492072" cy="10916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9BB5CD-4D2C-6AB1-8957-C3D83861FB4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3052" t="60972" r="42676" b="8977"/>
          <a:stretch/>
        </p:blipFill>
        <p:spPr>
          <a:xfrm>
            <a:off x="8084894" y="4975817"/>
            <a:ext cx="617072" cy="878372"/>
          </a:xfrm>
          <a:prstGeom prst="rect">
            <a:avLst/>
          </a:prstGeom>
        </p:spPr>
      </p:pic>
      <p:pic>
        <p:nvPicPr>
          <p:cNvPr id="12" name="Graphic 11" descr="Map with pin outline">
            <a:extLst>
              <a:ext uri="{FF2B5EF4-FFF2-40B4-BE49-F238E27FC236}">
                <a16:creationId xmlns:a16="http://schemas.microsoft.com/office/drawing/2014/main" id="{02A2AD65-A11A-7638-08C2-5E28341DD2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76974" y="4939789"/>
            <a:ext cx="914400" cy="914400"/>
          </a:xfrm>
          <a:prstGeom prst="rect">
            <a:avLst/>
          </a:prstGeom>
        </p:spPr>
      </p:pic>
      <p:pic>
        <p:nvPicPr>
          <p:cNvPr id="13" name="Graphic 12" descr="Compass with solid fill">
            <a:extLst>
              <a:ext uri="{FF2B5EF4-FFF2-40B4-BE49-F238E27FC236}">
                <a16:creationId xmlns:a16="http://schemas.microsoft.com/office/drawing/2014/main" id="{B3FE43B3-6718-1BCB-DF23-8BFB40D6D5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25658" y="584322"/>
            <a:ext cx="55245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469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CDD701-F6E9-3D8A-D4B8-0B70D4029C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Fifty500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BBAF9682-0B06-374C-30EC-76356C7BE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82297"/>
            <a:ext cx="6199632" cy="527303"/>
          </a:xfrm>
        </p:spPr>
        <p:txBody>
          <a:bodyPr anchor="t"/>
          <a:lstStyle/>
          <a:p>
            <a:r>
              <a:rPr lang="en-GB" sz="4400" dirty="0"/>
              <a:t>Economic Baseline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10636EE-F967-F94D-5F3A-516C3080654C}"/>
              </a:ext>
            </a:extLst>
          </p:cNvPr>
          <p:cNvGrpSpPr/>
          <p:nvPr/>
        </p:nvGrpSpPr>
        <p:grpSpPr>
          <a:xfrm>
            <a:off x="649224" y="676656"/>
            <a:ext cx="5446776" cy="527303"/>
            <a:chOff x="1243584" y="1801368"/>
            <a:chExt cx="5138928" cy="527303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90DF2497-D588-FF68-67FD-3AF500A032DD}"/>
                </a:ext>
              </a:extLst>
            </p:cNvPr>
            <p:cNvSpPr/>
            <p:nvPr/>
          </p:nvSpPr>
          <p:spPr>
            <a:xfrm>
              <a:off x="1243584" y="1801368"/>
              <a:ext cx="5138928" cy="527303"/>
            </a:xfrm>
            <a:prstGeom prst="roundRect">
              <a:avLst/>
            </a:prstGeom>
            <a:solidFill>
              <a:srgbClr val="ED663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itle 2">
              <a:extLst>
                <a:ext uri="{FF2B5EF4-FFF2-40B4-BE49-F238E27FC236}">
                  <a16:creationId xmlns:a16="http://schemas.microsoft.com/office/drawing/2014/main" id="{0B3E8CC9-3366-EEFF-0611-A1783A8BC15D}"/>
                </a:ext>
              </a:extLst>
            </p:cNvPr>
            <p:cNvSpPr txBox="1">
              <a:spLocks/>
            </p:cNvSpPr>
            <p:nvPr/>
          </p:nvSpPr>
          <p:spPr>
            <a:xfrm>
              <a:off x="1289693" y="1807750"/>
              <a:ext cx="4673075" cy="451104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 spc="-40" baseline="0">
                  <a:solidFill>
                    <a:schemeClr val="tx1"/>
                  </a:solidFill>
                  <a:latin typeface="Amasis MT Pro" panose="02040504050005020304" pitchFamily="18" charset="0"/>
                  <a:ea typeface="Roboto" panose="02000000000000000000" pitchFamily="2" charset="0"/>
                  <a:cs typeface="+mj-cs"/>
                </a:defRPr>
              </a:lvl1pPr>
            </a:lstStyle>
            <a:p>
              <a:r>
                <a:rPr lang="en-GB" sz="3600">
                  <a:solidFill>
                    <a:schemeClr val="bg1"/>
                  </a:solidFill>
                </a:rPr>
                <a:t>Economy and Business</a:t>
              </a:r>
            </a:p>
          </p:txBody>
        </p:sp>
      </p:grpSp>
      <p:pic>
        <p:nvPicPr>
          <p:cNvPr id="12" name="Graphic 11" descr="Connections with solid fill">
            <a:extLst>
              <a:ext uri="{FF2B5EF4-FFF2-40B4-BE49-F238E27FC236}">
                <a16:creationId xmlns:a16="http://schemas.microsoft.com/office/drawing/2014/main" id="{6A357EAD-F25B-826D-8F30-7D2BF2EF8E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60696" y="703907"/>
            <a:ext cx="486977" cy="486977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6B461CC0-2D67-9216-A251-E7F85E899142}"/>
              </a:ext>
            </a:extLst>
          </p:cNvPr>
          <p:cNvGrpSpPr/>
          <p:nvPr/>
        </p:nvGrpSpPr>
        <p:grpSpPr>
          <a:xfrm>
            <a:off x="649223" y="1271015"/>
            <a:ext cx="10989886" cy="3490291"/>
            <a:chOff x="649224" y="2663802"/>
            <a:chExt cx="10989886" cy="3490291"/>
          </a:xfrm>
          <a:solidFill>
            <a:schemeClr val="bg2">
              <a:lumMod val="20000"/>
              <a:lumOff val="80000"/>
            </a:schemeClr>
          </a:solidFill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2C2226F3-4791-E1F0-721A-0394D500AC79}"/>
                </a:ext>
              </a:extLst>
            </p:cNvPr>
            <p:cNvSpPr/>
            <p:nvPr/>
          </p:nvSpPr>
          <p:spPr>
            <a:xfrm>
              <a:off x="649224" y="2663802"/>
              <a:ext cx="10893554" cy="3490291"/>
            </a:xfrm>
            <a:prstGeom prst="roundRect">
              <a:avLst/>
            </a:prstGeom>
            <a:grpFill/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1E5172C-5051-B7F5-23D5-4F2B045EC34A}"/>
                </a:ext>
              </a:extLst>
            </p:cNvPr>
            <p:cNvGrpSpPr/>
            <p:nvPr/>
          </p:nvGrpSpPr>
          <p:grpSpPr>
            <a:xfrm>
              <a:off x="2697509" y="3393613"/>
              <a:ext cx="8941601" cy="2750636"/>
              <a:chOff x="2703675" y="3189015"/>
              <a:chExt cx="8941601" cy="2750636"/>
            </a:xfrm>
            <a:grpFill/>
          </p:grpSpPr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FEA44B00-8A9C-D610-E7CA-EFA1D6E96C3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607018949"/>
                  </p:ext>
                </p:extLst>
              </p:nvPr>
            </p:nvGraphicFramePr>
            <p:xfrm>
              <a:off x="2703675" y="3190101"/>
              <a:ext cx="8683996" cy="274955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graphicFrame>
            <p:nvGraphicFramePr>
              <p:cNvPr id="5" name="Chart 4">
                <a:extLst>
                  <a:ext uri="{FF2B5EF4-FFF2-40B4-BE49-F238E27FC236}">
                    <a16:creationId xmlns:a16="http://schemas.microsoft.com/office/drawing/2014/main" id="{2D610009-7E4F-1811-DF52-D2140F051E8C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109788370"/>
                  </p:ext>
                </p:extLst>
              </p:nvPr>
            </p:nvGraphicFramePr>
            <p:xfrm>
              <a:off x="6022307" y="3189015"/>
              <a:ext cx="5622969" cy="274955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</p:grpSp>
        <p:sp>
          <p:nvSpPr>
            <p:cNvPr id="23" name="Title 2">
              <a:extLst>
                <a:ext uri="{FF2B5EF4-FFF2-40B4-BE49-F238E27FC236}">
                  <a16:creationId xmlns:a16="http://schemas.microsoft.com/office/drawing/2014/main" id="{8DF9D99B-8456-3E66-BE91-6DB82746CB05}"/>
                </a:ext>
              </a:extLst>
            </p:cNvPr>
            <p:cNvSpPr txBox="1">
              <a:spLocks/>
            </p:cNvSpPr>
            <p:nvPr/>
          </p:nvSpPr>
          <p:spPr>
            <a:xfrm>
              <a:off x="2956813" y="2758425"/>
              <a:ext cx="7784088" cy="451104"/>
            </a:xfrm>
            <a:prstGeom prst="rect">
              <a:avLst/>
            </a:prstGeom>
            <a:grpFill/>
          </p:spPr>
          <p:txBody>
            <a:bodyPr vert="horz" lIns="0" tIns="0" rIns="0" bIns="0" rtlCol="0" anchor="t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 spc="-40" baseline="0">
                  <a:solidFill>
                    <a:schemeClr val="tx1"/>
                  </a:solidFill>
                  <a:latin typeface="Amasis MT Pro" panose="02040504050005020304" pitchFamily="18" charset="0"/>
                  <a:ea typeface="Roboto" panose="02000000000000000000" pitchFamily="2" charset="0"/>
                  <a:cs typeface="+mj-cs"/>
                </a:defRPr>
              </a:lvl1pPr>
            </a:lstStyle>
            <a:p>
              <a:r>
                <a:rPr lang="en-GB"/>
                <a:t>Population, Jobs and Gross Value Added</a:t>
              </a:r>
            </a:p>
          </p:txBody>
        </p:sp>
        <p:sp>
          <p:nvSpPr>
            <p:cNvPr id="32" name="Title 2">
              <a:extLst>
                <a:ext uri="{FF2B5EF4-FFF2-40B4-BE49-F238E27FC236}">
                  <a16:creationId xmlns:a16="http://schemas.microsoft.com/office/drawing/2014/main" id="{12B276CC-DD89-0A43-5A3D-70B314722F4D}"/>
                </a:ext>
              </a:extLst>
            </p:cNvPr>
            <p:cNvSpPr txBox="1">
              <a:spLocks/>
            </p:cNvSpPr>
            <p:nvPr/>
          </p:nvSpPr>
          <p:spPr>
            <a:xfrm>
              <a:off x="5710459" y="3296322"/>
              <a:ext cx="977714" cy="304225"/>
            </a:xfrm>
            <a:prstGeom prst="rect">
              <a:avLst/>
            </a:prstGeom>
            <a:grpFill/>
          </p:spPr>
          <p:txBody>
            <a:bodyPr vert="horz" lIns="0" tIns="0" rIns="0" bIns="0" rtlCol="0" anchor="t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 spc="-40" baseline="0">
                  <a:solidFill>
                    <a:schemeClr val="tx1"/>
                  </a:solidFill>
                  <a:latin typeface="Amasis MT Pro" panose="02040504050005020304" pitchFamily="18" charset="0"/>
                  <a:ea typeface="Roboto" panose="02000000000000000000" pitchFamily="2" charset="0"/>
                  <a:cs typeface="+mj-cs"/>
                </a:defRPr>
              </a:lvl1pPr>
            </a:lstStyle>
            <a:p>
              <a:r>
                <a:rPr lang="en-GB" sz="2400" dirty="0"/>
                <a:t>1.92m</a:t>
              </a:r>
            </a:p>
          </p:txBody>
        </p:sp>
        <p:sp>
          <p:nvSpPr>
            <p:cNvPr id="36" name="Title 2">
              <a:extLst>
                <a:ext uri="{FF2B5EF4-FFF2-40B4-BE49-F238E27FC236}">
                  <a16:creationId xmlns:a16="http://schemas.microsoft.com/office/drawing/2014/main" id="{C539A17F-81B8-0CE2-1D6D-029257B10949}"/>
                </a:ext>
              </a:extLst>
            </p:cNvPr>
            <p:cNvSpPr txBox="1">
              <a:spLocks/>
            </p:cNvSpPr>
            <p:nvPr/>
          </p:nvSpPr>
          <p:spPr>
            <a:xfrm>
              <a:off x="8094338" y="3285392"/>
              <a:ext cx="1466573" cy="304225"/>
            </a:xfrm>
            <a:prstGeom prst="rect">
              <a:avLst/>
            </a:prstGeom>
            <a:grpFill/>
          </p:spPr>
          <p:txBody>
            <a:bodyPr vert="horz" lIns="0" tIns="0" rIns="0" bIns="0" rtlCol="0" anchor="t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 spc="-40" baseline="0">
                  <a:solidFill>
                    <a:schemeClr val="tx1"/>
                  </a:solidFill>
                  <a:latin typeface="Amasis MT Pro" panose="02040504050005020304" pitchFamily="18" charset="0"/>
                  <a:ea typeface="Roboto" panose="02000000000000000000" pitchFamily="2" charset="0"/>
                  <a:cs typeface="+mj-cs"/>
                </a:defRPr>
              </a:lvl1pPr>
            </a:lstStyle>
            <a:p>
              <a:r>
                <a:rPr lang="en-GB" sz="2400"/>
                <a:t>£117.23bn</a:t>
              </a:r>
            </a:p>
          </p:txBody>
        </p:sp>
      </p:grp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002A14E5-3C15-D77D-CB1A-F8D8EC49BB50}"/>
              </a:ext>
            </a:extLst>
          </p:cNvPr>
          <p:cNvSpPr/>
          <p:nvPr/>
        </p:nvSpPr>
        <p:spPr>
          <a:xfrm>
            <a:off x="649223" y="4846438"/>
            <a:ext cx="10900041" cy="136987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itle 2">
            <a:extLst>
              <a:ext uri="{FF2B5EF4-FFF2-40B4-BE49-F238E27FC236}">
                <a16:creationId xmlns:a16="http://schemas.microsoft.com/office/drawing/2014/main" id="{36710A94-FD11-A796-DCC6-2347D74098B5}"/>
              </a:ext>
            </a:extLst>
          </p:cNvPr>
          <p:cNvSpPr txBox="1">
            <a:spLocks/>
          </p:cNvSpPr>
          <p:nvPr/>
        </p:nvSpPr>
        <p:spPr>
          <a:xfrm>
            <a:off x="1030859" y="4905222"/>
            <a:ext cx="2576122" cy="45110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 sz="3600">
                <a:solidFill>
                  <a:schemeClr val="tx2"/>
                </a:solidFill>
              </a:rPr>
              <a:t>Key Assets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D84300A-6AA5-B7A8-DD18-37C9B5F7FA36}"/>
              </a:ext>
            </a:extLst>
          </p:cNvPr>
          <p:cNvGrpSpPr>
            <a:grpSpLocks noChangeAspect="1"/>
          </p:cNvGrpSpPr>
          <p:nvPr/>
        </p:nvGrpSpPr>
        <p:grpSpPr>
          <a:xfrm>
            <a:off x="875912" y="5410551"/>
            <a:ext cx="1433109" cy="454904"/>
            <a:chOff x="2198642" y="2263098"/>
            <a:chExt cx="7403016" cy="2349899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9D223C0-88BC-39A6-D894-3BCD1136FED5}"/>
                </a:ext>
              </a:extLst>
            </p:cNvPr>
            <p:cNvSpPr/>
            <p:nvPr/>
          </p:nvSpPr>
          <p:spPr>
            <a:xfrm>
              <a:off x="2327162" y="2380209"/>
              <a:ext cx="7121073" cy="20964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0" name="Picture 4" descr="JCB Logo and symbol, meaning, history, PNG, brand">
              <a:extLst>
                <a:ext uri="{FF2B5EF4-FFF2-40B4-BE49-F238E27FC236}">
                  <a16:creationId xmlns:a16="http://schemas.microsoft.com/office/drawing/2014/main" id="{63C44F58-08C5-0AF7-6229-55EFD96462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695" b="21874"/>
            <a:stretch/>
          </p:blipFill>
          <p:spPr bwMode="auto">
            <a:xfrm>
              <a:off x="2198642" y="2263098"/>
              <a:ext cx="7403016" cy="2349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3" name="Picture 42" descr="A black background with a tall tower&#10;&#10;Description automatically generated">
            <a:extLst>
              <a:ext uri="{FF2B5EF4-FFF2-40B4-BE49-F238E27FC236}">
                <a16:creationId xmlns:a16="http://schemas.microsoft.com/office/drawing/2014/main" id="{9F6262A3-6D32-BD2A-5526-71CF9E7703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0" t="10401" r="7418" b="12717"/>
          <a:stretch/>
        </p:blipFill>
        <p:spPr>
          <a:xfrm>
            <a:off x="3780584" y="4856594"/>
            <a:ext cx="1350701" cy="694503"/>
          </a:xfrm>
          <a:prstGeom prst="rect">
            <a:avLst/>
          </a:prstGeom>
        </p:spPr>
      </p:pic>
      <p:pic>
        <p:nvPicPr>
          <p:cNvPr id="44" name="Picture 14">
            <a:extLst>
              <a:ext uri="{FF2B5EF4-FFF2-40B4-BE49-F238E27FC236}">
                <a16:creationId xmlns:a16="http://schemas.microsoft.com/office/drawing/2014/main" id="{12531731-5BED-E59C-CA32-4836A03C3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482" y="5330595"/>
            <a:ext cx="474085" cy="77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6">
            <a:extLst>
              <a:ext uri="{FF2B5EF4-FFF2-40B4-BE49-F238E27FC236}">
                <a16:creationId xmlns:a16="http://schemas.microsoft.com/office/drawing/2014/main" id="{289B93E4-7E79-C29D-66AF-6FEB7D4A8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50" y="5807225"/>
            <a:ext cx="1653309" cy="45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8">
            <a:extLst>
              <a:ext uri="{FF2B5EF4-FFF2-40B4-BE49-F238E27FC236}">
                <a16:creationId xmlns:a16="http://schemas.microsoft.com/office/drawing/2014/main" id="{72E88999-7D13-6F53-BE37-9D1363A16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662" y="4921237"/>
            <a:ext cx="828478" cy="59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4" descr="Michelin Logo and symbol, meaning, history, PNG, brand">
            <a:extLst>
              <a:ext uri="{FF2B5EF4-FFF2-40B4-BE49-F238E27FC236}">
                <a16:creationId xmlns:a16="http://schemas.microsoft.com/office/drawing/2014/main" id="{AECC68C0-4B97-BCAB-B493-706C47088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599" y="5371722"/>
            <a:ext cx="1229799" cy="69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6" descr="Bet365 Logo and symbol, meaning, history, PNG, brand">
            <a:extLst>
              <a:ext uri="{FF2B5EF4-FFF2-40B4-BE49-F238E27FC236}">
                <a16:creationId xmlns:a16="http://schemas.microsoft.com/office/drawing/2014/main" id="{AA634F39-D51F-B2A2-DCE3-D3EF9CA1B1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" t="29863" r="5265" b="32036"/>
          <a:stretch/>
        </p:blipFill>
        <p:spPr bwMode="auto">
          <a:xfrm>
            <a:off x="4394364" y="5602476"/>
            <a:ext cx="1476878" cy="35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8" descr="AstraZeneca Logo and symbol, meaning, history, PNG, brand">
            <a:extLst>
              <a:ext uri="{FF2B5EF4-FFF2-40B4-BE49-F238E27FC236}">
                <a16:creationId xmlns:a16="http://schemas.microsoft.com/office/drawing/2014/main" id="{07D66800-E818-CB2C-DD01-BE03B8A50F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72" b="23366"/>
          <a:stretch/>
        </p:blipFill>
        <p:spPr bwMode="auto">
          <a:xfrm>
            <a:off x="4646990" y="5768989"/>
            <a:ext cx="1653309" cy="44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32" descr="Nestlé - Wikipedia">
            <a:extLst>
              <a:ext uri="{FF2B5EF4-FFF2-40B4-BE49-F238E27FC236}">
                <a16:creationId xmlns:a16="http://schemas.microsoft.com/office/drawing/2014/main" id="{7AA3D3F2-96C6-DB65-FCFC-DEEA80C3D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109" y="5146494"/>
            <a:ext cx="714397" cy="73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34" descr="Home - Keele University">
            <a:extLst>
              <a:ext uri="{FF2B5EF4-FFF2-40B4-BE49-F238E27FC236}">
                <a16:creationId xmlns:a16="http://schemas.microsoft.com/office/drawing/2014/main" id="{DDF56B99-BB37-1FBD-52A4-ADE5F3CF7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452" y="4896976"/>
            <a:ext cx="968130" cy="49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36" descr="Loughborough University rebrands again following student protests - Design  Week">
            <a:extLst>
              <a:ext uri="{FF2B5EF4-FFF2-40B4-BE49-F238E27FC236}">
                <a16:creationId xmlns:a16="http://schemas.microsoft.com/office/drawing/2014/main" id="{FD849B0E-ED68-E992-3EFA-1A263D1975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1" r="6226" b="29997"/>
          <a:stretch/>
        </p:blipFill>
        <p:spPr bwMode="auto">
          <a:xfrm>
            <a:off x="8311185" y="5022304"/>
            <a:ext cx="1907017" cy="53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2">
            <a:extLst>
              <a:ext uri="{FF2B5EF4-FFF2-40B4-BE49-F238E27FC236}">
                <a16:creationId xmlns:a16="http://schemas.microsoft.com/office/drawing/2014/main" id="{9E8763C9-13BD-C3FE-F0AB-94CB28EEA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1102" y="4983930"/>
            <a:ext cx="1144883" cy="738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4" descr="University of Derby, United Kingdom | Study.eu">
            <a:extLst>
              <a:ext uri="{FF2B5EF4-FFF2-40B4-BE49-F238E27FC236}">
                <a16:creationId xmlns:a16="http://schemas.microsoft.com/office/drawing/2014/main" id="{A850D29F-C47E-CAB2-3698-0A7894E6C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939" y="5807256"/>
            <a:ext cx="1738947" cy="36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6" descr="Logos">
            <a:extLst>
              <a:ext uri="{FF2B5EF4-FFF2-40B4-BE49-F238E27FC236}">
                <a16:creationId xmlns:a16="http://schemas.microsoft.com/office/drawing/2014/main" id="{88B2F38B-9155-DD82-0013-DAD39B9579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" t="26134" r="10624" b="20960"/>
          <a:stretch/>
        </p:blipFill>
        <p:spPr bwMode="auto">
          <a:xfrm>
            <a:off x="9867505" y="5812127"/>
            <a:ext cx="1565627" cy="36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8" descr="Derby College | Facebook">
            <a:extLst>
              <a:ext uri="{FF2B5EF4-FFF2-40B4-BE49-F238E27FC236}">
                <a16:creationId xmlns:a16="http://schemas.microsoft.com/office/drawing/2014/main" id="{19E04EDF-198A-A0F6-38A7-D8DE7C31C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011" y="5453754"/>
            <a:ext cx="714397" cy="714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1" name="Chart 60">
            <a:extLst>
              <a:ext uri="{FF2B5EF4-FFF2-40B4-BE49-F238E27FC236}">
                <a16:creationId xmlns:a16="http://schemas.microsoft.com/office/drawing/2014/main" id="{285911A2-5077-4819-B378-E408225C86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1263570"/>
              </p:ext>
            </p:extLst>
          </p:nvPr>
        </p:nvGraphicFramePr>
        <p:xfrm>
          <a:off x="-6680" y="1380294"/>
          <a:ext cx="4572000" cy="3477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sp>
        <p:nvSpPr>
          <p:cNvPr id="1026" name="Title 2">
            <a:extLst>
              <a:ext uri="{FF2B5EF4-FFF2-40B4-BE49-F238E27FC236}">
                <a16:creationId xmlns:a16="http://schemas.microsoft.com/office/drawing/2014/main" id="{0A890001-37BF-B7E3-7C43-9AE48BDD8C02}"/>
              </a:ext>
            </a:extLst>
          </p:cNvPr>
          <p:cNvSpPr txBox="1">
            <a:spLocks/>
          </p:cNvSpPr>
          <p:nvPr/>
        </p:nvSpPr>
        <p:spPr>
          <a:xfrm>
            <a:off x="2591165" y="1891079"/>
            <a:ext cx="903177" cy="3042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 sz="2400"/>
              <a:t>4.00m</a:t>
            </a:r>
          </a:p>
        </p:txBody>
      </p:sp>
    </p:spTree>
    <p:extLst>
      <p:ext uri="{BB962C8B-B14F-4D97-AF65-F5344CB8AC3E}">
        <p14:creationId xmlns:p14="http://schemas.microsoft.com/office/powerpoint/2010/main" val="2198813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A088E-1E5E-CFC6-7497-DA455E4A2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5E7783F-9984-2EEC-FA73-2CA2769DFAE4}"/>
              </a:ext>
            </a:extLst>
          </p:cNvPr>
          <p:cNvSpPr/>
          <p:nvPr/>
        </p:nvSpPr>
        <p:spPr>
          <a:xfrm>
            <a:off x="6158040" y="675796"/>
            <a:ext cx="5384736" cy="54518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F9AA928-7824-30D2-8683-AEFB3091BC24}"/>
              </a:ext>
            </a:extLst>
          </p:cNvPr>
          <p:cNvSpPr/>
          <p:nvPr/>
        </p:nvSpPr>
        <p:spPr>
          <a:xfrm>
            <a:off x="649224" y="1277103"/>
            <a:ext cx="5364000" cy="47936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9660C77-8889-AD1A-F077-D10D376255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Fifty500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A7D6E383-A630-E790-A068-AB1E776F0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82297"/>
            <a:ext cx="6199632" cy="527303"/>
          </a:xfrm>
        </p:spPr>
        <p:txBody>
          <a:bodyPr anchor="t"/>
          <a:lstStyle/>
          <a:p>
            <a:r>
              <a:rPr lang="en-GB" sz="4400" dirty="0"/>
              <a:t>Economic Baseline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B2E8D55-3686-15E1-E1A1-1E03D76D6176}"/>
              </a:ext>
            </a:extLst>
          </p:cNvPr>
          <p:cNvSpPr/>
          <p:nvPr/>
        </p:nvSpPr>
        <p:spPr>
          <a:xfrm>
            <a:off x="648147" y="1833361"/>
            <a:ext cx="5363999" cy="249849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545A8CD-4C65-E5BA-0DB4-B478A313E008}"/>
              </a:ext>
            </a:extLst>
          </p:cNvPr>
          <p:cNvSpPr/>
          <p:nvPr/>
        </p:nvSpPr>
        <p:spPr>
          <a:xfrm>
            <a:off x="649224" y="4430360"/>
            <a:ext cx="5364000" cy="169730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0394D2D8-D8FF-5B42-C1EC-ECFA22C50079}"/>
              </a:ext>
            </a:extLst>
          </p:cNvPr>
          <p:cNvGraphicFramePr>
            <a:graphicFrameLocks/>
          </p:cNvGraphicFramePr>
          <p:nvPr/>
        </p:nvGraphicFramePr>
        <p:xfrm>
          <a:off x="783147" y="2696535"/>
          <a:ext cx="5005006" cy="1663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Title 2">
            <a:extLst>
              <a:ext uri="{FF2B5EF4-FFF2-40B4-BE49-F238E27FC236}">
                <a16:creationId xmlns:a16="http://schemas.microsoft.com/office/drawing/2014/main" id="{4229AD57-88BD-4751-6B45-1FD1CF7CD9A1}"/>
              </a:ext>
            </a:extLst>
          </p:cNvPr>
          <p:cNvSpPr txBox="1">
            <a:spLocks/>
          </p:cNvSpPr>
          <p:nvPr/>
        </p:nvSpPr>
        <p:spPr>
          <a:xfrm>
            <a:off x="1923135" y="1346838"/>
            <a:ext cx="2446952" cy="45110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/>
              <a:t>GVA Growth</a:t>
            </a:r>
          </a:p>
        </p:txBody>
      </p:sp>
      <p:sp>
        <p:nvSpPr>
          <p:cNvPr id="24" name="Title 2">
            <a:extLst>
              <a:ext uri="{FF2B5EF4-FFF2-40B4-BE49-F238E27FC236}">
                <a16:creationId xmlns:a16="http://schemas.microsoft.com/office/drawing/2014/main" id="{1AAD2AFE-EEB0-291D-E667-2D9F6730D7DC}"/>
              </a:ext>
            </a:extLst>
          </p:cNvPr>
          <p:cNvSpPr txBox="1">
            <a:spLocks/>
          </p:cNvSpPr>
          <p:nvPr/>
        </p:nvSpPr>
        <p:spPr>
          <a:xfrm>
            <a:off x="845187" y="1931867"/>
            <a:ext cx="5093998" cy="109165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 sz="1800">
                <a:solidFill>
                  <a:schemeClr val="tx2"/>
                </a:solidFill>
              </a:rPr>
              <a:t>Gross Value Added </a:t>
            </a:r>
            <a:r>
              <a:rPr lang="en-GB" sz="1800"/>
              <a:t>has grown by </a:t>
            </a:r>
            <a:r>
              <a:rPr lang="en-GB" sz="1800">
                <a:solidFill>
                  <a:schemeClr val="tx2"/>
                </a:solidFill>
              </a:rPr>
              <a:t>14 percentage points</a:t>
            </a:r>
            <a:r>
              <a:rPr lang="en-GB" sz="1800"/>
              <a:t> since 2013 and recovered from the COVID-19 Pandemic within 2 years</a:t>
            </a:r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8A3E938F-7EC6-0AF6-43C0-1BC26AD54643}"/>
              </a:ext>
            </a:extLst>
          </p:cNvPr>
          <p:cNvSpPr txBox="1">
            <a:spLocks/>
          </p:cNvSpPr>
          <p:nvPr/>
        </p:nvSpPr>
        <p:spPr>
          <a:xfrm>
            <a:off x="783147" y="4507792"/>
            <a:ext cx="5093998" cy="31773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 sz="2800"/>
              <a:t>Economic Forecasts</a:t>
            </a:r>
          </a:p>
        </p:txBody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6672963E-752E-1278-4380-49CDA695F69B}"/>
              </a:ext>
            </a:extLst>
          </p:cNvPr>
          <p:cNvSpPr txBox="1">
            <a:spLocks/>
          </p:cNvSpPr>
          <p:nvPr/>
        </p:nvSpPr>
        <p:spPr>
          <a:xfrm>
            <a:off x="769466" y="4872558"/>
            <a:ext cx="5093998" cy="119819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 sz="2000" dirty="0"/>
              <a:t>The Fifty500 Study Area is forecast to grow by </a:t>
            </a:r>
            <a:r>
              <a:rPr lang="en-GB" sz="2000" dirty="0">
                <a:solidFill>
                  <a:schemeClr val="tx2"/>
                </a:solidFill>
              </a:rPr>
              <a:t>1.6% on average </a:t>
            </a:r>
            <a:r>
              <a:rPr lang="en-GB" sz="2000" dirty="0"/>
              <a:t>year-on-year until </a:t>
            </a:r>
            <a:r>
              <a:rPr lang="en-GB" sz="2000" dirty="0">
                <a:solidFill>
                  <a:schemeClr val="tx2"/>
                </a:solidFill>
              </a:rPr>
              <a:t>2070</a:t>
            </a:r>
            <a:r>
              <a:rPr lang="en-GB" sz="2000" dirty="0"/>
              <a:t>. When it will have approximately </a:t>
            </a:r>
            <a:r>
              <a:rPr lang="en-GB" sz="2000" dirty="0">
                <a:solidFill>
                  <a:schemeClr val="tx2"/>
                </a:solidFill>
              </a:rPr>
              <a:t>doubled in size</a:t>
            </a:r>
            <a:r>
              <a:rPr lang="en-GB" sz="2000" dirty="0"/>
              <a:t>. 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9A077F4-97A3-25E7-990E-96651F6E4126}"/>
              </a:ext>
            </a:extLst>
          </p:cNvPr>
          <p:cNvSpPr/>
          <p:nvPr/>
        </p:nvSpPr>
        <p:spPr>
          <a:xfrm>
            <a:off x="6167305" y="1301840"/>
            <a:ext cx="5384735" cy="249846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103CEAF4-F02E-23DB-B027-E3335BEFE0A0}"/>
              </a:ext>
            </a:extLst>
          </p:cNvPr>
          <p:cNvSpPr txBox="1">
            <a:spLocks/>
          </p:cNvSpPr>
          <p:nvPr/>
        </p:nvSpPr>
        <p:spPr>
          <a:xfrm>
            <a:off x="7208526" y="787491"/>
            <a:ext cx="3021537" cy="45110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/>
              <a:t>Growth in Jobs</a:t>
            </a:r>
          </a:p>
        </p:txBody>
      </p: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794A0705-D29B-A641-4F9A-D77FC3AB70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3082881"/>
              </p:ext>
            </p:extLst>
          </p:nvPr>
        </p:nvGraphicFramePr>
        <p:xfrm>
          <a:off x="6256946" y="1326713"/>
          <a:ext cx="5262046" cy="2349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5" name="Graphic 44" descr="Statistics outline">
            <a:extLst>
              <a:ext uri="{FF2B5EF4-FFF2-40B4-BE49-F238E27FC236}">
                <a16:creationId xmlns:a16="http://schemas.microsoft.com/office/drawing/2014/main" id="{04A63CD8-E3E1-50C6-E000-4D515C9DC3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61502" y="1279779"/>
            <a:ext cx="527872" cy="527872"/>
          </a:xfrm>
          <a:prstGeom prst="rect">
            <a:avLst/>
          </a:prstGeom>
        </p:spPr>
      </p:pic>
      <p:pic>
        <p:nvPicPr>
          <p:cNvPr id="47" name="Graphic 46" descr="Office worker male with solid fill">
            <a:extLst>
              <a:ext uri="{FF2B5EF4-FFF2-40B4-BE49-F238E27FC236}">
                <a16:creationId xmlns:a16="http://schemas.microsoft.com/office/drawing/2014/main" id="{68754BD0-BD59-2E63-FED1-D6E4AD9E52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56392" y="697768"/>
            <a:ext cx="506191" cy="506191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877AE22-60BB-AB54-D741-F8FC9DBC55C3}"/>
              </a:ext>
            </a:extLst>
          </p:cNvPr>
          <p:cNvSpPr/>
          <p:nvPr/>
        </p:nvSpPr>
        <p:spPr>
          <a:xfrm>
            <a:off x="6158040" y="3866497"/>
            <a:ext cx="5384736" cy="2267301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7D169708-6D2E-FD71-EB0A-3173BB5634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9622292"/>
              </p:ext>
            </p:extLst>
          </p:nvPr>
        </p:nvGraphicFramePr>
        <p:xfrm>
          <a:off x="6256946" y="3898182"/>
          <a:ext cx="5165588" cy="2179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88F0A962-B3EC-222B-08A9-FFA90A6F3576}"/>
              </a:ext>
            </a:extLst>
          </p:cNvPr>
          <p:cNvGrpSpPr/>
          <p:nvPr/>
        </p:nvGrpSpPr>
        <p:grpSpPr>
          <a:xfrm>
            <a:off x="695012" y="633039"/>
            <a:ext cx="5001887" cy="564425"/>
            <a:chOff x="649224" y="645019"/>
            <a:chExt cx="5001887" cy="56442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66C3DA1-99FD-B8B1-B938-B0B5147695F7}"/>
                </a:ext>
              </a:extLst>
            </p:cNvPr>
            <p:cNvGrpSpPr/>
            <p:nvPr/>
          </p:nvGrpSpPr>
          <p:grpSpPr>
            <a:xfrm>
              <a:off x="649224" y="676656"/>
              <a:ext cx="5001887" cy="527303"/>
              <a:chOff x="1243584" y="1801368"/>
              <a:chExt cx="4719184" cy="527303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E910E6E1-EC91-EA25-EBBB-3FB30AAED84A}"/>
                  </a:ext>
                </a:extLst>
              </p:cNvPr>
              <p:cNvSpPr/>
              <p:nvPr/>
            </p:nvSpPr>
            <p:spPr>
              <a:xfrm>
                <a:off x="1243584" y="1801368"/>
                <a:ext cx="4272669" cy="527303"/>
              </a:xfrm>
              <a:prstGeom prst="roundRect">
                <a:avLst/>
              </a:prstGeom>
              <a:solidFill>
                <a:srgbClr val="ED663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Title 2">
                <a:extLst>
                  <a:ext uri="{FF2B5EF4-FFF2-40B4-BE49-F238E27FC236}">
                    <a16:creationId xmlns:a16="http://schemas.microsoft.com/office/drawing/2014/main" id="{8CB7A90F-BF8D-5C23-CC1B-7D6F99CFEC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89693" y="1807750"/>
                <a:ext cx="4673075" cy="451104"/>
              </a:xfrm>
              <a:prstGeom prst="rect">
                <a:avLst/>
              </a:prstGeom>
            </p:spPr>
            <p:txBody>
              <a:bodyPr vert="horz" lIns="0" tIns="0" rIns="0" bIns="0" rtlCol="0" anchor="t">
                <a:noAutofit/>
              </a:bodyPr>
              <a:lstStyle>
                <a:lvl1pPr algn="l" defTabSz="6858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1" kern="1200" spc="-40" baseline="0">
                    <a:solidFill>
                      <a:schemeClr val="tx1"/>
                    </a:solidFill>
                    <a:latin typeface="Amasis MT Pro" panose="02040504050005020304" pitchFamily="18" charset="0"/>
                    <a:ea typeface="Roboto" panose="02000000000000000000" pitchFamily="2" charset="0"/>
                    <a:cs typeface="+mj-cs"/>
                  </a:defRPr>
                </a:lvl1pPr>
              </a:lstStyle>
              <a:p>
                <a:r>
                  <a:rPr lang="en-GB" sz="3600">
                    <a:solidFill>
                      <a:schemeClr val="bg1"/>
                    </a:solidFill>
                  </a:rPr>
                  <a:t>Economic Trends</a:t>
                </a:r>
              </a:p>
            </p:txBody>
          </p:sp>
        </p:grpSp>
        <p:pic>
          <p:nvPicPr>
            <p:cNvPr id="15" name="Graphic 14" descr="Presentation with bar chart with solid fill">
              <a:extLst>
                <a:ext uri="{FF2B5EF4-FFF2-40B4-BE49-F238E27FC236}">
                  <a16:creationId xmlns:a16="http://schemas.microsoft.com/office/drawing/2014/main" id="{B08F6034-72F1-3561-D007-1098B637CB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451895" y="645019"/>
              <a:ext cx="564425" cy="564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9600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38E30-CC94-0A07-5D6C-72B9936C3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7B96AA-19FF-1AF1-0A9C-2E05E505E0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Fifty500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5B2E7C59-3F68-B38D-9BBB-9998D26FE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82297"/>
            <a:ext cx="6199632" cy="527303"/>
          </a:xfrm>
        </p:spPr>
        <p:txBody>
          <a:bodyPr anchor="t"/>
          <a:lstStyle/>
          <a:p>
            <a:r>
              <a:rPr lang="en-GB" sz="4400"/>
              <a:t>Economic Baseline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DF02946-257D-D624-466E-FBD8D4CB702C}"/>
              </a:ext>
            </a:extLst>
          </p:cNvPr>
          <p:cNvGrpSpPr/>
          <p:nvPr/>
        </p:nvGrpSpPr>
        <p:grpSpPr>
          <a:xfrm>
            <a:off x="649224" y="676656"/>
            <a:ext cx="5446776" cy="527303"/>
            <a:chOff x="1243584" y="1801368"/>
            <a:chExt cx="5138928" cy="52730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67EF412-B56B-4228-624C-D053870EA827}"/>
                </a:ext>
              </a:extLst>
            </p:cNvPr>
            <p:cNvSpPr/>
            <p:nvPr/>
          </p:nvSpPr>
          <p:spPr>
            <a:xfrm>
              <a:off x="1243584" y="1801368"/>
              <a:ext cx="5138928" cy="527303"/>
            </a:xfrm>
            <a:prstGeom prst="roundRect">
              <a:avLst/>
            </a:prstGeom>
            <a:solidFill>
              <a:srgbClr val="ED663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itle 2">
              <a:extLst>
                <a:ext uri="{FF2B5EF4-FFF2-40B4-BE49-F238E27FC236}">
                  <a16:creationId xmlns:a16="http://schemas.microsoft.com/office/drawing/2014/main" id="{A873AB97-49B5-413F-985A-C754892A86AC}"/>
                </a:ext>
              </a:extLst>
            </p:cNvPr>
            <p:cNvSpPr txBox="1">
              <a:spLocks/>
            </p:cNvSpPr>
            <p:nvPr/>
          </p:nvSpPr>
          <p:spPr>
            <a:xfrm>
              <a:off x="1289693" y="1807750"/>
              <a:ext cx="4673075" cy="451104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 spc="-40" baseline="0">
                  <a:solidFill>
                    <a:schemeClr val="tx1"/>
                  </a:solidFill>
                  <a:latin typeface="Amasis MT Pro" panose="02040504050005020304" pitchFamily="18" charset="0"/>
                  <a:ea typeface="Roboto" panose="02000000000000000000" pitchFamily="2" charset="0"/>
                  <a:cs typeface="+mj-cs"/>
                </a:defRPr>
              </a:lvl1pPr>
            </a:lstStyle>
            <a:p>
              <a:r>
                <a:rPr lang="en-GB" sz="3600">
                  <a:solidFill>
                    <a:schemeClr val="bg1"/>
                  </a:solidFill>
                </a:rPr>
                <a:t>Local Labour Market</a:t>
              </a:r>
            </a:p>
          </p:txBody>
        </p:sp>
      </p:grpSp>
      <p:pic>
        <p:nvPicPr>
          <p:cNvPr id="11" name="Graphic 10" descr="Labor with solid fill">
            <a:extLst>
              <a:ext uri="{FF2B5EF4-FFF2-40B4-BE49-F238E27FC236}">
                <a16:creationId xmlns:a16="http://schemas.microsoft.com/office/drawing/2014/main" id="{EF230BD0-5900-DE6C-CF8D-96DDDF9BAF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5933" y="704817"/>
            <a:ext cx="457200" cy="457200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2C42DB8-CE68-E0ED-802F-A26143F14847}"/>
              </a:ext>
            </a:extLst>
          </p:cNvPr>
          <p:cNvSpPr/>
          <p:nvPr/>
        </p:nvSpPr>
        <p:spPr>
          <a:xfrm>
            <a:off x="649224" y="1271015"/>
            <a:ext cx="5405388" cy="289110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9A559CF-6F9B-091C-B5CD-928109FD2FDB}"/>
              </a:ext>
            </a:extLst>
          </p:cNvPr>
          <p:cNvSpPr/>
          <p:nvPr/>
        </p:nvSpPr>
        <p:spPr>
          <a:xfrm>
            <a:off x="6144871" y="676656"/>
            <a:ext cx="5364000" cy="289110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2FAC75A-9C21-45F3-8D65-9B7F892D534A}"/>
              </a:ext>
            </a:extLst>
          </p:cNvPr>
          <p:cNvSpPr/>
          <p:nvPr/>
        </p:nvSpPr>
        <p:spPr>
          <a:xfrm>
            <a:off x="6178776" y="3634816"/>
            <a:ext cx="5364000" cy="254652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15B9470-2490-C7B7-EDE0-F403F3614407}"/>
              </a:ext>
            </a:extLst>
          </p:cNvPr>
          <p:cNvSpPr/>
          <p:nvPr/>
        </p:nvSpPr>
        <p:spPr>
          <a:xfrm>
            <a:off x="690612" y="4229175"/>
            <a:ext cx="5364000" cy="194578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9AF11E8A-026D-28E8-179B-1C92EB621A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376051"/>
              </p:ext>
            </p:extLst>
          </p:nvPr>
        </p:nvGraphicFramePr>
        <p:xfrm>
          <a:off x="698094" y="1811856"/>
          <a:ext cx="5314885" cy="2305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itle 2">
            <a:extLst>
              <a:ext uri="{FF2B5EF4-FFF2-40B4-BE49-F238E27FC236}">
                <a16:creationId xmlns:a16="http://schemas.microsoft.com/office/drawing/2014/main" id="{11A349AA-AD63-5A8D-E683-BB0F6B1A1B31}"/>
              </a:ext>
            </a:extLst>
          </p:cNvPr>
          <p:cNvSpPr txBox="1">
            <a:spLocks/>
          </p:cNvSpPr>
          <p:nvPr/>
        </p:nvSpPr>
        <p:spPr>
          <a:xfrm>
            <a:off x="918982" y="1357247"/>
            <a:ext cx="5093998" cy="31773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 sz="2800"/>
              <a:t>Economic Activity</a:t>
            </a:r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147F6BBF-7258-764A-2AAF-7385968B5A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2903819"/>
              </p:ext>
            </p:extLst>
          </p:nvPr>
        </p:nvGraphicFramePr>
        <p:xfrm>
          <a:off x="6152281" y="1106149"/>
          <a:ext cx="5341623" cy="2485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" name="Title 2">
            <a:extLst>
              <a:ext uri="{FF2B5EF4-FFF2-40B4-BE49-F238E27FC236}">
                <a16:creationId xmlns:a16="http://schemas.microsoft.com/office/drawing/2014/main" id="{85F6D658-13E6-E659-A726-D306546A150D}"/>
              </a:ext>
            </a:extLst>
          </p:cNvPr>
          <p:cNvSpPr txBox="1">
            <a:spLocks/>
          </p:cNvSpPr>
          <p:nvPr/>
        </p:nvSpPr>
        <p:spPr>
          <a:xfrm>
            <a:off x="6505132" y="704817"/>
            <a:ext cx="5093998" cy="31773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 sz="2800"/>
              <a:t>Qualifications</a:t>
            </a:r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2ABEF081-FEB7-524E-CD08-AB8C4108C270}"/>
              </a:ext>
            </a:extLst>
          </p:cNvPr>
          <p:cNvSpPr txBox="1">
            <a:spLocks/>
          </p:cNvSpPr>
          <p:nvPr/>
        </p:nvSpPr>
        <p:spPr>
          <a:xfrm>
            <a:off x="773367" y="4619250"/>
            <a:ext cx="5622498" cy="137539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r>
              <a:rPr lang="en-GB" sz="1600" dirty="0"/>
              <a:t>Annual Median Gross Wages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Fifty500 Study Area Average </a:t>
            </a:r>
            <a:r>
              <a:rPr lang="en-GB" sz="1600" dirty="0"/>
              <a:t>- £29,405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Lowest Wage Area </a:t>
            </a:r>
            <a:r>
              <a:rPr lang="en-GB" sz="1600" dirty="0"/>
              <a:t>- £24,161 Staffordshire Moorlands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Highest Wage Area </a:t>
            </a:r>
            <a:r>
              <a:rPr lang="en-GB" sz="1600" dirty="0"/>
              <a:t>- £33,842 North Warwickshire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UK</a:t>
            </a:r>
            <a:r>
              <a:rPr lang="en-GB" sz="1600" dirty="0"/>
              <a:t> - £31,602	</a:t>
            </a:r>
          </a:p>
          <a:p>
            <a:r>
              <a:rPr lang="en-GB" sz="1600" dirty="0"/>
              <a:t> </a:t>
            </a:r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9C943C6D-C3A1-DF91-A801-04590554FBDA}"/>
              </a:ext>
            </a:extLst>
          </p:cNvPr>
          <p:cNvSpPr txBox="1">
            <a:spLocks/>
          </p:cNvSpPr>
          <p:nvPr/>
        </p:nvSpPr>
        <p:spPr>
          <a:xfrm>
            <a:off x="918982" y="4311492"/>
            <a:ext cx="5093998" cy="31773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 sz="2800"/>
              <a:t>Wages</a:t>
            </a:r>
          </a:p>
        </p:txBody>
      </p:sp>
      <p:pic>
        <p:nvPicPr>
          <p:cNvPr id="31" name="Graphic 30" descr="Graduation cap with solid fill">
            <a:extLst>
              <a:ext uri="{FF2B5EF4-FFF2-40B4-BE49-F238E27FC236}">
                <a16:creationId xmlns:a16="http://schemas.microsoft.com/office/drawing/2014/main" id="{B6F2DCAF-207B-0410-F84A-C58B5143EA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60776" y="565104"/>
            <a:ext cx="680591" cy="680591"/>
          </a:xfrm>
          <a:prstGeom prst="rect">
            <a:avLst/>
          </a:prstGeom>
        </p:spPr>
      </p:pic>
      <p:pic>
        <p:nvPicPr>
          <p:cNvPr id="33" name="Graphic 32" descr="Flying Money with solid fill">
            <a:extLst>
              <a:ext uri="{FF2B5EF4-FFF2-40B4-BE49-F238E27FC236}">
                <a16:creationId xmlns:a16="http://schemas.microsoft.com/office/drawing/2014/main" id="{347B5AD9-0C32-ECCB-0BF5-4AA8187963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32096" y="4273056"/>
            <a:ext cx="513141" cy="513141"/>
          </a:xfrm>
          <a:prstGeom prst="rect">
            <a:avLst/>
          </a:prstGeom>
        </p:spPr>
      </p:pic>
      <p:pic>
        <p:nvPicPr>
          <p:cNvPr id="35" name="Graphic 34" descr="Remote work outline">
            <a:extLst>
              <a:ext uri="{FF2B5EF4-FFF2-40B4-BE49-F238E27FC236}">
                <a16:creationId xmlns:a16="http://schemas.microsoft.com/office/drawing/2014/main" id="{69EE1332-BE18-7D1C-3750-3D6C2B2D40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36338" y="1271015"/>
            <a:ext cx="527304" cy="527304"/>
          </a:xfrm>
          <a:prstGeom prst="rect">
            <a:avLst/>
          </a:prstGeom>
        </p:spPr>
      </p:pic>
      <p:sp>
        <p:nvSpPr>
          <p:cNvPr id="36" name="Title 2">
            <a:extLst>
              <a:ext uri="{FF2B5EF4-FFF2-40B4-BE49-F238E27FC236}">
                <a16:creationId xmlns:a16="http://schemas.microsoft.com/office/drawing/2014/main" id="{24772A26-3820-D738-D99E-14DB1147A50E}"/>
              </a:ext>
            </a:extLst>
          </p:cNvPr>
          <p:cNvSpPr txBox="1">
            <a:spLocks/>
          </p:cNvSpPr>
          <p:nvPr/>
        </p:nvSpPr>
        <p:spPr>
          <a:xfrm>
            <a:off x="6505132" y="3718412"/>
            <a:ext cx="5093998" cy="31773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 sz="2800"/>
              <a:t>High Demand Vacancies</a:t>
            </a:r>
          </a:p>
        </p:txBody>
      </p:sp>
      <p:sp>
        <p:nvSpPr>
          <p:cNvPr id="37" name="Title 2">
            <a:extLst>
              <a:ext uri="{FF2B5EF4-FFF2-40B4-BE49-F238E27FC236}">
                <a16:creationId xmlns:a16="http://schemas.microsoft.com/office/drawing/2014/main" id="{4911B309-1E93-AE78-1008-66E105CD3F91}"/>
              </a:ext>
            </a:extLst>
          </p:cNvPr>
          <p:cNvSpPr txBox="1">
            <a:spLocks/>
          </p:cNvSpPr>
          <p:nvPr/>
        </p:nvSpPr>
        <p:spPr>
          <a:xfrm>
            <a:off x="6270982" y="4132734"/>
            <a:ext cx="2589794" cy="204861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800">
                <a:solidFill>
                  <a:schemeClr val="tx2"/>
                </a:solidFill>
              </a:rPr>
              <a:t>High Value Occupations: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Teaching Professionals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Engineering Professionals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Software Developers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Accounting and Financial 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Managers and Directors</a:t>
            </a:r>
          </a:p>
        </p:txBody>
      </p:sp>
      <p:sp>
        <p:nvSpPr>
          <p:cNvPr id="38" name="Title 2">
            <a:extLst>
              <a:ext uri="{FF2B5EF4-FFF2-40B4-BE49-F238E27FC236}">
                <a16:creationId xmlns:a16="http://schemas.microsoft.com/office/drawing/2014/main" id="{DF00A42C-11B7-168A-E8E4-DD5E74B7836C}"/>
              </a:ext>
            </a:extLst>
          </p:cNvPr>
          <p:cNvSpPr txBox="1">
            <a:spLocks/>
          </p:cNvSpPr>
          <p:nvPr/>
        </p:nvSpPr>
        <p:spPr>
          <a:xfrm>
            <a:off x="8924768" y="4148154"/>
            <a:ext cx="2588400" cy="203343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800">
                <a:solidFill>
                  <a:schemeClr val="tx2"/>
                </a:solidFill>
              </a:rPr>
              <a:t>High Values Industries: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Education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Management Consultancy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Public Administration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Computer Programming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Wholesale and Retail Trade</a:t>
            </a:r>
          </a:p>
        </p:txBody>
      </p:sp>
      <p:pic>
        <p:nvPicPr>
          <p:cNvPr id="2054" name="Picture 6" descr="adult Icon - Free PNG &amp; SVG 116065 - Noun Project">
            <a:extLst>
              <a:ext uri="{FF2B5EF4-FFF2-40B4-BE49-F238E27FC236}">
                <a16:creationId xmlns:a16="http://schemas.microsoft.com/office/drawing/2014/main" id="{A9D6DC61-7FD6-4C8C-78AB-F9C21DDEC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32" t="27095" r="29250" b="16080"/>
          <a:stretch/>
        </p:blipFill>
        <p:spPr bwMode="auto">
          <a:xfrm>
            <a:off x="10576131" y="3634816"/>
            <a:ext cx="353553" cy="51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2657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28EE5-1FF9-EBA9-D3E5-C3180BB23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3BBEE3-775F-4E08-4E72-DD331B5CEA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Fifty500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E22070AD-4E7D-70BC-F37F-89E45B431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82297"/>
            <a:ext cx="6199632" cy="527303"/>
          </a:xfrm>
        </p:spPr>
        <p:txBody>
          <a:bodyPr anchor="t"/>
          <a:lstStyle/>
          <a:p>
            <a:r>
              <a:rPr lang="en-GB" sz="4400"/>
              <a:t>Economic Baseline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FA60293-758F-AAF4-97B0-275ADFF99FFF}"/>
              </a:ext>
            </a:extLst>
          </p:cNvPr>
          <p:cNvGrpSpPr/>
          <p:nvPr/>
        </p:nvGrpSpPr>
        <p:grpSpPr>
          <a:xfrm>
            <a:off x="649224" y="642924"/>
            <a:ext cx="5446776" cy="527303"/>
            <a:chOff x="1243584" y="1801368"/>
            <a:chExt cx="5138928" cy="527303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E5A3E1C2-89DA-E77C-ACAA-BCC3B204CA66}"/>
                </a:ext>
              </a:extLst>
            </p:cNvPr>
            <p:cNvSpPr/>
            <p:nvPr/>
          </p:nvSpPr>
          <p:spPr>
            <a:xfrm>
              <a:off x="1243584" y="1801368"/>
              <a:ext cx="5138928" cy="527303"/>
            </a:xfrm>
            <a:prstGeom prst="roundRect">
              <a:avLst/>
            </a:prstGeom>
            <a:solidFill>
              <a:srgbClr val="ED663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itle 2">
              <a:extLst>
                <a:ext uri="{FF2B5EF4-FFF2-40B4-BE49-F238E27FC236}">
                  <a16:creationId xmlns:a16="http://schemas.microsoft.com/office/drawing/2014/main" id="{50A5B830-AE2A-2DEB-4BE9-CE4E3ACB99F5}"/>
                </a:ext>
              </a:extLst>
            </p:cNvPr>
            <p:cNvSpPr txBox="1">
              <a:spLocks/>
            </p:cNvSpPr>
            <p:nvPr/>
          </p:nvSpPr>
          <p:spPr>
            <a:xfrm>
              <a:off x="1289693" y="1807750"/>
              <a:ext cx="4673075" cy="451104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 spc="-40" baseline="0">
                  <a:solidFill>
                    <a:schemeClr val="tx1"/>
                  </a:solidFill>
                  <a:latin typeface="Amasis MT Pro" panose="02040504050005020304" pitchFamily="18" charset="0"/>
                  <a:ea typeface="Roboto" panose="02000000000000000000" pitchFamily="2" charset="0"/>
                  <a:cs typeface="+mj-cs"/>
                </a:defRPr>
              </a:lvl1pPr>
            </a:lstStyle>
            <a:p>
              <a:r>
                <a:rPr lang="en-GB" sz="3600">
                  <a:solidFill>
                    <a:schemeClr val="bg1"/>
                  </a:solidFill>
                </a:rPr>
                <a:t>Sector Specialisms</a:t>
              </a:r>
            </a:p>
          </p:txBody>
        </p:sp>
      </p:grpSp>
      <p:pic>
        <p:nvPicPr>
          <p:cNvPr id="27" name="Graphic 26" descr="Truck with solid fill">
            <a:extLst>
              <a:ext uri="{FF2B5EF4-FFF2-40B4-BE49-F238E27FC236}">
                <a16:creationId xmlns:a16="http://schemas.microsoft.com/office/drawing/2014/main" id="{85597AAA-F527-9904-7DA7-CE158E9593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3334" y="560597"/>
            <a:ext cx="710393" cy="710393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00175C81-020B-C59C-05FC-22EE189C16C1}"/>
              </a:ext>
            </a:extLst>
          </p:cNvPr>
          <p:cNvGrpSpPr/>
          <p:nvPr/>
        </p:nvGrpSpPr>
        <p:grpSpPr>
          <a:xfrm>
            <a:off x="649224" y="1210341"/>
            <a:ext cx="10893553" cy="4971299"/>
            <a:chOff x="649223" y="1277103"/>
            <a:chExt cx="10893553" cy="4971299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6158C547-BD7F-5433-F573-2256B81326DF}"/>
                </a:ext>
              </a:extLst>
            </p:cNvPr>
            <p:cNvSpPr/>
            <p:nvPr/>
          </p:nvSpPr>
          <p:spPr>
            <a:xfrm>
              <a:off x="649223" y="1277103"/>
              <a:ext cx="10893553" cy="497129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A478F25-7F4A-1F29-A9FA-5635C220159C}"/>
                </a:ext>
              </a:extLst>
            </p:cNvPr>
            <p:cNvSpPr/>
            <p:nvPr/>
          </p:nvSpPr>
          <p:spPr>
            <a:xfrm>
              <a:off x="649223" y="1277104"/>
              <a:ext cx="7994876" cy="4971298"/>
            </a:xfrm>
            <a:prstGeom prst="roundRect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Title 2">
              <a:extLst>
                <a:ext uri="{FF2B5EF4-FFF2-40B4-BE49-F238E27FC236}">
                  <a16:creationId xmlns:a16="http://schemas.microsoft.com/office/drawing/2014/main" id="{61FB5B19-4C13-EE45-57C3-1E3478D4E547}"/>
                </a:ext>
              </a:extLst>
            </p:cNvPr>
            <p:cNvSpPr txBox="1">
              <a:spLocks/>
            </p:cNvSpPr>
            <p:nvPr/>
          </p:nvSpPr>
          <p:spPr>
            <a:xfrm>
              <a:off x="7978960" y="1602772"/>
              <a:ext cx="3291840" cy="4307602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 spc="-40" baseline="0">
                  <a:solidFill>
                    <a:schemeClr val="tx1"/>
                  </a:solidFill>
                  <a:latin typeface="Amasis MT Pro" panose="02040504050005020304" pitchFamily="18" charset="0"/>
                  <a:ea typeface="Roboto" panose="02000000000000000000" pitchFamily="2" charset="0"/>
                  <a:cs typeface="+mj-cs"/>
                </a:defRPr>
              </a:lvl1pPr>
            </a:lstStyle>
            <a:p>
              <a:endParaRPr lang="en-GB" sz="1400"/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2993EF7-05F0-2AAC-33CC-033F7DE9C679}"/>
              </a:ext>
            </a:extLst>
          </p:cNvPr>
          <p:cNvSpPr/>
          <p:nvPr/>
        </p:nvSpPr>
        <p:spPr>
          <a:xfrm>
            <a:off x="8710874" y="1203551"/>
            <a:ext cx="2831902" cy="497129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54046F2-4C31-D06A-2DB1-D245CACE0B76}"/>
              </a:ext>
            </a:extLst>
          </p:cNvPr>
          <p:cNvSpPr txBox="1">
            <a:spLocks/>
          </p:cNvSpPr>
          <p:nvPr/>
        </p:nvSpPr>
        <p:spPr>
          <a:xfrm>
            <a:off x="8904646" y="1491200"/>
            <a:ext cx="2638130" cy="42248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1600">
                <a:solidFill>
                  <a:schemeClr val="tx2"/>
                </a:solidFill>
              </a:rPr>
              <a:t>Specialised and High Growth </a:t>
            </a:r>
            <a:r>
              <a:rPr lang="en-GB" sz="1600"/>
              <a:t>–Transportation and Storage</a:t>
            </a:r>
          </a:p>
          <a:p>
            <a:pPr>
              <a:lnSpc>
                <a:spcPct val="100000"/>
              </a:lnSpc>
            </a:pPr>
            <a:endParaRPr lang="en-GB" sz="1600"/>
          </a:p>
          <a:p>
            <a:pPr>
              <a:lnSpc>
                <a:spcPct val="100000"/>
              </a:lnSpc>
            </a:pPr>
            <a:r>
              <a:rPr lang="en-GB" sz="1600">
                <a:solidFill>
                  <a:schemeClr val="tx2"/>
                </a:solidFill>
              </a:rPr>
              <a:t>Specialised and Contracting </a:t>
            </a:r>
            <a:r>
              <a:rPr lang="en-GB" sz="1600"/>
              <a:t>– Manufacturing and Wholesale &amp; Retail Trade</a:t>
            </a:r>
          </a:p>
          <a:p>
            <a:pPr>
              <a:lnSpc>
                <a:spcPct val="100000"/>
              </a:lnSpc>
            </a:pPr>
            <a:endParaRPr lang="en-GB" sz="1600"/>
          </a:p>
          <a:p>
            <a:pPr>
              <a:lnSpc>
                <a:spcPct val="100000"/>
              </a:lnSpc>
            </a:pPr>
            <a:r>
              <a:rPr lang="en-GB" sz="1600">
                <a:solidFill>
                  <a:schemeClr val="tx2"/>
                </a:solidFill>
              </a:rPr>
              <a:t>Underrepresented and High Growth </a:t>
            </a:r>
            <a:r>
              <a:rPr lang="en-GB" sz="1600"/>
              <a:t>– Professional, Scientific &amp; Technical and Public Administration &amp; Defence</a:t>
            </a:r>
          </a:p>
          <a:p>
            <a:pPr>
              <a:lnSpc>
                <a:spcPct val="100000"/>
              </a:lnSpc>
            </a:pPr>
            <a:endParaRPr lang="en-GB" sz="1600"/>
          </a:p>
          <a:p>
            <a:pPr>
              <a:lnSpc>
                <a:spcPct val="100000"/>
              </a:lnSpc>
            </a:pPr>
            <a:r>
              <a:rPr lang="en-GB" sz="1600">
                <a:solidFill>
                  <a:schemeClr val="tx2"/>
                </a:solidFill>
              </a:rPr>
              <a:t>Underrepresented and Contracting </a:t>
            </a:r>
            <a:r>
              <a:rPr lang="en-GB" sz="1600"/>
              <a:t>– Agriculture, Forestry &amp; Fishing</a:t>
            </a:r>
          </a:p>
          <a:p>
            <a:pPr>
              <a:lnSpc>
                <a:spcPct val="100000"/>
              </a:lnSpc>
            </a:pPr>
            <a:endParaRPr lang="en-GB" sz="16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78FDF0-8213-62A5-CA17-FADA355644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3" y="1304314"/>
            <a:ext cx="7769230" cy="46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45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E50D2-2F81-C9DB-DB28-5AFB50230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Placeholder 1">
            <a:extLst>
              <a:ext uri="{FF2B5EF4-FFF2-40B4-BE49-F238E27FC236}">
                <a16:creationId xmlns:a16="http://schemas.microsoft.com/office/drawing/2014/main" id="{C8002104-1971-26C1-8A63-A2DA8329EE22}"/>
              </a:ext>
            </a:extLst>
          </p:cNvPr>
          <p:cNvSpPr txBox="1">
            <a:spLocks/>
          </p:cNvSpPr>
          <p:nvPr/>
        </p:nvSpPr>
        <p:spPr>
          <a:xfrm>
            <a:off x="193674" y="4178412"/>
            <a:ext cx="5654572" cy="176396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54514E"/>
            </a:solidFill>
          </a:ln>
        </p:spPr>
        <p:txBody>
          <a:bodyPr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endParaRPr lang="en-US" sz="2400" kern="0">
              <a:solidFill>
                <a:schemeClr val="tx2"/>
              </a:solidFill>
              <a:latin typeface="Amasis MT Pro" panose="02040504050005020304" pitchFamily="18" charset="0"/>
            </a:endParaRPr>
          </a:p>
        </p:txBody>
      </p: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FDF54A99-775B-DE2F-74EC-9DC90045D552}"/>
              </a:ext>
            </a:extLst>
          </p:cNvPr>
          <p:cNvSpPr txBox="1">
            <a:spLocks/>
          </p:cNvSpPr>
          <p:nvPr/>
        </p:nvSpPr>
        <p:spPr>
          <a:xfrm>
            <a:off x="6096000" y="338725"/>
            <a:ext cx="5654572" cy="602475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54514E"/>
            </a:solidFill>
          </a:ln>
        </p:spPr>
        <p:txBody>
          <a:bodyPr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endParaRPr lang="en-US" sz="2400" kern="0">
              <a:solidFill>
                <a:schemeClr val="tx2"/>
              </a:solidFill>
              <a:latin typeface="Amasis MT Pro" panose="02040504050005020304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5B75BD2-F973-8252-36D5-3B5C0FABE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GB" sz="5400"/>
              <a:t>Aggregate Net Impact, Present Value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DD518C-03FD-43C5-8820-E343A58335E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Benefits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B35BCFE-34FC-419E-33A5-60CEE5B9E09D}"/>
              </a:ext>
            </a:extLst>
          </p:cNvPr>
          <p:cNvGrpSpPr>
            <a:grpSpLocks noChangeAspect="1"/>
          </p:cNvGrpSpPr>
          <p:nvPr/>
        </p:nvGrpSpPr>
        <p:grpSpPr>
          <a:xfrm>
            <a:off x="6261185" y="1042755"/>
            <a:ext cx="5332294" cy="4772490"/>
            <a:chOff x="6096000" y="1633238"/>
            <a:chExt cx="5061610" cy="477249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9675C76-A95C-DC41-92C1-BD025F31FD53}"/>
                </a:ext>
              </a:extLst>
            </p:cNvPr>
            <p:cNvCxnSpPr>
              <a:cxnSpLocks/>
            </p:cNvCxnSpPr>
            <p:nvPr/>
          </p:nvCxnSpPr>
          <p:spPr>
            <a:xfrm>
              <a:off x="6409120" y="1633238"/>
              <a:ext cx="46824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4F0619A-1DC5-A45A-D6E4-BDB1B78BD777}"/>
                </a:ext>
              </a:extLst>
            </p:cNvPr>
            <p:cNvCxnSpPr>
              <a:cxnSpLocks/>
            </p:cNvCxnSpPr>
            <p:nvPr/>
          </p:nvCxnSpPr>
          <p:spPr>
            <a:xfrm>
              <a:off x="6388155" y="3415908"/>
              <a:ext cx="46824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Graphic 16" descr="Office worker female with solid fill">
              <a:extLst>
                <a:ext uri="{FF2B5EF4-FFF2-40B4-BE49-F238E27FC236}">
                  <a16:creationId xmlns:a16="http://schemas.microsoft.com/office/drawing/2014/main" id="{2FA8E9A9-7E80-BD88-6161-C3267D17D6C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096000" y="2236551"/>
              <a:ext cx="966586" cy="966586"/>
            </a:xfrm>
            <a:prstGeom prst="rect">
              <a:avLst/>
            </a:prstGeom>
          </p:spPr>
        </p:pic>
        <p:pic>
          <p:nvPicPr>
            <p:cNvPr id="18" name="Graphic 17" descr="Leaf with solid fill">
              <a:extLst>
                <a:ext uri="{FF2B5EF4-FFF2-40B4-BE49-F238E27FC236}">
                  <a16:creationId xmlns:a16="http://schemas.microsoft.com/office/drawing/2014/main" id="{0D8C409B-CF4D-6258-7D87-EF99353BEBC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183359" y="3841282"/>
              <a:ext cx="761552" cy="761552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758B05B-EBCF-B464-489F-073D792E8EE6}"/>
                </a:ext>
              </a:extLst>
            </p:cNvPr>
            <p:cNvGrpSpPr/>
            <p:nvPr/>
          </p:nvGrpSpPr>
          <p:grpSpPr>
            <a:xfrm>
              <a:off x="6874785" y="2153150"/>
              <a:ext cx="2309873" cy="1298984"/>
              <a:chOff x="1660023" y="5457721"/>
              <a:chExt cx="1681504" cy="896452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7E766BB-BAAE-016F-BEDE-6AD83270C66A}"/>
                  </a:ext>
                </a:extLst>
              </p:cNvPr>
              <p:cNvSpPr txBox="1"/>
              <p:nvPr/>
            </p:nvSpPr>
            <p:spPr>
              <a:xfrm>
                <a:off x="1790286" y="5457721"/>
                <a:ext cx="1457548" cy="4885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>
                    <a:solidFill>
                      <a:schemeClr val="tx2"/>
                    </a:solidFill>
                    <a:latin typeface="Amasis MT Pro" panose="02040504050005020304" pitchFamily="18" charset="0"/>
                  </a:rPr>
                  <a:t>26,000</a:t>
                </a:r>
                <a:endParaRPr lang="en-GB" sz="1600" dirty="0">
                  <a:solidFill>
                    <a:schemeClr val="tx2"/>
                  </a:solidFill>
                  <a:latin typeface="Amasis MT Pro" panose="02040504050005020304" pitchFamily="18" charset="0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0903F27-1D3A-6905-F786-0B75F0D8B955}"/>
                  </a:ext>
                </a:extLst>
              </p:cNvPr>
              <p:cNvSpPr txBox="1"/>
              <p:nvPr/>
            </p:nvSpPr>
            <p:spPr>
              <a:xfrm>
                <a:off x="1660023" y="5865649"/>
                <a:ext cx="1681504" cy="4885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>
                    <a:latin typeface="Amasis MT Pro" panose="02040504050005020304" pitchFamily="18" charset="0"/>
                  </a:rPr>
                  <a:t>Jobs created </a:t>
                </a:r>
                <a:br>
                  <a:rPr lang="en-GB" sz="2000" dirty="0">
                    <a:latin typeface="Amasis MT Pro" panose="02040504050005020304" pitchFamily="18" charset="0"/>
                  </a:rPr>
                </a:br>
                <a:r>
                  <a:rPr lang="en-GB" sz="2000" dirty="0">
                    <a:latin typeface="Amasis MT Pro" panose="02040504050005020304" pitchFamily="18" charset="0"/>
                  </a:rPr>
                  <a:t>&amp; safeguarded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40D27F0-CB6C-F581-A3A5-78D8D14A8FC0}"/>
                </a:ext>
              </a:extLst>
            </p:cNvPr>
            <p:cNvSpPr txBox="1"/>
            <p:nvPr/>
          </p:nvSpPr>
          <p:spPr>
            <a:xfrm>
              <a:off x="6636995" y="1680007"/>
              <a:ext cx="42754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>
                  <a:latin typeface="Amasis MT Pro" panose="02040504050005020304" pitchFamily="18" charset="0"/>
                </a:rPr>
                <a:t>Net impacts to the year 2070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9D56E59-ED78-F980-57D2-ABBA14A7EA9A}"/>
                </a:ext>
              </a:extLst>
            </p:cNvPr>
            <p:cNvGrpSpPr/>
            <p:nvPr/>
          </p:nvGrpSpPr>
          <p:grpSpPr>
            <a:xfrm>
              <a:off x="8926418" y="2159879"/>
              <a:ext cx="2113761" cy="992364"/>
              <a:chOff x="1608882" y="5362037"/>
              <a:chExt cx="1827280" cy="684847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E75FAF2-0D15-ED20-B6E4-230B4381F39A}"/>
                  </a:ext>
                </a:extLst>
              </p:cNvPr>
              <p:cNvSpPr txBox="1"/>
              <p:nvPr/>
            </p:nvSpPr>
            <p:spPr>
              <a:xfrm>
                <a:off x="1720861" y="5362037"/>
                <a:ext cx="1715301" cy="4885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>
                    <a:solidFill>
                      <a:schemeClr val="tx2"/>
                    </a:solidFill>
                    <a:latin typeface="Amasis MT Pro" panose="02040504050005020304" pitchFamily="18" charset="0"/>
                  </a:rPr>
                  <a:t>£8.97bn</a:t>
                </a:r>
                <a:r>
                  <a:rPr lang="en-GB" sz="2400" dirty="0">
                    <a:solidFill>
                      <a:schemeClr val="tx2"/>
                    </a:solidFill>
                    <a:latin typeface="Amasis MT Pro" panose="02040504050005020304" pitchFamily="18" charset="0"/>
                  </a:rPr>
                  <a:t>  </a:t>
                </a:r>
                <a:endParaRPr lang="en-GB" sz="1600" dirty="0">
                  <a:solidFill>
                    <a:schemeClr val="tx2"/>
                  </a:solidFill>
                  <a:latin typeface="Amasis MT Pro" panose="02040504050005020304" pitchFamily="18" charset="0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2C0BFFE-C498-0ED9-2EB7-F86A2ED90DC7}"/>
                  </a:ext>
                </a:extLst>
              </p:cNvPr>
              <p:cNvSpPr txBox="1"/>
              <p:nvPr/>
            </p:nvSpPr>
            <p:spPr>
              <a:xfrm>
                <a:off x="1608882" y="5770761"/>
                <a:ext cx="1681504" cy="276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>
                    <a:latin typeface="Amasis MT Pro" panose="02040504050005020304" pitchFamily="18" charset="0"/>
                  </a:rPr>
                  <a:t>Gross </a:t>
                </a:r>
                <a:r>
                  <a:rPr lang="en-GB" sz="2000" err="1">
                    <a:latin typeface="Amasis MT Pro" panose="02040504050005020304" pitchFamily="18" charset="0"/>
                  </a:rPr>
                  <a:t>GVA</a:t>
                </a:r>
                <a:endParaRPr lang="en-GB" sz="2000">
                  <a:latin typeface="Amasis MT Pro" panose="02040504050005020304" pitchFamily="18" charset="0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4C41AD7-7F3A-5176-7D13-38A18F7D674B}"/>
                </a:ext>
              </a:extLst>
            </p:cNvPr>
            <p:cNvGrpSpPr/>
            <p:nvPr/>
          </p:nvGrpSpPr>
          <p:grpSpPr>
            <a:xfrm>
              <a:off x="6653715" y="3743090"/>
              <a:ext cx="2282331" cy="992365"/>
              <a:chOff x="1602584" y="5280097"/>
              <a:chExt cx="1661454" cy="684848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B72A854-11FC-36BA-0A2F-FF5A3EB3DCA3}"/>
                  </a:ext>
                </a:extLst>
              </p:cNvPr>
              <p:cNvSpPr txBox="1"/>
              <p:nvPr/>
            </p:nvSpPr>
            <p:spPr>
              <a:xfrm>
                <a:off x="1714563" y="5280097"/>
                <a:ext cx="1457548" cy="4885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>
                    <a:solidFill>
                      <a:schemeClr val="tx2"/>
                    </a:solidFill>
                    <a:latin typeface="Amasis MT Pro" panose="02040504050005020304" pitchFamily="18" charset="0"/>
                  </a:rPr>
                  <a:t>86m/kt</a:t>
                </a:r>
                <a:r>
                  <a:rPr lang="en-GB" sz="2400">
                    <a:solidFill>
                      <a:schemeClr val="tx2"/>
                    </a:solidFill>
                    <a:latin typeface="Amasis MT Pro" panose="02040504050005020304" pitchFamily="18" charset="0"/>
                  </a:rPr>
                  <a:t>  </a:t>
                </a:r>
                <a:endParaRPr lang="en-GB" sz="1600">
                  <a:solidFill>
                    <a:schemeClr val="tx2"/>
                  </a:solidFill>
                  <a:latin typeface="Amasis MT Pro" panose="02040504050005020304" pitchFamily="18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6207750-55B8-7A84-6DC3-8E5A54DE1046}"/>
                  </a:ext>
                </a:extLst>
              </p:cNvPr>
              <p:cNvSpPr txBox="1"/>
              <p:nvPr/>
            </p:nvSpPr>
            <p:spPr>
              <a:xfrm>
                <a:off x="1602584" y="5688822"/>
                <a:ext cx="1661454" cy="276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>
                    <a:latin typeface="Amasis MT Pro" panose="02040504050005020304" pitchFamily="18" charset="0"/>
                  </a:rPr>
                  <a:t>CO</a:t>
                </a:r>
                <a:r>
                  <a:rPr lang="en-GB" sz="2000" baseline="-25000">
                    <a:latin typeface="Amasis MT Pro" panose="02040504050005020304" pitchFamily="18" charset="0"/>
                  </a:rPr>
                  <a:t>2</a:t>
                </a:r>
                <a:r>
                  <a:rPr lang="en-GB" sz="2000">
                    <a:latin typeface="Amasis MT Pro" panose="02040504050005020304" pitchFamily="18" charset="0"/>
                  </a:rPr>
                  <a:t>e reductions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A0A7DDC-4FB1-BFDB-53D0-590802B62053}"/>
                </a:ext>
              </a:extLst>
            </p:cNvPr>
            <p:cNvSpPr txBox="1"/>
            <p:nvPr/>
          </p:nvSpPr>
          <p:spPr>
            <a:xfrm>
              <a:off x="6712383" y="3474383"/>
              <a:ext cx="42754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>
                  <a:latin typeface="Amasis MT Pro" panose="02040504050005020304" pitchFamily="18" charset="0"/>
                </a:rPr>
                <a:t>Carbon impacts by 2070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6694522-917E-3D76-CEC9-46575F519867}"/>
                </a:ext>
              </a:extLst>
            </p:cNvPr>
            <p:cNvGrpSpPr/>
            <p:nvPr/>
          </p:nvGrpSpPr>
          <p:grpSpPr>
            <a:xfrm>
              <a:off x="8988133" y="3845737"/>
              <a:ext cx="2103427" cy="979231"/>
              <a:chOff x="1616168" y="5289160"/>
              <a:chExt cx="1818347" cy="675784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97501D9-DDFE-415F-2BEC-EC08C44BCEC2}"/>
                  </a:ext>
                </a:extLst>
              </p:cNvPr>
              <p:cNvSpPr txBox="1"/>
              <p:nvPr/>
            </p:nvSpPr>
            <p:spPr>
              <a:xfrm>
                <a:off x="1616168" y="5289160"/>
                <a:ext cx="1818347" cy="4885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 dirty="0">
                    <a:solidFill>
                      <a:schemeClr val="tx2"/>
                    </a:solidFill>
                    <a:latin typeface="Amasis MT Pro" panose="02040504050005020304" pitchFamily="18" charset="0"/>
                  </a:rPr>
                  <a:t>£10.84bn</a:t>
                </a:r>
                <a:r>
                  <a:rPr lang="en-GB" sz="2400" dirty="0">
                    <a:solidFill>
                      <a:schemeClr val="tx2"/>
                    </a:solidFill>
                    <a:latin typeface="Amasis MT Pro" panose="02040504050005020304" pitchFamily="18" charset="0"/>
                  </a:rPr>
                  <a:t>  </a:t>
                </a:r>
                <a:endParaRPr lang="en-GB" sz="1600" dirty="0">
                  <a:solidFill>
                    <a:schemeClr val="tx2"/>
                  </a:solidFill>
                  <a:latin typeface="Amasis MT Pro" panose="02040504050005020304" pitchFamily="18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D578F0B-F678-803E-14E8-A39F6FCFF97A}"/>
                  </a:ext>
                </a:extLst>
              </p:cNvPr>
              <p:cNvSpPr txBox="1"/>
              <p:nvPr/>
            </p:nvSpPr>
            <p:spPr>
              <a:xfrm>
                <a:off x="1651867" y="5688821"/>
                <a:ext cx="1730861" cy="276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>
                    <a:latin typeface="Amasis MT Pro" panose="02040504050005020304" pitchFamily="18" charset="0"/>
                  </a:rPr>
                  <a:t>GVA savings</a:t>
                </a:r>
              </a:p>
            </p:txBody>
          </p:sp>
        </p:grp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8574990-63F9-F579-0CAD-A54ABD2EB2DF}"/>
                </a:ext>
              </a:extLst>
            </p:cNvPr>
            <p:cNvCxnSpPr>
              <a:cxnSpLocks/>
            </p:cNvCxnSpPr>
            <p:nvPr/>
          </p:nvCxnSpPr>
          <p:spPr>
            <a:xfrm>
              <a:off x="6388155" y="4927716"/>
              <a:ext cx="46824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5D91AF4-9D9A-2D40-78B5-1FA4246227BD}"/>
                </a:ext>
              </a:extLst>
            </p:cNvPr>
            <p:cNvSpPr txBox="1"/>
            <p:nvPr/>
          </p:nvSpPr>
          <p:spPr>
            <a:xfrm>
              <a:off x="6343070" y="4963913"/>
              <a:ext cx="48145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>
                  <a:latin typeface="Amasis MT Pro" panose="02040504050005020304" pitchFamily="18" charset="0"/>
                </a:rPr>
                <a:t>Long-term Effects by 2070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06F2FE8-C4F9-7C4B-5B3E-0F7B290D1508}"/>
                </a:ext>
              </a:extLst>
            </p:cNvPr>
            <p:cNvSpPr txBox="1"/>
            <p:nvPr/>
          </p:nvSpPr>
          <p:spPr>
            <a:xfrm>
              <a:off x="9023410" y="5437967"/>
              <a:ext cx="20022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tx2"/>
                  </a:solidFill>
                  <a:latin typeface="Amasis MT Pro" panose="02040504050005020304" pitchFamily="18" charset="0"/>
                </a:rPr>
                <a:t>£9.19bn</a:t>
              </a:r>
              <a:r>
                <a:rPr lang="en-GB" sz="2400" dirty="0">
                  <a:solidFill>
                    <a:schemeClr val="tx2"/>
                  </a:solidFill>
                  <a:latin typeface="Amasis MT Pro" panose="02040504050005020304" pitchFamily="18" charset="0"/>
                </a:rPr>
                <a:t>  </a:t>
              </a:r>
              <a:endParaRPr lang="en-GB" sz="1600" dirty="0">
                <a:solidFill>
                  <a:schemeClr val="tx2"/>
                </a:solidFill>
                <a:latin typeface="Amasis MT Pro" panose="02040504050005020304" pitchFamily="18" charset="0"/>
              </a:endParaRPr>
            </a:p>
          </p:txBody>
        </p:sp>
        <p:pic>
          <p:nvPicPr>
            <p:cNvPr id="28" name="Graphic 27" descr="Bar graph with upward trend with solid fill">
              <a:extLst>
                <a:ext uri="{FF2B5EF4-FFF2-40B4-BE49-F238E27FC236}">
                  <a16:creationId xmlns:a16="http://schemas.microsoft.com/office/drawing/2014/main" id="{5A110F94-CD7C-DEC5-B9E8-900A7D9BB55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132392" y="5617380"/>
              <a:ext cx="763200" cy="76320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E04C47E-D59D-680E-4E68-FC9AE87EA1A8}"/>
                </a:ext>
              </a:extLst>
            </p:cNvPr>
            <p:cNvSpPr txBox="1"/>
            <p:nvPr/>
          </p:nvSpPr>
          <p:spPr>
            <a:xfrm>
              <a:off x="9023410" y="6005617"/>
              <a:ext cx="2002225" cy="400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>
                  <a:latin typeface="Amasis MT Pro" panose="02040504050005020304" pitchFamily="18" charset="0"/>
                </a:rPr>
                <a:t>GVA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975C269-7722-7FD5-0BAE-1BD650651758}"/>
                </a:ext>
              </a:extLst>
            </p:cNvPr>
            <p:cNvSpPr txBox="1"/>
            <p:nvPr/>
          </p:nvSpPr>
          <p:spPr>
            <a:xfrm>
              <a:off x="6899513" y="5622579"/>
              <a:ext cx="20610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>
                  <a:latin typeface="Amasis MT Pro" panose="02040504050005020304" pitchFamily="18" charset="0"/>
                </a:rPr>
                <a:t>Catalytic impacts over time  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80D19341-5B84-A11C-C148-01D04F23AC02}"/>
              </a:ext>
            </a:extLst>
          </p:cNvPr>
          <p:cNvSpPr txBox="1"/>
          <p:nvPr/>
        </p:nvSpPr>
        <p:spPr>
          <a:xfrm>
            <a:off x="6526255" y="494521"/>
            <a:ext cx="4794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latin typeface="Amasis MT Pro" panose="02040504050005020304" pitchFamily="18" charset="0"/>
              </a:rPr>
              <a:t>Operational Impacts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8449966-CFBB-D2CB-EEC7-AAC1D89B5EF3}"/>
              </a:ext>
            </a:extLst>
          </p:cNvPr>
          <p:cNvSpPr txBox="1"/>
          <p:nvPr/>
        </p:nvSpPr>
        <p:spPr>
          <a:xfrm>
            <a:off x="1161484" y="4733485"/>
            <a:ext cx="2109301" cy="745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rgbClr val="ED6631"/>
                </a:solidFill>
                <a:latin typeface="Amasis MT Pro" panose="02040504050005020304" pitchFamily="18" charset="0"/>
              </a:rPr>
              <a:t>8,000</a:t>
            </a:r>
            <a:r>
              <a:rPr lang="en-GB" sz="2400">
                <a:solidFill>
                  <a:srgbClr val="ED6631"/>
                </a:solidFill>
                <a:latin typeface="Amasis MT Pro" panose="02040504050005020304" pitchFamily="18" charset="0"/>
              </a:rPr>
              <a:t>  </a:t>
            </a:r>
            <a:endParaRPr lang="en-GB" sz="1600">
              <a:solidFill>
                <a:srgbClr val="ED6631"/>
              </a:solidFill>
              <a:latin typeface="Amasis MT Pro" panose="020405040500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A2B5B97-5CE3-A3BD-3984-D371C4BCBE4D}"/>
              </a:ext>
            </a:extLst>
          </p:cNvPr>
          <p:cNvSpPr txBox="1"/>
          <p:nvPr/>
        </p:nvSpPr>
        <p:spPr>
          <a:xfrm>
            <a:off x="999433" y="5357411"/>
            <a:ext cx="2433400" cy="421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>
                <a:latin typeface="Amasis MT Pro" panose="02040504050005020304" pitchFamily="18" charset="0"/>
              </a:rPr>
              <a:t>Gross job years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66A1475-7533-232B-65F4-6A17130754D9}"/>
              </a:ext>
            </a:extLst>
          </p:cNvPr>
          <p:cNvSpPr txBox="1"/>
          <p:nvPr/>
        </p:nvSpPr>
        <p:spPr>
          <a:xfrm>
            <a:off x="666583" y="4317256"/>
            <a:ext cx="4794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latin typeface="Amasis MT Pro" panose="02040504050005020304" pitchFamily="18" charset="0"/>
              </a:rPr>
              <a:t>Construction Impacts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5FA75C5-7F56-DF62-2AA0-5E1546CC3D6E}"/>
              </a:ext>
            </a:extLst>
          </p:cNvPr>
          <p:cNvSpPr txBox="1"/>
          <p:nvPr/>
        </p:nvSpPr>
        <p:spPr>
          <a:xfrm>
            <a:off x="3469239" y="4740657"/>
            <a:ext cx="177623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000">
                <a:solidFill>
                  <a:schemeClr val="tx2"/>
                </a:solidFill>
                <a:latin typeface="Amasis MT Pro"/>
              </a:rPr>
              <a:t>£480m</a:t>
            </a:r>
            <a:endParaRPr lang="en-GB" sz="1600">
              <a:solidFill>
                <a:schemeClr val="tx2"/>
              </a:solidFill>
              <a:latin typeface="Amasis MT Pro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2CEFC91-9D24-460A-C3A4-C557E10EFD6A}"/>
              </a:ext>
            </a:extLst>
          </p:cNvPr>
          <p:cNvSpPr txBox="1"/>
          <p:nvPr/>
        </p:nvSpPr>
        <p:spPr>
          <a:xfrm>
            <a:off x="3332777" y="5364583"/>
            <a:ext cx="2049152" cy="421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>
                <a:latin typeface="Amasis MT Pro" panose="02040504050005020304" pitchFamily="18" charset="0"/>
              </a:rPr>
              <a:t>Gross </a:t>
            </a:r>
            <a:r>
              <a:rPr lang="en-GB" sz="2000" err="1">
                <a:latin typeface="Amasis MT Pro" panose="02040504050005020304" pitchFamily="18" charset="0"/>
              </a:rPr>
              <a:t>GVA</a:t>
            </a:r>
            <a:endParaRPr lang="en-GB" sz="2000">
              <a:latin typeface="Amasis MT Pro" panose="02040504050005020304" pitchFamily="18" charset="0"/>
            </a:endParaRPr>
          </a:p>
        </p:txBody>
      </p:sp>
      <p:pic>
        <p:nvPicPr>
          <p:cNvPr id="73" name="Graphic 72" descr="Construction worker male with solid fill">
            <a:extLst>
              <a:ext uri="{FF2B5EF4-FFF2-40B4-BE49-F238E27FC236}">
                <a16:creationId xmlns:a16="http://schemas.microsoft.com/office/drawing/2014/main" id="{453705BA-4041-C92B-61CC-E2BFA3E50A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0757" y="4697019"/>
            <a:ext cx="1018277" cy="1018277"/>
          </a:xfrm>
          <a:prstGeom prst="rect">
            <a:avLst/>
          </a:prstGeom>
        </p:spPr>
      </p:pic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E997C10D-D565-A722-1B00-ECFC3ADFF5A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5455" y="152400"/>
            <a:ext cx="2667080" cy="106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790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DCA1D-A699-85F1-CF37-F8A5AFC9B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E9851AB8-914C-AE08-459A-C23255A452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Fifty500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0241CED-92FD-FAEB-868D-3F2291A7F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671" y="737196"/>
            <a:ext cx="10064707" cy="828040"/>
          </a:xfrm>
        </p:spPr>
        <p:txBody>
          <a:bodyPr anchor="ctr">
            <a:normAutofit/>
          </a:bodyPr>
          <a:lstStyle/>
          <a:p>
            <a:r>
              <a:rPr lang="en-GB"/>
              <a:t>Project level impact estimates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ACBA80F-5421-5BF0-8E90-0986E1343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47" y="1546083"/>
            <a:ext cx="10605128" cy="470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33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C8BACBDC-6BDC-9791-D08D-CFB54FACC6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 rot="16200000">
            <a:off x="-2514598" y="3243464"/>
            <a:ext cx="5638800" cy="304796"/>
          </a:xfrm>
        </p:spPr>
        <p:txBody>
          <a:bodyPr/>
          <a:lstStyle/>
          <a:p>
            <a:r>
              <a:rPr lang="en-US" dirty="0"/>
              <a:t>Fifty500 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02ECA72-9486-3A2C-DA4C-BD573B4E35F3}"/>
              </a:ext>
            </a:extLst>
          </p:cNvPr>
          <p:cNvSpPr/>
          <p:nvPr/>
        </p:nvSpPr>
        <p:spPr>
          <a:xfrm>
            <a:off x="663343" y="33139"/>
            <a:ext cx="10865311" cy="67917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itle 2">
            <a:extLst>
              <a:ext uri="{FF2B5EF4-FFF2-40B4-BE49-F238E27FC236}">
                <a16:creationId xmlns:a16="http://schemas.microsoft.com/office/drawing/2014/main" id="{7798E8B8-5AE5-7C80-1DE3-63941AE471ED}"/>
              </a:ext>
            </a:extLst>
          </p:cNvPr>
          <p:cNvSpPr txBox="1">
            <a:spLocks/>
          </p:cNvSpPr>
          <p:nvPr/>
        </p:nvSpPr>
        <p:spPr>
          <a:xfrm>
            <a:off x="3175501" y="113707"/>
            <a:ext cx="8002147" cy="628606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spc="-40" baseline="0">
                <a:solidFill>
                  <a:schemeClr val="tx1"/>
                </a:solidFill>
                <a:latin typeface="Amasis MT Pro" panose="02040504050005020304" pitchFamily="18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 sz="4400"/>
              <a:t>Impact on Economic Growth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C9DAE8D-B386-6FEC-087D-376A65397B31}"/>
              </a:ext>
            </a:extLst>
          </p:cNvPr>
          <p:cNvCxnSpPr>
            <a:cxnSpLocks/>
          </p:cNvCxnSpPr>
          <p:nvPr/>
        </p:nvCxnSpPr>
        <p:spPr>
          <a:xfrm>
            <a:off x="9732540" y="1824604"/>
            <a:ext cx="0" cy="4473802"/>
          </a:xfrm>
          <a:prstGeom prst="line">
            <a:avLst/>
          </a:prstGeom>
          <a:solidFill>
            <a:schemeClr val="bg2">
              <a:lumMod val="20000"/>
              <a:lumOff val="80000"/>
            </a:schemeClr>
          </a:solidFill>
          <a:ln w="38100">
            <a:solidFill>
              <a:srgbClr val="E2E1E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B39B0CB-2616-0F70-B083-099DA7ECF00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5356" y="33138"/>
            <a:ext cx="1810143" cy="748806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8EB0126-EE7E-D926-69E2-FF231022861F}"/>
              </a:ext>
            </a:extLst>
          </p:cNvPr>
          <p:cNvSpPr/>
          <p:nvPr/>
        </p:nvSpPr>
        <p:spPr>
          <a:xfrm>
            <a:off x="673401" y="742313"/>
            <a:ext cx="10855253" cy="608254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9E95301-A2F4-791B-B1CE-4F68208D3663}"/>
              </a:ext>
            </a:extLst>
          </p:cNvPr>
          <p:cNvCxnSpPr/>
          <p:nvPr/>
        </p:nvCxnSpPr>
        <p:spPr>
          <a:xfrm flipH="1">
            <a:off x="15625556" y="21869101"/>
            <a:ext cx="0" cy="981042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020924D8-10E7-09AA-67A7-D65F78404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752" y="922746"/>
            <a:ext cx="9406491" cy="590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555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5220A-5366-BA02-FF38-28D9E83CF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2EB0A66A-F1D7-840B-32F8-2F0A17BD30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Fifty500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DE9A67-CF5B-880F-FE00-0F32F6C40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671" y="737196"/>
            <a:ext cx="10064707" cy="828040"/>
          </a:xfrm>
        </p:spPr>
        <p:txBody>
          <a:bodyPr anchor="ctr">
            <a:normAutofit/>
          </a:bodyPr>
          <a:lstStyle/>
          <a:p>
            <a:r>
              <a:rPr lang="en-GB"/>
              <a:t>Commission 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1BC17-FE45-8E5A-8CB7-2453688691F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31671" y="1565236"/>
            <a:ext cx="10518207" cy="4445038"/>
          </a:xfrm>
        </p:spPr>
        <p:txBody>
          <a:bodyPr>
            <a:normAutofit fontScale="25000" lnSpcReduction="20000"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6400" b="1" dirty="0"/>
              <a:t>Scenario development </a:t>
            </a:r>
          </a:p>
          <a:p>
            <a:pPr marL="1314450" lvl="2" indent="-4572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GB" sz="6400" dirty="0"/>
              <a:t>Full delivery (“do maximum”) of all projects within the Prospectus</a:t>
            </a:r>
          </a:p>
          <a:p>
            <a:pPr marL="1314450" lvl="2" indent="-4572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GB" sz="6400" dirty="0"/>
              <a:t>Two “do something” scenarios informed by the case study examples identified and the key risk to delivery of the Fifty500 Corridor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6400" b="1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6400" b="1" dirty="0"/>
              <a:t>Developing HMT Green Book-compliant impact assessment of Fify500 scenarios</a:t>
            </a:r>
          </a:p>
          <a:p>
            <a:pPr marL="842963" lvl="1" indent="-285750">
              <a:lnSpc>
                <a:spcPct val="120000"/>
              </a:lnSpc>
            </a:pPr>
            <a:r>
              <a:rPr lang="en-GB" sz="6400" dirty="0"/>
              <a:t>At this stage, we expect to quantify benefits across the corridor including: </a:t>
            </a:r>
          </a:p>
          <a:p>
            <a:pPr marL="1314450" lvl="2" indent="-4572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GB" sz="6400" dirty="0"/>
              <a:t>Land value uplift.</a:t>
            </a:r>
          </a:p>
          <a:p>
            <a:pPr marL="1314450" lvl="2" indent="-4572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GB" sz="6400" dirty="0"/>
              <a:t>The tax benefits associated with securing better quality employment or moving into work</a:t>
            </a:r>
          </a:p>
          <a:p>
            <a:pPr marL="1314450" lvl="2" indent="-4572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GB" sz="6400" dirty="0"/>
              <a:t>Research and development and associated spillover benefits</a:t>
            </a:r>
          </a:p>
          <a:p>
            <a:pPr marL="1314450" lvl="2" indent="-4572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GB" sz="6400" dirty="0"/>
              <a:t>Changes to the profile of skills required within the Corridor</a:t>
            </a:r>
          </a:p>
          <a:p>
            <a:pPr marL="1314450" lvl="2" indent="-4572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GB" sz="6400" dirty="0"/>
              <a:t>Increase in local wages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6400" b="1" dirty="0"/>
              <a:t>Report providing recommendations for each investment proposition and a potential project pipeline </a:t>
            </a:r>
            <a:r>
              <a:rPr lang="en-GB" sz="6400" dirty="0"/>
              <a:t>which maximises regional economic, social and environmental value and return on investment covering the short, medium and long term.</a:t>
            </a:r>
          </a:p>
          <a:p>
            <a:pPr>
              <a:lnSpc>
                <a:spcPct val="120000"/>
              </a:lnSpc>
            </a:pP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3002113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3C3E3-E40D-052D-FCE9-830EE7C5E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93108D57-949B-D55D-B0DA-BB2E338D1A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Fifty500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20D0675-BCEE-A7E4-6B02-9C1B1DC0B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671" y="737196"/>
            <a:ext cx="10064707" cy="828040"/>
          </a:xfrm>
        </p:spPr>
        <p:txBody>
          <a:bodyPr anchor="ctr">
            <a:normAutofit fontScale="90000"/>
          </a:bodyPr>
          <a:lstStyle/>
          <a:p>
            <a:r>
              <a:rPr lang="en-GB"/>
              <a:t>Corridor Delivery Approach – </a:t>
            </a:r>
            <a:r>
              <a:rPr lang="en-GB">
                <a:solidFill>
                  <a:schemeClr val="tx2"/>
                </a:solidFill>
              </a:rPr>
              <a:t>Further Investment Ask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B99554-ACBA-1857-C679-158CB130186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31671" y="1450861"/>
            <a:ext cx="10427455" cy="4559413"/>
          </a:xfrm>
        </p:spPr>
        <p:txBody>
          <a:bodyPr>
            <a:normAutofit lnSpcReduction="10000"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The following next steps are required to realise the corridor’s transformational opportunity for economic growth: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900113" lvl="1" indent="-3429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GB" sz="1600" b="1" dirty="0">
                <a:solidFill>
                  <a:schemeClr val="tx2"/>
                </a:solidFill>
              </a:rPr>
              <a:t>Strategic Alliance </a:t>
            </a:r>
            <a:r>
              <a:rPr lang="en-GB" sz="1600" dirty="0"/>
              <a:t>- Collaboration and Leadership from across Regional Bodies and Businesses to support Business Case Development</a:t>
            </a:r>
          </a:p>
          <a:p>
            <a:pPr marL="900113" lvl="1" indent="-3429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GB" sz="1600" b="1" dirty="0">
                <a:solidFill>
                  <a:schemeClr val="tx2"/>
                </a:solidFill>
              </a:rPr>
              <a:t>Business Case </a:t>
            </a:r>
            <a:r>
              <a:rPr lang="en-GB" sz="1600" dirty="0"/>
              <a:t>- A Business Case development programme to deliver a robust case for each of the six propositions and the Fifty500 programme in partnership with HMG</a:t>
            </a:r>
          </a:p>
          <a:p>
            <a:pPr marL="900113" lvl="1" indent="-3429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GB" sz="1600" b="1" dirty="0">
                <a:solidFill>
                  <a:schemeClr val="tx2"/>
                </a:solidFill>
              </a:rPr>
              <a:t>Government Support </a:t>
            </a:r>
            <a:r>
              <a:rPr lang="en-GB" sz="1600" dirty="0"/>
              <a:t>- Convergence of key individuals including Government ministers to work with regional leadership</a:t>
            </a:r>
          </a:p>
          <a:p>
            <a:pPr marL="900113" lvl="1" indent="-3429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GB" sz="1600" b="1" dirty="0">
                <a:solidFill>
                  <a:schemeClr val="tx2"/>
                </a:solidFill>
              </a:rPr>
              <a:t>Investment</a:t>
            </a:r>
            <a:r>
              <a:rPr lang="en-GB" sz="1600" dirty="0"/>
              <a:t> - Long-term investment into the vision of the Fifty500 Growth Corridor and it’s role in UK regional economic development.</a:t>
            </a:r>
          </a:p>
          <a:p>
            <a:pPr marL="900113" lvl="1" indent="-342900">
              <a:lnSpc>
                <a:spcPct val="120000"/>
              </a:lnSpc>
              <a:buFont typeface="Courier New" panose="02070309020205020404" pitchFamily="49" charset="0"/>
              <a:buChar char="o"/>
            </a:pPr>
            <a:endParaRPr lang="en-GB" sz="1600" dirty="0"/>
          </a:p>
          <a:p>
            <a:pPr lvl="1" indent="0">
              <a:lnSpc>
                <a:spcPct val="120000"/>
              </a:lnSpc>
              <a:buNone/>
            </a:pPr>
            <a:r>
              <a:rPr lang="en-GB" sz="1600" b="1" dirty="0"/>
              <a:t>Our ask of Government is £3M over three years to develop the six concepts into full business cases focusing on priority delivery.</a:t>
            </a:r>
          </a:p>
          <a:p>
            <a:pPr marL="900113" lvl="1" indent="-342900">
              <a:lnSpc>
                <a:spcPct val="120000"/>
              </a:lnSpc>
              <a:buFont typeface="Courier New" panose="02070309020205020404" pitchFamily="49" charset="0"/>
              <a:buChar char="o"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007742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84AA6-E18B-4977-B1F0-3B8FAA672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8D1FCA9E-E4F9-B209-AA07-B8F78EEDBC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Fifty500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FFA3F13-2412-780C-F47E-AF4BC588D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671" y="737196"/>
            <a:ext cx="10064707" cy="828040"/>
          </a:xfrm>
        </p:spPr>
        <p:txBody>
          <a:bodyPr anchor="ctr">
            <a:normAutofit/>
          </a:bodyPr>
          <a:lstStyle/>
          <a:p>
            <a:r>
              <a:rPr lang="en-GB"/>
              <a:t>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DCB2D-435D-354C-2EBB-C7BFE0A4297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42122" y="1298461"/>
            <a:ext cx="10518207" cy="4559413"/>
          </a:xfrm>
        </p:spPr>
        <p:txBody>
          <a:bodyPr>
            <a:normAutofit fontScale="25000" lnSpcReduction="20000"/>
          </a:bodyPr>
          <a:lstStyle/>
          <a:p>
            <a:endParaRPr lang="en-GB" sz="6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6400" dirty="0"/>
              <a:t>A transformational economic opportunity along the A50/A500 to deliver sustainable and high value growth.</a:t>
            </a:r>
          </a:p>
          <a:p>
            <a:r>
              <a:rPr lang="en-GB" sz="6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6400" dirty="0"/>
              <a:t>Six investment propositions that deliver: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6400" dirty="0"/>
          </a:p>
          <a:p>
            <a:pPr marL="842963" lvl="1" indent="-285750"/>
            <a:r>
              <a:rPr lang="en-GB" sz="6400" dirty="0"/>
              <a:t>Drive research and development in high value clustered linked to decarbonised industrial processes and clean energy.</a:t>
            </a:r>
          </a:p>
          <a:p>
            <a:pPr marL="842963" lvl="1" indent="-285750"/>
            <a:endParaRPr lang="en-GB" sz="6400" dirty="0"/>
          </a:p>
          <a:p>
            <a:pPr marL="842963" lvl="1" indent="-285750"/>
            <a:r>
              <a:rPr lang="en-GB" sz="6400" dirty="0"/>
              <a:t>Drive growth in high value skills and employment for the green economy </a:t>
            </a:r>
          </a:p>
          <a:p>
            <a:pPr marL="842963" lvl="1" indent="-285750"/>
            <a:endParaRPr lang="en-GB" sz="6400" dirty="0"/>
          </a:p>
          <a:p>
            <a:pPr marL="842963" lvl="1" indent="-285750"/>
            <a:r>
              <a:rPr lang="en-GB" sz="6400" dirty="0"/>
              <a:t>Provide local energy security.</a:t>
            </a:r>
          </a:p>
          <a:p>
            <a:pPr marL="842963" lvl="1" indent="-285750"/>
            <a:endParaRPr lang="en-GB" sz="6400" dirty="0"/>
          </a:p>
          <a:p>
            <a:pPr marL="842963" lvl="1" indent="-285750"/>
            <a:r>
              <a:rPr lang="en-GB" sz="6400" dirty="0"/>
              <a:t>Decarbonised vehicle movements.</a:t>
            </a:r>
          </a:p>
          <a:p>
            <a:pPr lvl="1" indent="0">
              <a:buNone/>
            </a:pPr>
            <a:endParaRPr lang="en-GB" sz="6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6400" dirty="0"/>
              <a:t>An estimated £1.6bn investment to generate £29bn of economic value – a stimulus to the corridor that is equivalent to Stoke-on-Trent and Staffordshire’s economy.</a:t>
            </a:r>
          </a:p>
          <a:p>
            <a:r>
              <a:rPr lang="en-GB" sz="6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6400" dirty="0"/>
              <a:t>The potential to unlock growth in a nationally significant advanced manufacturing and clean energy corridor, supported by private sector and academic anchor institutions. </a:t>
            </a:r>
          </a:p>
          <a:p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836250292"/>
      </p:ext>
    </p:extLst>
  </p:cSld>
  <p:clrMapOvr>
    <a:masterClrMapping/>
  </p:clrMapOvr>
</p:sld>
</file>

<file path=ppt/theme/theme1.xml><?xml version="1.0" encoding="utf-8"?>
<a:theme xmlns:a="http://schemas.openxmlformats.org/drawingml/2006/main" name="Stantec Basic">
  <a:themeElements>
    <a:clrScheme name="Stantec Default Theme">
      <a:dk1>
        <a:srgbClr val="000000"/>
      </a:dk1>
      <a:lt1>
        <a:srgbClr val="FFFFFF"/>
      </a:lt1>
      <a:dk2>
        <a:srgbClr val="ED6631"/>
      </a:dk2>
      <a:lt2>
        <a:srgbClr val="6C6965"/>
      </a:lt2>
      <a:accent1>
        <a:srgbClr val="C9C4BD"/>
      </a:accent1>
      <a:accent2>
        <a:srgbClr val="E2DDDB"/>
      </a:accent2>
      <a:accent3>
        <a:srgbClr val="F2EFEC"/>
      </a:accent3>
      <a:accent4>
        <a:srgbClr val="2A73D9"/>
      </a:accent4>
      <a:accent5>
        <a:srgbClr val="F3BE0A"/>
      </a:accent5>
      <a:accent6>
        <a:srgbClr val="1A845C"/>
      </a:accent6>
      <a:hlink>
        <a:srgbClr val="2A73D9"/>
      </a:hlink>
      <a:folHlink>
        <a:srgbClr val="205FB2"/>
      </a:folHlink>
    </a:clrScheme>
    <a:fontScheme name="Stantec Fonts">
      <a:majorFont>
        <a:latin typeface="Amasis MT Pro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ntec Basic Template.pptx" id="{5D7732C7-D409-4847-9414-02838691DF50}" vid="{B3CCABC9-A356-45B5-A640-17CE7A2E3E96}"/>
    </a:ext>
  </a:extLst>
</a:theme>
</file>

<file path=ppt/theme/theme2.xml><?xml version="1.0" encoding="utf-8"?>
<a:theme xmlns:a="http://schemas.openxmlformats.org/drawingml/2006/main" name="Basic Titles">
  <a:themeElements>
    <a:clrScheme name="Stantec Default Theme">
      <a:dk1>
        <a:srgbClr val="000000"/>
      </a:dk1>
      <a:lt1>
        <a:srgbClr val="FFFFFF"/>
      </a:lt1>
      <a:dk2>
        <a:srgbClr val="ED6631"/>
      </a:dk2>
      <a:lt2>
        <a:srgbClr val="6C6965"/>
      </a:lt2>
      <a:accent1>
        <a:srgbClr val="C9C4BD"/>
      </a:accent1>
      <a:accent2>
        <a:srgbClr val="E2DDDB"/>
      </a:accent2>
      <a:accent3>
        <a:srgbClr val="F2EFEC"/>
      </a:accent3>
      <a:accent4>
        <a:srgbClr val="2A73D9"/>
      </a:accent4>
      <a:accent5>
        <a:srgbClr val="F3BE0A"/>
      </a:accent5>
      <a:accent6>
        <a:srgbClr val="1A845C"/>
      </a:accent6>
      <a:hlink>
        <a:srgbClr val="2A73D9"/>
      </a:hlink>
      <a:folHlink>
        <a:srgbClr val="205FB2"/>
      </a:folHlink>
    </a:clrScheme>
    <a:fontScheme name="Refresh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ntec Basic Template.pptx" id="{5D7732C7-D409-4847-9414-02838691DF50}" vid="{9BFFAB0B-1553-490B-B3BF-1805496D86F4}"/>
    </a:ext>
  </a:extLst>
</a:theme>
</file>

<file path=ppt/theme/theme3.xml><?xml version="1.0" encoding="utf-8"?>
<a:theme xmlns:a="http://schemas.openxmlformats.org/drawingml/2006/main" name="Stantec Moments">
  <a:themeElements>
    <a:clrScheme name="New Palette">
      <a:dk1>
        <a:srgbClr val="000000"/>
      </a:dk1>
      <a:lt1>
        <a:sysClr val="window" lastClr="FFFFFF"/>
      </a:lt1>
      <a:dk2>
        <a:srgbClr val="ED6631"/>
      </a:dk2>
      <a:lt2>
        <a:srgbClr val="6C6965"/>
      </a:lt2>
      <a:accent1>
        <a:srgbClr val="97938E"/>
      </a:accent1>
      <a:accent2>
        <a:srgbClr val="C9C4BD"/>
      </a:accent2>
      <a:accent3>
        <a:srgbClr val="E2DDDB"/>
      </a:accent3>
      <a:accent4>
        <a:srgbClr val="F2EFEC"/>
      </a:accent4>
      <a:accent5>
        <a:srgbClr val="2A73D9"/>
      </a:accent5>
      <a:accent6>
        <a:srgbClr val="1A845C"/>
      </a:accent6>
      <a:hlink>
        <a:srgbClr val="2A73D9"/>
      </a:hlink>
      <a:folHlink>
        <a:srgbClr val="205F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ntec Basic Template.pptx" id="{5D7732C7-D409-4847-9414-02838691DF50}" vid="{1113A703-9B81-423A-B44A-3C50A7A0EB7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04BEB17FB48A428E79AC0A0F879D15" ma:contentTypeVersion="16" ma:contentTypeDescription="Create a new document." ma:contentTypeScope="" ma:versionID="e2ca885d46d541fb5bcc2385573a06d7">
  <xsd:schema xmlns:xsd="http://www.w3.org/2001/XMLSchema" xmlns:xs="http://www.w3.org/2001/XMLSchema" xmlns:p="http://schemas.microsoft.com/office/2006/metadata/properties" xmlns:ns2="98d4fe8d-4562-44d3-9bcd-0b0a54908b34" xmlns:ns3="ee725fba-fd0e-4fef-9d47-bd129b33523e" targetNamespace="http://schemas.microsoft.com/office/2006/metadata/properties" ma:root="true" ma:fieldsID="cba9e99a61e3427fe0a20f249cbf576a" ns2:_="" ns3:_="">
    <xsd:import namespace="98d4fe8d-4562-44d3-9bcd-0b0a54908b34"/>
    <xsd:import namespace="ee725fba-fd0e-4fef-9d47-bd129b33523e"/>
    <xsd:element name="properties">
      <xsd:complexType>
        <xsd:sequence>
          <xsd:element name="documentManagement">
            <xsd:complexType>
              <xsd:all>
                <xsd:element ref="ns2:OriginalPath" minOccurs="0"/>
                <xsd:element ref="ns2:TaskName" minOccurs="0"/>
                <xsd:element ref="ns2:SourceID" minOccurs="0"/>
                <xsd:element ref="ns2:OriginalSiz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d4fe8d-4562-44d3-9bcd-0b0a54908b34" elementFormDefault="qualified">
    <xsd:import namespace="http://schemas.microsoft.com/office/2006/documentManagement/types"/>
    <xsd:import namespace="http://schemas.microsoft.com/office/infopath/2007/PartnerControls"/>
    <xsd:element name="OriginalPath" ma:index="8" nillable="true" ma:displayName="OriginalPath" ma:internalName="OriginalPath">
      <xsd:simpleType>
        <xsd:restriction base="dms:Note">
          <xsd:maxLength value="255"/>
        </xsd:restriction>
      </xsd:simpleType>
    </xsd:element>
    <xsd:element name="TaskName" ma:index="9" nillable="true" ma:displayName="TaskName" ma:internalName="TaskName">
      <xsd:simpleType>
        <xsd:restriction base="dms:Text"/>
      </xsd:simpleType>
    </xsd:element>
    <xsd:element name="SourceID" ma:index="10" nillable="true" ma:displayName="SourceID" ma:internalName="SourceID">
      <xsd:simpleType>
        <xsd:restriction base="dms:Number"/>
      </xsd:simpleType>
    </xsd:element>
    <xsd:element name="OriginalSize" ma:index="11" nillable="true" ma:displayName="OriginalSize" ma:internalName="OriginalSize">
      <xsd:simpleType>
        <xsd:restriction base="dms:Number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6f4238c-e56c-47f3-bb7f-918e154ea9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725fba-fd0e-4fef-9d47-bd129b33523e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52fe6bcd-b4fa-4d9b-a81f-56ca7eff1449}" ma:internalName="TaxCatchAll" ma:showField="CatchAllData" ma:web="ee725fba-fd0e-4fef-9d47-bd129b3352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e725fba-fd0e-4fef-9d47-bd129b33523e" xsi:nil="true"/>
    <lcf76f155ced4ddcb4097134ff3c332f xmlns="98d4fe8d-4562-44d3-9bcd-0b0a54908b34">
      <Terms xmlns="http://schemas.microsoft.com/office/infopath/2007/PartnerControls"/>
    </lcf76f155ced4ddcb4097134ff3c332f>
    <OriginalSize xmlns="98d4fe8d-4562-44d3-9bcd-0b0a54908b34" xsi:nil="true"/>
    <SourceID xmlns="98d4fe8d-4562-44d3-9bcd-0b0a54908b34" xsi:nil="true"/>
    <OriginalPath xmlns="98d4fe8d-4562-44d3-9bcd-0b0a54908b34" xsi:nil="true"/>
    <TaskName xmlns="98d4fe8d-4562-44d3-9bcd-0b0a54908b34" xsi:nil="true"/>
  </documentManagement>
</p:properties>
</file>

<file path=customXml/itemProps1.xml><?xml version="1.0" encoding="utf-8"?>
<ds:datastoreItem xmlns:ds="http://schemas.openxmlformats.org/officeDocument/2006/customXml" ds:itemID="{5F4D1C72-093E-4B71-B928-232D346E99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5C2047-CA38-47D9-ABF4-25ABB6A999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d4fe8d-4562-44d3-9bcd-0b0a54908b34"/>
    <ds:schemaRef ds:uri="ee725fba-fd0e-4fef-9d47-bd129b3352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F00E9AC-3306-4401-882E-7FC67A6F2033}">
  <ds:schemaRefs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documentManagement/types"/>
    <ds:schemaRef ds:uri="ff8a179a-8929-4a56-9050-8702efc038c2"/>
    <ds:schemaRef ds:uri="http://purl.org/dc/elements/1.1/"/>
    <ds:schemaRef ds:uri="http://schemas.openxmlformats.org/package/2006/metadata/core-properties"/>
    <ds:schemaRef ds:uri="e468d23e-26b1-430d-90ef-e6b8b50ebe72"/>
    <ds:schemaRef ds:uri="http://schemas.microsoft.com/office/2006/metadata/properties"/>
    <ds:schemaRef ds:uri="http://purl.org/dc/terms/"/>
    <ds:schemaRef ds:uri="ee725fba-fd0e-4fef-9d47-bd129b33523e"/>
    <ds:schemaRef ds:uri="98d4fe8d-4562-44d3-9bcd-0b0a54908b34"/>
  </ds:schemaRefs>
</ds:datastoreItem>
</file>

<file path=docMetadata/LabelInfo.xml><?xml version="1.0" encoding="utf-8"?>
<clbl:labelList xmlns:clbl="http://schemas.microsoft.com/office/2020/mipLabelMetadata">
  <clbl:label id="{413c6f2c-219a-4692-97d3-f2b4d80281e7}" enabled="0" method="" siteId="{413c6f2c-219a-4692-97d3-f2b4d80281e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Stantec Basic Template</Template>
  <TotalTime>423</TotalTime>
  <Words>1352</Words>
  <Application>Microsoft Office PowerPoint</Application>
  <PresentationFormat>Widescreen</PresentationFormat>
  <Paragraphs>240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Amasis MT Pro</vt:lpstr>
      <vt:lpstr>Aptos</vt:lpstr>
      <vt:lpstr>Arial</vt:lpstr>
      <vt:lpstr>Calibri</vt:lpstr>
      <vt:lpstr>Courier New</vt:lpstr>
      <vt:lpstr>Stantec Basic</vt:lpstr>
      <vt:lpstr>Basic Titles</vt:lpstr>
      <vt:lpstr>Stantec Moments</vt:lpstr>
      <vt:lpstr>Fifty500 Midlands Growth Corridor</vt:lpstr>
      <vt:lpstr>Our commission</vt:lpstr>
      <vt:lpstr>The Fifty500 Investment Prospectus</vt:lpstr>
      <vt:lpstr>PowerPoint Presentation</vt:lpstr>
      <vt:lpstr>Stakeholder engagement</vt:lpstr>
      <vt:lpstr>Catchment Area</vt:lpstr>
      <vt:lpstr>Economic Baseline</vt:lpstr>
      <vt:lpstr>Economic Baseline</vt:lpstr>
      <vt:lpstr>Economic Baseline</vt:lpstr>
      <vt:lpstr>Economic Baseline</vt:lpstr>
      <vt:lpstr>Aggregate Net Impact, Present Value </vt:lpstr>
      <vt:lpstr>Project level impact estimates</vt:lpstr>
      <vt:lpstr>PowerPoint Presentation</vt:lpstr>
      <vt:lpstr>Commission Next Steps</vt:lpstr>
      <vt:lpstr>Corridor Delivery Approach – Further Investment Ask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Donlon, Simon</dc:creator>
  <cp:lastModifiedBy>Claire Edgley</cp:lastModifiedBy>
  <cp:revision>3</cp:revision>
  <dcterms:created xsi:type="dcterms:W3CDTF">2025-01-13T08:59:41Z</dcterms:created>
  <dcterms:modified xsi:type="dcterms:W3CDTF">2026-08-12T15:57:25Z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0x0101000104BEB17FB48A428E79AC0A0F879D15</vt:lpwstr>
  </property>
  <property fmtid="{D5CDD505-2E9C-101B-9397-08002B2CF9AE}" pid="3" name="MediaServiceImageTags">
    <vt:lpwstr/>
  </property>
  <property fmtid="{D5CDD505-2E9C-101B-9397-08002B2CF9AE}" pid="4" name="MSIP_Label_dbb19938-abdf-4bf9-b36f-6fa56c0e1ffb_Enabled">
    <vt:lpwstr>true</vt:lpwstr>
  </property>
  <property fmtid="{D5CDD505-2E9C-101B-9397-08002B2CF9AE}" pid="5" name="MSIP_Label_dbb19938-abdf-4bf9-b36f-6fa56c0e1ffb_SetDate">
    <vt:lpwstr>2026-08-12T15:57:25Z</vt:lpwstr>
  </property>
  <property fmtid="{D5CDD505-2E9C-101B-9397-08002B2CF9AE}" pid="6" name="MSIP_Label_dbb19938-abdf-4bf9-b36f-6fa56c0e1ffb_Method">
    <vt:lpwstr>Standard</vt:lpwstr>
  </property>
  <property fmtid="{D5CDD505-2E9C-101B-9397-08002B2CF9AE}" pid="7" name="MSIP_Label_dbb19938-abdf-4bf9-b36f-6fa56c0e1ffb_Name">
    <vt:lpwstr>dbb19938-abdf-4bf9-b36f-6fa56c0e1ffb</vt:lpwstr>
  </property>
  <property fmtid="{D5CDD505-2E9C-101B-9397-08002B2CF9AE}" pid="8" name="MSIP_Label_dbb19938-abdf-4bf9-b36f-6fa56c0e1ffb_SiteId">
    <vt:lpwstr>532a5fd0-268c-48ff-b181-14740d5d430b</vt:lpwstr>
  </property>
  <property fmtid="{D5CDD505-2E9C-101B-9397-08002B2CF9AE}" pid="9" name="MSIP_Label_dbb19938-abdf-4bf9-b36f-6fa56c0e1ffb_ActionId">
    <vt:lpwstr>ea805213-e148-42b6-bdd6-9b31fd61567b</vt:lpwstr>
  </property>
  <property fmtid="{D5CDD505-2E9C-101B-9397-08002B2CF9AE}" pid="10" name="MSIP_Label_dbb19938-abdf-4bf9-b36f-6fa56c0e1ffb_ContentBits">
    <vt:lpwstr>2</vt:lpwstr>
  </property>
  <property fmtid="{D5CDD505-2E9C-101B-9397-08002B2CF9AE}" pid="11" name="MSIP_Label_dbb19938-abdf-4bf9-b36f-6fa56c0e1ffb_Tag">
    <vt:lpwstr>10, 3, 0, 1</vt:lpwstr>
  </property>
  <property fmtid="{D5CDD505-2E9C-101B-9397-08002B2CF9AE}" pid="12" name="ClassificationContentMarkingFooterLocations">
    <vt:lpwstr>Stantec Basic:5\Basic Titles:5\Stantec Moments:7</vt:lpwstr>
  </property>
  <property fmtid="{D5CDD505-2E9C-101B-9397-08002B2CF9AE}" pid="13" name="ClassificationContentMarkingFooterText">
    <vt:lpwstr>
--------------------------------------------------------
This document is marked as confidential</vt:lpwstr>
  </property>
</Properties>
</file>