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712" r:id="rId5"/>
  </p:sldMasterIdLst>
  <p:notesMasterIdLst>
    <p:notesMasterId r:id="rId17"/>
  </p:notesMasterIdLst>
  <p:sldIdLst>
    <p:sldId id="7339" r:id="rId6"/>
    <p:sldId id="2147481369" r:id="rId7"/>
    <p:sldId id="2147481371" r:id="rId8"/>
    <p:sldId id="313" r:id="rId9"/>
    <p:sldId id="2147481363" r:id="rId10"/>
    <p:sldId id="2147481377" r:id="rId11"/>
    <p:sldId id="2147481343" r:id="rId12"/>
    <p:sldId id="2147481365" r:id="rId13"/>
    <p:sldId id="2147481381" r:id="rId14"/>
    <p:sldId id="2147481379" r:id="rId15"/>
    <p:sldId id="21474813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799" userDrawn="1">
          <p15:clr>
            <a:srgbClr val="A4A3A4"/>
          </p15:clr>
        </p15:guide>
        <p15:guide id="3" orient="horz" pos="21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A310A-3EB4-7746-9C64-93F7642EC16D}" name="Kat Gut" initials="KG" userId="S::katarzyna.gut@es.catapult.org.uk::6a5bea7a-9bf5-44f7-ab87-15cf96a8073e" providerId="AD"/>
  <p188:author id="{6DA0CF13-FBDC-10B6-AEF6-5206BDC2B4A8}" name="Andrew Clark" initials="AC" userId="S::Andrew.Clark@es.catapult.org.uk::a0f25aca-0472-4dd4-9faa-5e30c5af64f3" providerId="AD"/>
  <p188:author id="{21136451-4A27-9BEF-4560-8C56BAD60B50}" name="Noeleen Keane" initials="NK" userId="S::Noeleen.Keane@es.catapult.org.uk::440435a8-22a3-49c9-8022-fb4cbbd68d16" providerId="AD"/>
  <p188:author id="{98B47B7F-7024-DBC2-D0C5-3112DD713F27}" name="Matt Edwards" initials="ME" userId="S::Matt.Edwards@es.catapult.org.uk::626ffcf0-5d33-49a1-80f8-c55fc99885a7" providerId="AD"/>
  <p188:author id="{C53C8CBB-561D-D603-8422-94D0008046E6}" name="Geraldine Newton-Cross" initials="GN" userId="S::Geraldine.Newton-Cross@es.catapult.org.uk::36d422e9-a56a-4710-a8d3-57c0132a211c" providerId="AD"/>
  <p188:author id="{1D61A1D4-483C-C500-6077-EF628863CBD4}" name="Claire Edgley" initials="CE" userId="S::Claire.Edgley@es.catapult.org.uk::c1e1a3d2-ff57-4d28-9647-23b43c038f41" providerId="AD"/>
  <p188:author id="{6043FBDA-A249-9583-3BC9-AA403AA204A8}" name="Jack McNougher" initials="JM" userId="S::jack.mcnougher@es.catapult.org.uk::8ca03344-ce54-4454-8a68-9f53119f1511" providerId="AD"/>
  <p188:author id="{CCDF5DF0-1C68-DEAE-074C-C84416BBF4D1}" name="Noeleen Keane" initials="NK" userId="S::noeleen.keane@es.catapult.org.uk::440435a8-22a3-49c9-8022-fb4cbbd68d16" providerId="AD"/>
  <p188:author id="{06ECBCF0-CE36-E1C1-5B39-5A4B945291B6}" name="Kat Gut" initials="KG" userId="S::Katarzyna.Gut@es.catapult.org.uk::6a5bea7a-9bf5-44f7-ab87-15cf96a8073e" providerId="AD"/>
  <p188:author id="{8BA974FD-ADB3-AA92-9060-03B83D2BAE84}" name="Vicky Bartlett" initials="VB" userId="S::Vicky.Bartlett@es.catapult.org.uk::a282b086-9c73-48d4-a8ef-88b52afd480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ECACA"/>
    <a:srgbClr val="9A6AAA"/>
    <a:srgbClr val="393D48"/>
    <a:srgbClr val="EF7AA8"/>
    <a:srgbClr val="E2EACA"/>
    <a:srgbClr val="98C23D"/>
    <a:srgbClr val="CBD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5D43C-DA9A-47F6-983F-7C291F7BBDE2}" v="85" dt="2026-05-15T09:35:52.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pos="1799"/>
        <p:guide orient="horz" pos="213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13D36-DCE0-1148-BCDD-2F833664D5C0}" type="datetimeFigureOut">
              <a:rPr lang="en-US" smtClean="0"/>
              <a:t>5/15/2026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8E2EA-B677-B54E-B7D5-EFEF984A5BE7}" type="slidenum">
              <a:rPr lang="en-US" smtClean="0"/>
              <a:t>‹#›</a:t>
            </a:fld>
            <a:endParaRPr lang="en-US"/>
          </a:p>
        </p:txBody>
      </p:sp>
    </p:spTree>
    <p:extLst>
      <p:ext uri="{BB962C8B-B14F-4D97-AF65-F5344CB8AC3E}">
        <p14:creationId xmlns:p14="http://schemas.microsoft.com/office/powerpoint/2010/main" val="23578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E8069-DFB4-B707-2B3F-BA40F6E52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C69D7-C710-1E46-12F0-528F15B294F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482EEC5-2795-403B-35EF-BCACF398CAE1}"/>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037F1745-9883-876E-86D6-03DB31A98232}"/>
              </a:ext>
            </a:extLst>
          </p:cNvPr>
          <p:cNvSpPr>
            <a:spLocks noGrp="1"/>
          </p:cNvSpPr>
          <p:nvPr>
            <p:ph type="sldNum" sz="quarter" idx="5"/>
          </p:nvPr>
        </p:nvSpPr>
        <p:spPr/>
        <p:txBody>
          <a:bodyPr/>
          <a:lstStyle/>
          <a:p>
            <a:fld id="{3C68E2EA-B677-B54E-B7D5-EFEF984A5BE7}" type="slidenum">
              <a:rPr lang="en-US" smtClean="0"/>
              <a:t>2</a:t>
            </a:fld>
            <a:endParaRPr lang="en-US"/>
          </a:p>
        </p:txBody>
      </p:sp>
    </p:spTree>
    <p:extLst>
      <p:ext uri="{BB962C8B-B14F-4D97-AF65-F5344CB8AC3E}">
        <p14:creationId xmlns:p14="http://schemas.microsoft.com/office/powerpoint/2010/main" val="3613391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A2CDD4-90E2-4A9A-BECE-1ED8188CDD1B}" type="slidenum">
              <a:rPr lang="en-GB" smtClean="0"/>
              <a:t>11</a:t>
            </a:fld>
            <a:endParaRPr lang="en-GB"/>
          </a:p>
        </p:txBody>
      </p:sp>
    </p:spTree>
    <p:extLst>
      <p:ext uri="{BB962C8B-B14F-4D97-AF65-F5344CB8AC3E}">
        <p14:creationId xmlns:p14="http://schemas.microsoft.com/office/powerpoint/2010/main" val="318210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C414F-1CB0-F569-C6F6-49E10A7A2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6B0A2-3EEE-2792-0807-1B78FD8195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DD6517-6D2C-32BA-FA99-938738283B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CC1BAA-B80B-6443-D195-B1DAF60BBB7F}"/>
              </a:ext>
            </a:extLst>
          </p:cNvPr>
          <p:cNvSpPr>
            <a:spLocks noGrp="1"/>
          </p:cNvSpPr>
          <p:nvPr>
            <p:ph type="sldNum" sz="quarter" idx="5"/>
          </p:nvPr>
        </p:nvSpPr>
        <p:spPr/>
        <p:txBody>
          <a:bodyPr/>
          <a:lstStyle/>
          <a:p>
            <a:fld id="{3C68E2EA-B677-B54E-B7D5-EFEF984A5BE7}" type="slidenum">
              <a:rPr lang="en-US" smtClean="0"/>
              <a:t>3</a:t>
            </a:fld>
            <a:endParaRPr lang="en-US"/>
          </a:p>
        </p:txBody>
      </p:sp>
    </p:spTree>
    <p:extLst>
      <p:ext uri="{BB962C8B-B14F-4D97-AF65-F5344CB8AC3E}">
        <p14:creationId xmlns:p14="http://schemas.microsoft.com/office/powerpoint/2010/main" val="147000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indent="0">
              <a:buClr>
                <a:schemeClr val="accent1"/>
              </a:buClr>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3C68E2EA-B677-B54E-B7D5-EFEF984A5BE7}" type="slidenum">
              <a:rPr lang="en-US" smtClean="0"/>
              <a:t>4</a:t>
            </a:fld>
            <a:endParaRPr lang="en-US"/>
          </a:p>
        </p:txBody>
      </p:sp>
    </p:spTree>
    <p:extLst>
      <p:ext uri="{BB962C8B-B14F-4D97-AF65-F5344CB8AC3E}">
        <p14:creationId xmlns:p14="http://schemas.microsoft.com/office/powerpoint/2010/main" val="151374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AD869-4321-70F6-0D04-AB2CD8CFD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B5672-0231-7DFF-B792-9F4FD56876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805C215-2D18-8090-4384-5E008D89ED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6D58191-E07E-1776-2396-F5A729BC08DA}"/>
              </a:ext>
            </a:extLst>
          </p:cNvPr>
          <p:cNvSpPr>
            <a:spLocks noGrp="1"/>
          </p:cNvSpPr>
          <p:nvPr>
            <p:ph type="sldNum" sz="quarter" idx="5"/>
          </p:nvPr>
        </p:nvSpPr>
        <p:spPr/>
        <p:txBody>
          <a:bodyPr/>
          <a:lstStyle/>
          <a:p>
            <a:fld id="{21A2CDD4-90E2-4A9A-BECE-1ED8188CDD1B}" type="slidenum">
              <a:rPr lang="en-GB" smtClean="0"/>
              <a:t>5</a:t>
            </a:fld>
            <a:endParaRPr lang="en-GB"/>
          </a:p>
        </p:txBody>
      </p:sp>
    </p:spTree>
    <p:extLst>
      <p:ext uri="{BB962C8B-B14F-4D97-AF65-F5344CB8AC3E}">
        <p14:creationId xmlns:p14="http://schemas.microsoft.com/office/powerpoint/2010/main" val="213854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F11BE-6548-1BCC-314C-29711527F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EC397-10A5-0C26-2DF3-A6BB75909EC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DA7EFB-7E0A-9EA6-D6E0-22268D8C5B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6EADF47-E852-D6AA-FAD0-71E66E0D04A4}"/>
              </a:ext>
            </a:extLst>
          </p:cNvPr>
          <p:cNvSpPr>
            <a:spLocks noGrp="1"/>
          </p:cNvSpPr>
          <p:nvPr>
            <p:ph type="sldNum" sz="quarter" idx="5"/>
          </p:nvPr>
        </p:nvSpPr>
        <p:spPr/>
        <p:txBody>
          <a:bodyPr/>
          <a:lstStyle/>
          <a:p>
            <a:fld id="{21A2CDD4-90E2-4A9A-BECE-1ED8188CDD1B}" type="slidenum">
              <a:rPr lang="en-GB" smtClean="0"/>
              <a:t>6</a:t>
            </a:fld>
            <a:endParaRPr lang="en-GB"/>
          </a:p>
        </p:txBody>
      </p:sp>
    </p:spTree>
    <p:extLst>
      <p:ext uri="{BB962C8B-B14F-4D97-AF65-F5344CB8AC3E}">
        <p14:creationId xmlns:p14="http://schemas.microsoft.com/office/powerpoint/2010/main" val="195121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A2CDD4-90E2-4A9A-BECE-1ED8188CDD1B}" type="slidenum">
              <a:rPr lang="en-GB" smtClean="0"/>
              <a:t>7</a:t>
            </a:fld>
            <a:endParaRPr lang="en-GB"/>
          </a:p>
        </p:txBody>
      </p:sp>
    </p:spTree>
    <p:extLst>
      <p:ext uri="{BB962C8B-B14F-4D97-AF65-F5344CB8AC3E}">
        <p14:creationId xmlns:p14="http://schemas.microsoft.com/office/powerpoint/2010/main" val="393741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65581-FADD-425F-3A22-447BF93DB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E6300-B13F-A87B-8784-5B464A9542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8946BF0-D2BE-3983-9AD5-819DCC0B65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927676-E427-6FD7-CCB0-58549E521F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0D8D-5B99-484E-98BD-D9C4A4FBF20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331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8E2EA-B677-B54E-B7D5-EFEF984A5B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1812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1303-68C7-67A3-8062-21D977FA2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C63874-781B-D935-27DF-592B0683EC1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E1EEE81-61FF-6EDF-DC8D-B39907DA1F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1432662-3D6C-C44E-31E0-0D64645F9619}"/>
              </a:ext>
            </a:extLst>
          </p:cNvPr>
          <p:cNvSpPr>
            <a:spLocks noGrp="1"/>
          </p:cNvSpPr>
          <p:nvPr>
            <p:ph type="sldNum" sz="quarter" idx="5"/>
          </p:nvPr>
        </p:nvSpPr>
        <p:spPr/>
        <p:txBody>
          <a:bodyPr/>
          <a:lstStyle/>
          <a:p>
            <a:fld id="{21A2CDD4-90E2-4A9A-BECE-1ED8188CDD1B}" type="slidenum">
              <a:rPr lang="en-GB" smtClean="0"/>
              <a:t>10</a:t>
            </a:fld>
            <a:endParaRPr lang="en-GB"/>
          </a:p>
        </p:txBody>
      </p:sp>
    </p:spTree>
    <p:extLst>
      <p:ext uri="{BB962C8B-B14F-4D97-AF65-F5344CB8AC3E}">
        <p14:creationId xmlns:p14="http://schemas.microsoft.com/office/powerpoint/2010/main" val="1038503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Pink">
    <p:bg>
      <p:bgPr>
        <a:solidFill>
          <a:schemeClr val="accent1"/>
        </a:solidFill>
        <a:effectLst/>
      </p:bgPr>
    </p:bg>
    <p:spTree>
      <p:nvGrpSpPr>
        <p:cNvPr id="1" name=""/>
        <p:cNvGrpSpPr/>
        <p:nvPr/>
      </p:nvGrpSpPr>
      <p:grpSpPr>
        <a:xfrm>
          <a:off x="0" y="0"/>
          <a:ext cx="0" cy="0"/>
          <a:chOff x="0" y="0"/>
          <a:chExt cx="0" cy="0"/>
        </a:xfrm>
      </p:grpSpPr>
      <p:pic>
        <p:nvPicPr>
          <p:cNvPr id="3" name="Picture 2" descr="A white text on a black background&#10;&#10;AI-generated content may be incorrect.">
            <a:extLst>
              <a:ext uri="{FF2B5EF4-FFF2-40B4-BE49-F238E27FC236}">
                <a16:creationId xmlns:a16="http://schemas.microsoft.com/office/drawing/2014/main" id="{5564DFA6-B16B-E41C-5D98-C6A0BAA1EE3F}"/>
              </a:ext>
            </a:extLst>
          </p:cNvPr>
          <p:cNvPicPr>
            <a:picLocks noChangeAspect="1"/>
          </p:cNvPicPr>
          <p:nvPr userDrawn="1"/>
        </p:nvPicPr>
        <p:blipFill>
          <a:blip r:embed="rId2"/>
          <a:stretch>
            <a:fillRect/>
          </a:stretch>
        </p:blipFill>
        <p:spPr>
          <a:xfrm>
            <a:off x="9643879" y="106878"/>
            <a:ext cx="2363063" cy="1175121"/>
          </a:xfrm>
          <a:prstGeom prst="rect">
            <a:avLst/>
          </a:prstGeom>
        </p:spPr>
      </p:pic>
      <p:sp>
        <p:nvSpPr>
          <p:cNvPr id="7" name="Text Placeholder 6">
            <a:extLst>
              <a:ext uri="{FF2B5EF4-FFF2-40B4-BE49-F238E27FC236}">
                <a16:creationId xmlns:a16="http://schemas.microsoft.com/office/drawing/2014/main" id="{49665D8F-0D38-9751-D45F-1D9704AD1DDC}"/>
              </a:ext>
            </a:extLst>
          </p:cNvPr>
          <p:cNvSpPr>
            <a:spLocks noGrp="1"/>
          </p:cNvSpPr>
          <p:nvPr>
            <p:ph type="body" sz="quarter" idx="10" hasCustomPrompt="1"/>
          </p:nvPr>
        </p:nvSpPr>
        <p:spPr>
          <a:xfrm>
            <a:off x="659080" y="2262557"/>
            <a:ext cx="5672137" cy="1665975"/>
          </a:xfrm>
          <a:prstGeom prst="rect">
            <a:avLst/>
          </a:prstGeom>
        </p:spPr>
        <p:txBody>
          <a:bodyPr>
            <a:normAutofit/>
          </a:bodyPr>
          <a:lstStyle>
            <a:lvl1pPr marL="0" indent="0">
              <a:buNone/>
              <a:defRPr sz="4800" b="1">
                <a:solidFill>
                  <a:schemeClr val="bg1"/>
                </a:solidFill>
              </a:defRPr>
            </a:lvl1pPr>
          </a:lstStyle>
          <a:p>
            <a:pPr lvl="0"/>
            <a:r>
              <a:rPr lang="en-US"/>
              <a:t>Slide deck title</a:t>
            </a:r>
          </a:p>
        </p:txBody>
      </p:sp>
      <p:sp>
        <p:nvSpPr>
          <p:cNvPr id="2" name="Text Placeholder 8">
            <a:extLst>
              <a:ext uri="{FF2B5EF4-FFF2-40B4-BE49-F238E27FC236}">
                <a16:creationId xmlns:a16="http://schemas.microsoft.com/office/drawing/2014/main" id="{2D65576A-4578-9EAF-1345-98CB240B3174}"/>
              </a:ext>
            </a:extLst>
          </p:cNvPr>
          <p:cNvSpPr>
            <a:spLocks noGrp="1"/>
          </p:cNvSpPr>
          <p:nvPr>
            <p:ph type="body" sz="quarter" idx="12" hasCustomPrompt="1"/>
          </p:nvPr>
        </p:nvSpPr>
        <p:spPr>
          <a:xfrm>
            <a:off x="659080" y="5329558"/>
            <a:ext cx="5672137" cy="752587"/>
          </a:xfrm>
          <a:prstGeom prst="rect">
            <a:avLst/>
          </a:prstGeom>
        </p:spPr>
        <p:txBody>
          <a:bodyPr>
            <a:noAutofit/>
          </a:bodyPr>
          <a:lstStyle>
            <a:lvl1pPr marL="0" indent="0">
              <a:buNone/>
              <a:defRPr sz="1800" b="0">
                <a:solidFill>
                  <a:schemeClr val="tx2"/>
                </a:solidFill>
              </a:defRPr>
            </a:lvl1pPr>
          </a:lstStyle>
          <a:p>
            <a:pPr lvl="0"/>
            <a:r>
              <a:rPr lang="en-US"/>
              <a:t>Presenter name</a:t>
            </a:r>
          </a:p>
          <a:p>
            <a:pPr lvl="0"/>
            <a:r>
              <a:rPr lang="en-US"/>
              <a:t>Date</a:t>
            </a:r>
          </a:p>
        </p:txBody>
      </p:sp>
    </p:spTree>
    <p:extLst>
      <p:ext uri="{BB962C8B-B14F-4D97-AF65-F5344CB8AC3E}">
        <p14:creationId xmlns:p14="http://schemas.microsoft.com/office/powerpoint/2010/main" val="996628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slide_footer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35DC8-4B89-8B7C-0C12-351FF658B96B}"/>
              </a:ext>
            </a:extLst>
          </p:cNvPr>
          <p:cNvSpPr/>
          <p:nvPr userDrawn="1"/>
        </p:nvSpPr>
        <p:spPr>
          <a:xfrm>
            <a:off x="0" y="6386287"/>
            <a:ext cx="12192000" cy="4717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text on a black background&#10;&#10;AI-generated content may be incorrect.">
            <a:extLst>
              <a:ext uri="{FF2B5EF4-FFF2-40B4-BE49-F238E27FC236}">
                <a16:creationId xmlns:a16="http://schemas.microsoft.com/office/drawing/2014/main" id="{640CA1B6-55C0-FAE2-8E3B-927C83969469}"/>
              </a:ext>
            </a:extLst>
          </p:cNvPr>
          <p:cNvPicPr>
            <a:picLocks noChangeAspect="1"/>
          </p:cNvPicPr>
          <p:nvPr userDrawn="1"/>
        </p:nvPicPr>
        <p:blipFill>
          <a:blip r:embed="rId2"/>
          <a:stretch>
            <a:fillRect/>
          </a:stretch>
        </p:blipFill>
        <p:spPr>
          <a:xfrm>
            <a:off x="10884620" y="6335487"/>
            <a:ext cx="1204871" cy="599167"/>
          </a:xfrm>
          <a:prstGeom prst="rect">
            <a:avLst/>
          </a:prstGeom>
        </p:spPr>
      </p:pic>
      <p:sp>
        <p:nvSpPr>
          <p:cNvPr id="2" name="TextBox 1">
            <a:extLst>
              <a:ext uri="{FF2B5EF4-FFF2-40B4-BE49-F238E27FC236}">
                <a16:creationId xmlns:a16="http://schemas.microsoft.com/office/drawing/2014/main" id="{1706F590-0F7D-A6FA-96C1-4D72F72FECBF}"/>
              </a:ext>
            </a:extLst>
          </p:cNvPr>
          <p:cNvSpPr txBox="1"/>
          <p:nvPr userDrawn="1"/>
        </p:nvSpPr>
        <p:spPr>
          <a:xfrm>
            <a:off x="260205" y="6499033"/>
            <a:ext cx="41658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accent1"/>
                </a:solidFill>
                <a:latin typeface="Segoe UI" panose="020B0502040204020203" pitchFamily="34" charset="0"/>
                <a:cs typeface="Segoe UI" panose="020B0502040204020203" pitchFamily="34" charset="0"/>
              </a:rPr>
              <a:t>© 2026 Energy Systems Catapult</a:t>
            </a:r>
            <a:endParaRPr lang="en-GB" sz="100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94625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eak slide_Grey">
    <p:bg>
      <p:bgPr>
        <a:solidFill>
          <a:schemeClr val="tx2"/>
        </a:solidFill>
        <a:effectLst/>
      </p:bgPr>
    </p:bg>
    <p:spTree>
      <p:nvGrpSpPr>
        <p:cNvPr id="1" name=""/>
        <p:cNvGrpSpPr/>
        <p:nvPr/>
      </p:nvGrpSpPr>
      <p:grpSpPr>
        <a:xfrm>
          <a:off x="0" y="0"/>
          <a:ext cx="0" cy="0"/>
          <a:chOff x="0" y="0"/>
          <a:chExt cx="0" cy="0"/>
        </a:xfrm>
      </p:grpSpPr>
      <p:pic>
        <p:nvPicPr>
          <p:cNvPr id="3" name="Picture 2" descr="A white text on a black background&#10;&#10;AI-generated content may be incorrect.">
            <a:extLst>
              <a:ext uri="{FF2B5EF4-FFF2-40B4-BE49-F238E27FC236}">
                <a16:creationId xmlns:a16="http://schemas.microsoft.com/office/drawing/2014/main" id="{5564DFA6-B16B-E41C-5D98-C6A0BAA1EE3F}"/>
              </a:ext>
            </a:extLst>
          </p:cNvPr>
          <p:cNvPicPr>
            <a:picLocks noChangeAspect="1"/>
          </p:cNvPicPr>
          <p:nvPr/>
        </p:nvPicPr>
        <p:blipFill>
          <a:blip r:embed="rId2"/>
          <a:stretch>
            <a:fillRect/>
          </a:stretch>
        </p:blipFill>
        <p:spPr>
          <a:xfrm>
            <a:off x="9643879" y="106878"/>
            <a:ext cx="2363063" cy="1175121"/>
          </a:xfrm>
          <a:prstGeom prst="rect">
            <a:avLst/>
          </a:prstGeom>
        </p:spPr>
      </p:pic>
    </p:spTree>
    <p:extLst>
      <p:ext uri="{BB962C8B-B14F-4D97-AF65-F5344CB8AC3E}">
        <p14:creationId xmlns:p14="http://schemas.microsoft.com/office/powerpoint/2010/main" val="37941759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reak slide_Gre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0765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reak slide_Grey">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A12A05-0620-89F4-12FC-DB61DA04FE62}"/>
              </a:ext>
            </a:extLst>
          </p:cNvPr>
          <p:cNvSpPr/>
          <p:nvPr userDrawn="1"/>
        </p:nvSpPr>
        <p:spPr>
          <a:xfrm>
            <a:off x="0" y="6386287"/>
            <a:ext cx="12192000" cy="4717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text on a black background&#10;&#10;AI-generated content may be incorrect.">
            <a:extLst>
              <a:ext uri="{FF2B5EF4-FFF2-40B4-BE49-F238E27FC236}">
                <a16:creationId xmlns:a16="http://schemas.microsoft.com/office/drawing/2014/main" id="{E45F39CB-7D3E-2B31-C1A5-A5247775DA84}"/>
              </a:ext>
            </a:extLst>
          </p:cNvPr>
          <p:cNvPicPr>
            <a:picLocks noChangeAspect="1"/>
          </p:cNvPicPr>
          <p:nvPr userDrawn="1"/>
        </p:nvPicPr>
        <p:blipFill>
          <a:blip r:embed="rId2"/>
          <a:stretch>
            <a:fillRect/>
          </a:stretch>
        </p:blipFill>
        <p:spPr>
          <a:xfrm>
            <a:off x="10884620" y="6335487"/>
            <a:ext cx="1204871" cy="599167"/>
          </a:xfrm>
          <a:prstGeom prst="rect">
            <a:avLst/>
          </a:prstGeom>
        </p:spPr>
      </p:pic>
      <p:sp>
        <p:nvSpPr>
          <p:cNvPr id="5" name="TextBox 4">
            <a:extLst>
              <a:ext uri="{FF2B5EF4-FFF2-40B4-BE49-F238E27FC236}">
                <a16:creationId xmlns:a16="http://schemas.microsoft.com/office/drawing/2014/main" id="{9D4D4F9C-070F-619C-1A6A-8C9A25B23F53}"/>
              </a:ext>
            </a:extLst>
          </p:cNvPr>
          <p:cNvSpPr txBox="1"/>
          <p:nvPr userDrawn="1"/>
        </p:nvSpPr>
        <p:spPr>
          <a:xfrm>
            <a:off x="260205" y="6499033"/>
            <a:ext cx="41658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accent1"/>
                </a:solidFill>
                <a:latin typeface="Segoe UI" panose="020B0502040204020203" pitchFamily="34" charset="0"/>
                <a:cs typeface="Segoe UI" panose="020B0502040204020203" pitchFamily="34" charset="0"/>
              </a:rPr>
              <a:t>© 2026 Energy Systems Catapult</a:t>
            </a:r>
            <a:endParaRPr lang="en-GB" sz="100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15300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D889B5-7CF5-0774-6AC6-C2A27B1AF1BD}"/>
              </a:ext>
            </a:extLst>
          </p:cNvPr>
          <p:cNvPicPr>
            <a:picLocks noChangeAspect="1"/>
          </p:cNvPicPr>
          <p:nvPr userDrawn="1"/>
        </p:nvPicPr>
        <p:blipFill>
          <a:blip r:embed="rId2"/>
          <a:stretch>
            <a:fillRect/>
          </a:stretch>
        </p:blipFill>
        <p:spPr>
          <a:xfrm>
            <a:off x="3154679" y="3809354"/>
            <a:ext cx="482521" cy="482521"/>
          </a:xfrm>
          <a:prstGeom prst="rect">
            <a:avLst/>
          </a:prstGeom>
        </p:spPr>
      </p:pic>
      <p:pic>
        <p:nvPicPr>
          <p:cNvPr id="8" name="Picture 7">
            <a:extLst>
              <a:ext uri="{FF2B5EF4-FFF2-40B4-BE49-F238E27FC236}">
                <a16:creationId xmlns:a16="http://schemas.microsoft.com/office/drawing/2014/main" id="{3101A800-E959-5CC9-14A8-4E4B2971AC28}"/>
              </a:ext>
            </a:extLst>
          </p:cNvPr>
          <p:cNvPicPr>
            <a:picLocks noChangeAspect="1"/>
          </p:cNvPicPr>
          <p:nvPr userDrawn="1"/>
        </p:nvPicPr>
        <p:blipFill>
          <a:blip r:embed="rId2"/>
          <a:stretch>
            <a:fillRect/>
          </a:stretch>
        </p:blipFill>
        <p:spPr>
          <a:xfrm>
            <a:off x="5577433" y="2006202"/>
            <a:ext cx="278606" cy="278606"/>
          </a:xfrm>
          <a:prstGeom prst="rect">
            <a:avLst/>
          </a:prstGeom>
        </p:spPr>
      </p:pic>
      <p:pic>
        <p:nvPicPr>
          <p:cNvPr id="10" name="Picture 9">
            <a:extLst>
              <a:ext uri="{FF2B5EF4-FFF2-40B4-BE49-F238E27FC236}">
                <a16:creationId xmlns:a16="http://schemas.microsoft.com/office/drawing/2014/main" id="{43205F86-08B6-B442-4760-73B72C783FD8}"/>
              </a:ext>
            </a:extLst>
          </p:cNvPr>
          <p:cNvPicPr>
            <a:picLocks noChangeAspect="1"/>
          </p:cNvPicPr>
          <p:nvPr userDrawn="1"/>
        </p:nvPicPr>
        <p:blipFill>
          <a:blip r:embed="rId3"/>
          <a:stretch>
            <a:fillRect/>
          </a:stretch>
        </p:blipFill>
        <p:spPr>
          <a:xfrm>
            <a:off x="3568700" y="1730215"/>
            <a:ext cx="298450" cy="298450"/>
          </a:xfrm>
          <a:prstGeom prst="rect">
            <a:avLst/>
          </a:prstGeom>
        </p:spPr>
      </p:pic>
      <p:pic>
        <p:nvPicPr>
          <p:cNvPr id="11" name="Picture 10">
            <a:extLst>
              <a:ext uri="{FF2B5EF4-FFF2-40B4-BE49-F238E27FC236}">
                <a16:creationId xmlns:a16="http://schemas.microsoft.com/office/drawing/2014/main" id="{303E45F0-BA02-9060-5593-5A91627B913D}"/>
              </a:ext>
            </a:extLst>
          </p:cNvPr>
          <p:cNvPicPr>
            <a:picLocks noChangeAspect="1"/>
          </p:cNvPicPr>
          <p:nvPr userDrawn="1"/>
        </p:nvPicPr>
        <p:blipFill>
          <a:blip r:embed="rId4"/>
          <a:stretch>
            <a:fillRect/>
          </a:stretch>
        </p:blipFill>
        <p:spPr>
          <a:xfrm>
            <a:off x="3800475" y="2308790"/>
            <a:ext cx="4328160" cy="2240420"/>
          </a:xfrm>
          <a:prstGeom prst="rect">
            <a:avLst/>
          </a:prstGeom>
        </p:spPr>
      </p:pic>
      <p:pic>
        <p:nvPicPr>
          <p:cNvPr id="12" name="Picture 11" descr="A white text on a black background&#10;&#10;AI-generated content may be incorrect.">
            <a:extLst>
              <a:ext uri="{FF2B5EF4-FFF2-40B4-BE49-F238E27FC236}">
                <a16:creationId xmlns:a16="http://schemas.microsoft.com/office/drawing/2014/main" id="{197B7813-FE72-18BD-094C-A24C21A71AD4}"/>
              </a:ext>
            </a:extLst>
          </p:cNvPr>
          <p:cNvPicPr>
            <a:picLocks noChangeAspect="1"/>
          </p:cNvPicPr>
          <p:nvPr userDrawn="1"/>
        </p:nvPicPr>
        <p:blipFill>
          <a:blip r:embed="rId5"/>
          <a:stretch>
            <a:fillRect/>
          </a:stretch>
        </p:blipFill>
        <p:spPr>
          <a:xfrm>
            <a:off x="9643879" y="106878"/>
            <a:ext cx="2363063" cy="1175121"/>
          </a:xfrm>
          <a:prstGeom prst="rect">
            <a:avLst/>
          </a:prstGeom>
        </p:spPr>
      </p:pic>
    </p:spTree>
    <p:extLst>
      <p:ext uri="{BB962C8B-B14F-4D97-AF65-F5344CB8AC3E}">
        <p14:creationId xmlns:p14="http://schemas.microsoft.com/office/powerpoint/2010/main" val="3279316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23CA-B525-43EA-A78D-7167DA564DD1}"/>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11" name="Text Placeholder 10">
            <a:extLst>
              <a:ext uri="{FF2B5EF4-FFF2-40B4-BE49-F238E27FC236}">
                <a16:creationId xmlns:a16="http://schemas.microsoft.com/office/drawing/2014/main" id="{DF069082-521D-6C81-1ECD-30BE898C48E1}"/>
              </a:ext>
            </a:extLst>
          </p:cNvPr>
          <p:cNvSpPr>
            <a:spLocks noGrp="1"/>
          </p:cNvSpPr>
          <p:nvPr>
            <p:ph type="body" sz="quarter" idx="12"/>
          </p:nvPr>
        </p:nvSpPr>
        <p:spPr>
          <a:xfrm>
            <a:off x="1049307" y="1476375"/>
            <a:ext cx="10093386" cy="4384675"/>
          </a:xfrm>
        </p:spPr>
        <p:txBody>
          <a:bodyPr/>
          <a:lstStyle>
            <a:lvl1pPr marL="0" indent="0">
              <a:buNone/>
              <a:defRPr sz="2000"/>
            </a:lvl1pPr>
          </a:lstStyle>
          <a:p>
            <a:pPr lvl="0"/>
            <a:r>
              <a:rPr lang="en-US"/>
              <a:t>Click to edit Master text styles</a:t>
            </a:r>
          </a:p>
        </p:txBody>
      </p:sp>
      <p:cxnSp>
        <p:nvCxnSpPr>
          <p:cNvPr id="3" name="Straight Connector 2">
            <a:extLst>
              <a:ext uri="{FF2B5EF4-FFF2-40B4-BE49-F238E27FC236}">
                <a16:creationId xmlns:a16="http://schemas.microsoft.com/office/drawing/2014/main" id="{48092F49-C68D-AD7F-79BF-4404BB4AC60C}"/>
              </a:ext>
            </a:extLst>
          </p:cNvPr>
          <p:cNvCxnSpPr>
            <a:cxnSpLocks/>
          </p:cNvCxnSpPr>
          <p:nvPr userDrawn="1"/>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17881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9D00-FD84-6E18-7010-7A5D87EDB8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3EDA69-5447-84D2-EB6B-BEAF771B45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2C7C8-E096-D0BD-00F9-A7C67D3D586B}"/>
              </a:ext>
            </a:extLst>
          </p:cNvPr>
          <p:cNvSpPr>
            <a:spLocks noGrp="1"/>
          </p:cNvSpPr>
          <p:nvPr>
            <p:ph type="dt" sz="half" idx="10"/>
          </p:nvPr>
        </p:nvSpPr>
        <p:spPr/>
        <p:txBody>
          <a:bodyPr/>
          <a:lstStyle/>
          <a:p>
            <a:fld id="{B48C1B24-114F-4A91-A67D-63E67ECD1828}" type="datetimeFigureOut">
              <a:rPr lang="en-GB" smtClean="0"/>
              <a:t>15/05/2026</a:t>
            </a:fld>
            <a:endParaRPr lang="en-GB"/>
          </a:p>
        </p:txBody>
      </p:sp>
      <p:sp>
        <p:nvSpPr>
          <p:cNvPr id="5" name="Footer Placeholder 4">
            <a:extLst>
              <a:ext uri="{FF2B5EF4-FFF2-40B4-BE49-F238E27FC236}">
                <a16:creationId xmlns:a16="http://schemas.microsoft.com/office/drawing/2014/main" id="{0DA2FA0B-92F8-3533-B4A7-CC010AFFE9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6BB6EF-20C9-1A7D-DFF9-3D5A0D9DE223}"/>
              </a:ext>
            </a:extLst>
          </p:cNvPr>
          <p:cNvSpPr>
            <a:spLocks noGrp="1"/>
          </p:cNvSpPr>
          <p:nvPr>
            <p:ph type="sldNum" sz="quarter" idx="12"/>
          </p:nvPr>
        </p:nvSpPr>
        <p:spPr/>
        <p:txBody>
          <a:bodyPr/>
          <a:lstStyle/>
          <a:p>
            <a:fld id="{05D90401-3335-4B9B-B712-D364E8125FDC}" type="slidenum">
              <a:rPr lang="en-GB" smtClean="0"/>
              <a:t>‹#›</a:t>
            </a:fld>
            <a:endParaRPr lang="en-GB"/>
          </a:p>
        </p:txBody>
      </p:sp>
    </p:spTree>
    <p:extLst>
      <p:ext uri="{BB962C8B-B14F-4D97-AF65-F5344CB8AC3E}">
        <p14:creationId xmlns:p14="http://schemas.microsoft.com/office/powerpoint/2010/main" val="3566799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_DarkGre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4EAD-FCE4-47E3-974A-A27ECC975CB4}"/>
              </a:ext>
            </a:extLst>
          </p:cNvPr>
          <p:cNvSpPr>
            <a:spLocks noGrp="1"/>
          </p:cNvSpPr>
          <p:nvPr>
            <p:ph type="ctrTitle" hasCustomPrompt="1"/>
          </p:nvPr>
        </p:nvSpPr>
        <p:spPr>
          <a:xfrm>
            <a:off x="646923" y="1884893"/>
            <a:ext cx="6189096" cy="1754326"/>
          </a:xfrm>
          <a:noFill/>
          <a:ln>
            <a:noFill/>
          </a:ln>
        </p:spPr>
        <p:txBody>
          <a:bodyPr anchor="t" anchorCtr="0"/>
          <a:lstStyle>
            <a:lvl1pPr algn="l">
              <a:lnSpc>
                <a:spcPct val="100000"/>
              </a:lnSpc>
              <a:defRPr sz="5400" b="1">
                <a:ln>
                  <a:noFill/>
                </a:ln>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Slide Deck</a:t>
            </a:r>
            <a:br>
              <a:rPr lang="en-US"/>
            </a:br>
            <a:r>
              <a:rPr lang="en-US"/>
              <a:t>[Insert Title]</a:t>
            </a:r>
            <a:endParaRPr lang="en-GB"/>
          </a:p>
        </p:txBody>
      </p:sp>
      <p:sp>
        <p:nvSpPr>
          <p:cNvPr id="3" name="Subtitle 2">
            <a:extLst>
              <a:ext uri="{FF2B5EF4-FFF2-40B4-BE49-F238E27FC236}">
                <a16:creationId xmlns:a16="http://schemas.microsoft.com/office/drawing/2014/main" id="{147F35A2-FC5A-4F88-A0C1-C8CAFDC56058}"/>
              </a:ext>
            </a:extLst>
          </p:cNvPr>
          <p:cNvSpPr>
            <a:spLocks noGrp="1"/>
          </p:cNvSpPr>
          <p:nvPr>
            <p:ph type="subTitle" idx="1" hasCustomPrompt="1"/>
          </p:nvPr>
        </p:nvSpPr>
        <p:spPr>
          <a:xfrm>
            <a:off x="646924" y="4815343"/>
            <a:ext cx="5461645" cy="400110"/>
          </a:xfrm>
        </p:spPr>
        <p:txBody>
          <a:bodyPr/>
          <a:lstStyle>
            <a:lvl1pPr marL="0" indent="0" algn="l">
              <a:buNone/>
              <a:defRPr sz="2000" b="1">
                <a:solidFill>
                  <a:schemeClr val="accent1"/>
                </a:solidFill>
                <a:latin typeface="Segoe UI "/>
                <a:ea typeface="Segoe UI Black" panose="020B0A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Surname</a:t>
            </a:r>
            <a:endParaRPr lang="en-GB"/>
          </a:p>
        </p:txBody>
      </p:sp>
      <p:sp>
        <p:nvSpPr>
          <p:cNvPr id="7" name="Content Placeholder 6">
            <a:extLst>
              <a:ext uri="{FF2B5EF4-FFF2-40B4-BE49-F238E27FC236}">
                <a16:creationId xmlns:a16="http://schemas.microsoft.com/office/drawing/2014/main" id="{A9521615-EAC5-4ABD-A664-8B25EB0BC22E}"/>
              </a:ext>
            </a:extLst>
          </p:cNvPr>
          <p:cNvSpPr>
            <a:spLocks noGrp="1"/>
          </p:cNvSpPr>
          <p:nvPr>
            <p:ph sz="quarter" idx="13" hasCustomPrompt="1"/>
          </p:nvPr>
        </p:nvSpPr>
        <p:spPr>
          <a:xfrm>
            <a:off x="647701" y="5200224"/>
            <a:ext cx="5460868" cy="369332"/>
          </a:xfrm>
        </p:spPr>
        <p:txBody>
          <a:bodyPr/>
          <a:lstStyle>
            <a:lvl1pPr marL="0" indent="0">
              <a:buNone/>
              <a:defRPr sz="1800" b="0">
                <a:latin typeface="+mn-lt"/>
                <a:ea typeface="Segoe UI Black" panose="020B0A02040204020203" pitchFamily="34" charset="0"/>
                <a:cs typeface="Segoe UI" panose="020B0502040204020203" pitchFamily="34" charset="0"/>
              </a:defRPr>
            </a:lvl1pPr>
          </a:lstStyle>
          <a:p>
            <a:pPr lvl="0"/>
            <a:r>
              <a:rPr lang="en-GB"/>
              <a:t>Job Title</a:t>
            </a:r>
          </a:p>
        </p:txBody>
      </p:sp>
      <p:sp>
        <p:nvSpPr>
          <p:cNvPr id="9" name="Content Placeholder 8">
            <a:extLst>
              <a:ext uri="{FF2B5EF4-FFF2-40B4-BE49-F238E27FC236}">
                <a16:creationId xmlns:a16="http://schemas.microsoft.com/office/drawing/2014/main" id="{E189A3B1-88DC-45F0-A797-FF2D228DCD61}"/>
              </a:ext>
            </a:extLst>
          </p:cNvPr>
          <p:cNvSpPr>
            <a:spLocks noGrp="1"/>
          </p:cNvSpPr>
          <p:nvPr>
            <p:ph sz="quarter" idx="14" hasCustomPrompt="1"/>
          </p:nvPr>
        </p:nvSpPr>
        <p:spPr>
          <a:xfrm>
            <a:off x="647700" y="5864727"/>
            <a:ext cx="5460869" cy="307777"/>
          </a:xfrm>
        </p:spPr>
        <p:txBody>
          <a:bodyPr/>
          <a:lstStyle>
            <a:lvl1pPr marL="0" indent="0">
              <a:buNone/>
              <a:defRPr sz="1400">
                <a:latin typeface="Segoe UI "/>
                <a:ea typeface="Segoe UI Black" panose="020B0A02040204020203" pitchFamily="34" charset="0"/>
              </a:defRPr>
            </a:lvl1pPr>
          </a:lstStyle>
          <a:p>
            <a:pPr lvl="0"/>
            <a:r>
              <a:rPr lang="en-GB"/>
              <a:t>Date</a:t>
            </a:r>
          </a:p>
        </p:txBody>
      </p:sp>
      <p:sp>
        <p:nvSpPr>
          <p:cNvPr id="10" name="Rectangle 9">
            <a:extLst>
              <a:ext uri="{FF2B5EF4-FFF2-40B4-BE49-F238E27FC236}">
                <a16:creationId xmlns:a16="http://schemas.microsoft.com/office/drawing/2014/main" id="{A6DD8B6C-AD50-6C5E-8548-AC11E761D2DF}"/>
              </a:ext>
            </a:extLst>
          </p:cNvPr>
          <p:cNvSpPr/>
          <p:nvPr/>
        </p:nvSpPr>
        <p:spPr>
          <a:xfrm>
            <a:off x="759262" y="4416280"/>
            <a:ext cx="1017034" cy="11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a:extLst>
              <a:ext uri="{FF2B5EF4-FFF2-40B4-BE49-F238E27FC236}">
                <a16:creationId xmlns:a16="http://schemas.microsoft.com/office/drawing/2014/main" id="{91964997-1260-2453-F610-40C4FD73C073}"/>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836269" y="494649"/>
            <a:ext cx="2908056" cy="958873"/>
          </a:xfrm>
          <a:prstGeom prst="rect">
            <a:avLst/>
          </a:prstGeom>
        </p:spPr>
      </p:pic>
      <p:sp>
        <p:nvSpPr>
          <p:cNvPr id="4" name="Picture Placeholder 5">
            <a:extLst>
              <a:ext uri="{FF2B5EF4-FFF2-40B4-BE49-F238E27FC236}">
                <a16:creationId xmlns:a16="http://schemas.microsoft.com/office/drawing/2014/main" id="{982011D9-C3F9-BFC0-D84D-BF2E7D9868AE}"/>
              </a:ext>
            </a:extLst>
          </p:cNvPr>
          <p:cNvSpPr>
            <a:spLocks noGrp="1"/>
          </p:cNvSpPr>
          <p:nvPr>
            <p:ph type="pic" sz="quarter" idx="15"/>
          </p:nvPr>
        </p:nvSpPr>
        <p:spPr>
          <a:xfrm>
            <a:off x="6836019" y="1884363"/>
            <a:ext cx="5355981" cy="4327525"/>
          </a:xfrm>
        </p:spPr>
        <p:txBody>
          <a:bodyPr/>
          <a:lstStyle/>
          <a:p>
            <a:endParaRPr lang="en-US"/>
          </a:p>
        </p:txBody>
      </p:sp>
      <p:sp>
        <p:nvSpPr>
          <p:cNvPr id="5" name="Rectangle 4">
            <a:extLst>
              <a:ext uri="{FF2B5EF4-FFF2-40B4-BE49-F238E27FC236}">
                <a16:creationId xmlns:a16="http://schemas.microsoft.com/office/drawing/2014/main" id="{69CEC9CA-42DD-B560-C49A-51E6C0BD2FF4}"/>
              </a:ext>
            </a:extLst>
          </p:cNvPr>
          <p:cNvSpPr/>
          <p:nvPr userDrawn="1"/>
        </p:nvSpPr>
        <p:spPr>
          <a:xfrm>
            <a:off x="759262" y="4416280"/>
            <a:ext cx="1017034" cy="11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8CDCB3E3-7B8E-1649-CB69-43E5D66F5DC4}"/>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836269" y="494649"/>
            <a:ext cx="2908056" cy="958873"/>
          </a:xfrm>
          <a:prstGeom prst="rect">
            <a:avLst/>
          </a:prstGeom>
        </p:spPr>
      </p:pic>
    </p:spTree>
    <p:extLst>
      <p:ext uri="{BB962C8B-B14F-4D97-AF65-F5344CB8AC3E}">
        <p14:creationId xmlns:p14="http://schemas.microsoft.com/office/powerpoint/2010/main" val="87030827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_Whit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4EAD-FCE4-47E3-974A-A27ECC975CB4}"/>
              </a:ext>
            </a:extLst>
          </p:cNvPr>
          <p:cNvSpPr>
            <a:spLocks noGrp="1"/>
          </p:cNvSpPr>
          <p:nvPr>
            <p:ph type="ctrTitle" hasCustomPrompt="1"/>
          </p:nvPr>
        </p:nvSpPr>
        <p:spPr>
          <a:xfrm>
            <a:off x="646923" y="1884893"/>
            <a:ext cx="6189096" cy="1754326"/>
          </a:xfrm>
          <a:noFill/>
          <a:ln>
            <a:noFill/>
          </a:ln>
        </p:spPr>
        <p:txBody>
          <a:bodyPr anchor="t" anchorCtr="0"/>
          <a:lstStyle>
            <a:lvl1pPr algn="l">
              <a:lnSpc>
                <a:spcPct val="100000"/>
              </a:lnSpc>
              <a:defRPr sz="5400" b="1">
                <a:ln>
                  <a:noFill/>
                </a:ln>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Slide Deck</a:t>
            </a:r>
            <a:br>
              <a:rPr lang="en-US"/>
            </a:br>
            <a:r>
              <a:rPr lang="en-US"/>
              <a:t>[Insert Title]</a:t>
            </a:r>
            <a:endParaRPr lang="en-GB"/>
          </a:p>
        </p:txBody>
      </p:sp>
      <p:sp>
        <p:nvSpPr>
          <p:cNvPr id="3" name="Subtitle 2">
            <a:extLst>
              <a:ext uri="{FF2B5EF4-FFF2-40B4-BE49-F238E27FC236}">
                <a16:creationId xmlns:a16="http://schemas.microsoft.com/office/drawing/2014/main" id="{147F35A2-FC5A-4F88-A0C1-C8CAFDC56058}"/>
              </a:ext>
            </a:extLst>
          </p:cNvPr>
          <p:cNvSpPr>
            <a:spLocks noGrp="1"/>
          </p:cNvSpPr>
          <p:nvPr>
            <p:ph type="subTitle" idx="1" hasCustomPrompt="1"/>
          </p:nvPr>
        </p:nvSpPr>
        <p:spPr>
          <a:xfrm>
            <a:off x="646924" y="4815343"/>
            <a:ext cx="5461645" cy="400110"/>
          </a:xfrm>
        </p:spPr>
        <p:txBody>
          <a:bodyPr/>
          <a:lstStyle>
            <a:lvl1pPr marL="0" indent="0" algn="l">
              <a:buNone/>
              <a:defRPr sz="2000" b="1">
                <a:solidFill>
                  <a:schemeClr val="accent1"/>
                </a:solidFill>
                <a:latin typeface="Segoe UI "/>
                <a:ea typeface="Segoe UI Black" panose="020B0A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Surname</a:t>
            </a:r>
            <a:endParaRPr lang="en-GB"/>
          </a:p>
        </p:txBody>
      </p:sp>
      <p:sp>
        <p:nvSpPr>
          <p:cNvPr id="7" name="Content Placeholder 6">
            <a:extLst>
              <a:ext uri="{FF2B5EF4-FFF2-40B4-BE49-F238E27FC236}">
                <a16:creationId xmlns:a16="http://schemas.microsoft.com/office/drawing/2014/main" id="{A9521615-EAC5-4ABD-A664-8B25EB0BC22E}"/>
              </a:ext>
            </a:extLst>
          </p:cNvPr>
          <p:cNvSpPr>
            <a:spLocks noGrp="1"/>
          </p:cNvSpPr>
          <p:nvPr>
            <p:ph sz="quarter" idx="13" hasCustomPrompt="1"/>
          </p:nvPr>
        </p:nvSpPr>
        <p:spPr>
          <a:xfrm>
            <a:off x="647701" y="5200224"/>
            <a:ext cx="5460868" cy="369332"/>
          </a:xfrm>
        </p:spPr>
        <p:txBody>
          <a:bodyPr/>
          <a:lstStyle>
            <a:lvl1pPr marL="0" indent="0">
              <a:buNone/>
              <a:defRPr sz="1800" b="0">
                <a:latin typeface="+mn-lt"/>
                <a:ea typeface="Segoe UI Black" panose="020B0A02040204020203" pitchFamily="34" charset="0"/>
                <a:cs typeface="Segoe UI" panose="020B0502040204020203" pitchFamily="34" charset="0"/>
              </a:defRPr>
            </a:lvl1pPr>
          </a:lstStyle>
          <a:p>
            <a:pPr lvl="0"/>
            <a:r>
              <a:rPr lang="en-GB"/>
              <a:t>Job Title</a:t>
            </a:r>
          </a:p>
        </p:txBody>
      </p:sp>
      <p:sp>
        <p:nvSpPr>
          <p:cNvPr id="9" name="Content Placeholder 8">
            <a:extLst>
              <a:ext uri="{FF2B5EF4-FFF2-40B4-BE49-F238E27FC236}">
                <a16:creationId xmlns:a16="http://schemas.microsoft.com/office/drawing/2014/main" id="{E189A3B1-88DC-45F0-A797-FF2D228DCD61}"/>
              </a:ext>
            </a:extLst>
          </p:cNvPr>
          <p:cNvSpPr>
            <a:spLocks noGrp="1"/>
          </p:cNvSpPr>
          <p:nvPr>
            <p:ph sz="quarter" idx="14" hasCustomPrompt="1"/>
          </p:nvPr>
        </p:nvSpPr>
        <p:spPr>
          <a:xfrm>
            <a:off x="647700" y="5864727"/>
            <a:ext cx="5460869" cy="307777"/>
          </a:xfrm>
        </p:spPr>
        <p:txBody>
          <a:bodyPr/>
          <a:lstStyle>
            <a:lvl1pPr marL="0" indent="0">
              <a:buNone/>
              <a:defRPr sz="1400">
                <a:latin typeface="Segoe UI "/>
                <a:ea typeface="Segoe UI Black" panose="020B0A02040204020203" pitchFamily="34" charset="0"/>
              </a:defRPr>
            </a:lvl1pPr>
          </a:lstStyle>
          <a:p>
            <a:pPr lvl="0"/>
            <a:r>
              <a:rPr lang="en-GB"/>
              <a:t>Date</a:t>
            </a:r>
          </a:p>
        </p:txBody>
      </p:sp>
      <p:sp>
        <p:nvSpPr>
          <p:cNvPr id="10" name="Rectangle 9">
            <a:extLst>
              <a:ext uri="{FF2B5EF4-FFF2-40B4-BE49-F238E27FC236}">
                <a16:creationId xmlns:a16="http://schemas.microsoft.com/office/drawing/2014/main" id="{A6DD8B6C-AD50-6C5E-8548-AC11E761D2DF}"/>
              </a:ext>
            </a:extLst>
          </p:cNvPr>
          <p:cNvSpPr/>
          <p:nvPr/>
        </p:nvSpPr>
        <p:spPr>
          <a:xfrm>
            <a:off x="759262" y="4416280"/>
            <a:ext cx="1017034" cy="11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DB2349BB-A912-7407-E122-090215CA9BD8}"/>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836269" y="494649"/>
            <a:ext cx="2908056" cy="958873"/>
          </a:xfrm>
          <a:prstGeom prst="rect">
            <a:avLst/>
          </a:prstGeom>
        </p:spPr>
      </p:pic>
      <p:sp>
        <p:nvSpPr>
          <p:cNvPr id="4" name="Picture Placeholder 5">
            <a:extLst>
              <a:ext uri="{FF2B5EF4-FFF2-40B4-BE49-F238E27FC236}">
                <a16:creationId xmlns:a16="http://schemas.microsoft.com/office/drawing/2014/main" id="{98A0D572-4293-6AD5-0B73-6DEF62E2A9C4}"/>
              </a:ext>
            </a:extLst>
          </p:cNvPr>
          <p:cNvSpPr>
            <a:spLocks noGrp="1"/>
          </p:cNvSpPr>
          <p:nvPr>
            <p:ph type="pic" sz="quarter" idx="15"/>
          </p:nvPr>
        </p:nvSpPr>
        <p:spPr>
          <a:xfrm>
            <a:off x="6836019" y="1884363"/>
            <a:ext cx="5355981" cy="4327525"/>
          </a:xfrm>
        </p:spPr>
        <p:txBody>
          <a:bodyPr/>
          <a:lstStyle/>
          <a:p>
            <a:endParaRPr lang="en-GB"/>
          </a:p>
        </p:txBody>
      </p:sp>
    </p:spTree>
    <p:extLst>
      <p:ext uri="{BB962C8B-B14F-4D97-AF65-F5344CB8AC3E}">
        <p14:creationId xmlns:p14="http://schemas.microsoft.com/office/powerpoint/2010/main" val="1746040374"/>
      </p:ext>
    </p:extLst>
  </p:cSld>
  <p:clrMapOvr>
    <a:overrideClrMapping bg1="lt1" tx1="dk1" bg2="lt2" tx2="dk2" accent1="accent1" accent2="accent2" accent3="accent3" accent4="accent4" accent5="accent5" accent6="accent6" hlink="hlink" folHlink="folHlink"/>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_White2">
    <p:bg>
      <p:bgRef idx="1001">
        <a:schemeClr val="bg2"/>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2419B81-06DA-810A-641C-62614DEB8A36}"/>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836269" y="494649"/>
            <a:ext cx="2908056" cy="958873"/>
          </a:xfrm>
          <a:prstGeom prst="rect">
            <a:avLst/>
          </a:prstGeom>
        </p:spPr>
      </p:pic>
      <p:sp>
        <p:nvSpPr>
          <p:cNvPr id="2" name="Title 1">
            <a:extLst>
              <a:ext uri="{FF2B5EF4-FFF2-40B4-BE49-F238E27FC236}">
                <a16:creationId xmlns:a16="http://schemas.microsoft.com/office/drawing/2014/main" id="{C88F4EAD-FCE4-47E3-974A-A27ECC975CB4}"/>
              </a:ext>
            </a:extLst>
          </p:cNvPr>
          <p:cNvSpPr>
            <a:spLocks noGrp="1"/>
          </p:cNvSpPr>
          <p:nvPr>
            <p:ph type="ctrTitle" hasCustomPrompt="1"/>
          </p:nvPr>
        </p:nvSpPr>
        <p:spPr>
          <a:xfrm>
            <a:off x="646923" y="1884893"/>
            <a:ext cx="6189096" cy="1754326"/>
          </a:xfrm>
          <a:noFill/>
          <a:ln>
            <a:noFill/>
          </a:ln>
        </p:spPr>
        <p:txBody>
          <a:bodyPr anchor="t" anchorCtr="0"/>
          <a:lstStyle>
            <a:lvl1pPr algn="l">
              <a:lnSpc>
                <a:spcPct val="100000"/>
              </a:lnSpc>
              <a:defRPr sz="5400" b="1">
                <a:ln>
                  <a:noFill/>
                </a:ln>
                <a:solidFill>
                  <a:schemeClr val="tx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Slide Deck</a:t>
            </a:r>
            <a:br>
              <a:rPr lang="en-US"/>
            </a:br>
            <a:r>
              <a:rPr lang="en-US"/>
              <a:t>[Insert Title]</a:t>
            </a:r>
            <a:endParaRPr lang="en-GB"/>
          </a:p>
        </p:txBody>
      </p:sp>
      <p:sp>
        <p:nvSpPr>
          <p:cNvPr id="3" name="Subtitle 2">
            <a:extLst>
              <a:ext uri="{FF2B5EF4-FFF2-40B4-BE49-F238E27FC236}">
                <a16:creationId xmlns:a16="http://schemas.microsoft.com/office/drawing/2014/main" id="{147F35A2-FC5A-4F88-A0C1-C8CAFDC56058}"/>
              </a:ext>
            </a:extLst>
          </p:cNvPr>
          <p:cNvSpPr>
            <a:spLocks noGrp="1"/>
          </p:cNvSpPr>
          <p:nvPr>
            <p:ph type="subTitle" idx="1" hasCustomPrompt="1"/>
          </p:nvPr>
        </p:nvSpPr>
        <p:spPr>
          <a:xfrm>
            <a:off x="646924" y="4815343"/>
            <a:ext cx="5461645" cy="400110"/>
          </a:xfrm>
        </p:spPr>
        <p:txBody>
          <a:bodyPr/>
          <a:lstStyle>
            <a:lvl1pPr marL="0" indent="0" algn="l">
              <a:buNone/>
              <a:defRPr sz="2000" b="1">
                <a:solidFill>
                  <a:schemeClr val="accent1"/>
                </a:solidFill>
                <a:latin typeface="Segoe UI "/>
                <a:ea typeface="Segoe UI Black" panose="020B0A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Surname</a:t>
            </a:r>
            <a:endParaRPr lang="en-GB"/>
          </a:p>
        </p:txBody>
      </p:sp>
      <p:sp>
        <p:nvSpPr>
          <p:cNvPr id="7" name="Content Placeholder 6">
            <a:extLst>
              <a:ext uri="{FF2B5EF4-FFF2-40B4-BE49-F238E27FC236}">
                <a16:creationId xmlns:a16="http://schemas.microsoft.com/office/drawing/2014/main" id="{A9521615-EAC5-4ABD-A664-8B25EB0BC22E}"/>
              </a:ext>
            </a:extLst>
          </p:cNvPr>
          <p:cNvSpPr>
            <a:spLocks noGrp="1"/>
          </p:cNvSpPr>
          <p:nvPr>
            <p:ph sz="quarter" idx="13" hasCustomPrompt="1"/>
          </p:nvPr>
        </p:nvSpPr>
        <p:spPr>
          <a:xfrm>
            <a:off x="647701" y="5200224"/>
            <a:ext cx="5460868" cy="369332"/>
          </a:xfrm>
        </p:spPr>
        <p:txBody>
          <a:bodyPr/>
          <a:lstStyle>
            <a:lvl1pPr marL="0" indent="0">
              <a:buNone/>
              <a:defRPr sz="1800" b="0">
                <a:latin typeface="+mn-lt"/>
                <a:ea typeface="Segoe UI Black" panose="020B0A02040204020203" pitchFamily="34" charset="0"/>
                <a:cs typeface="Segoe UI" panose="020B0502040204020203" pitchFamily="34" charset="0"/>
              </a:defRPr>
            </a:lvl1pPr>
          </a:lstStyle>
          <a:p>
            <a:pPr lvl="0"/>
            <a:r>
              <a:rPr lang="en-GB"/>
              <a:t>Job Title</a:t>
            </a:r>
          </a:p>
        </p:txBody>
      </p:sp>
      <p:sp>
        <p:nvSpPr>
          <p:cNvPr id="9" name="Content Placeholder 8">
            <a:extLst>
              <a:ext uri="{FF2B5EF4-FFF2-40B4-BE49-F238E27FC236}">
                <a16:creationId xmlns:a16="http://schemas.microsoft.com/office/drawing/2014/main" id="{E189A3B1-88DC-45F0-A797-FF2D228DCD61}"/>
              </a:ext>
            </a:extLst>
          </p:cNvPr>
          <p:cNvSpPr>
            <a:spLocks noGrp="1"/>
          </p:cNvSpPr>
          <p:nvPr>
            <p:ph sz="quarter" idx="14" hasCustomPrompt="1"/>
          </p:nvPr>
        </p:nvSpPr>
        <p:spPr>
          <a:xfrm>
            <a:off x="647700" y="5864727"/>
            <a:ext cx="5460869" cy="307777"/>
          </a:xfrm>
        </p:spPr>
        <p:txBody>
          <a:bodyPr/>
          <a:lstStyle>
            <a:lvl1pPr marL="0" indent="0">
              <a:buNone/>
              <a:defRPr sz="1400">
                <a:latin typeface="Segoe UI "/>
                <a:ea typeface="Segoe UI Black" panose="020B0A02040204020203" pitchFamily="34" charset="0"/>
              </a:defRPr>
            </a:lvl1pPr>
          </a:lstStyle>
          <a:p>
            <a:pPr lvl="0"/>
            <a:r>
              <a:rPr lang="en-GB"/>
              <a:t>Date</a:t>
            </a:r>
          </a:p>
        </p:txBody>
      </p:sp>
      <p:sp>
        <p:nvSpPr>
          <p:cNvPr id="10" name="Rectangle 9">
            <a:extLst>
              <a:ext uri="{FF2B5EF4-FFF2-40B4-BE49-F238E27FC236}">
                <a16:creationId xmlns:a16="http://schemas.microsoft.com/office/drawing/2014/main" id="{A6DD8B6C-AD50-6C5E-8548-AC11E761D2DF}"/>
              </a:ext>
            </a:extLst>
          </p:cNvPr>
          <p:cNvSpPr/>
          <p:nvPr/>
        </p:nvSpPr>
        <p:spPr>
          <a:xfrm>
            <a:off x="759262" y="4416280"/>
            <a:ext cx="1017034" cy="11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5">
            <a:extLst>
              <a:ext uri="{FF2B5EF4-FFF2-40B4-BE49-F238E27FC236}">
                <a16:creationId xmlns:a16="http://schemas.microsoft.com/office/drawing/2014/main" id="{D5819833-BDD9-8479-09D7-F5ED535011D6}"/>
              </a:ext>
            </a:extLst>
          </p:cNvPr>
          <p:cNvSpPr>
            <a:spLocks noGrp="1"/>
          </p:cNvSpPr>
          <p:nvPr>
            <p:ph type="pic" sz="quarter" idx="15"/>
          </p:nvPr>
        </p:nvSpPr>
        <p:spPr>
          <a:xfrm>
            <a:off x="6836019" y="1884363"/>
            <a:ext cx="5355981" cy="4327525"/>
          </a:xfrm>
        </p:spPr>
        <p:txBody>
          <a:bodyPr/>
          <a:lstStyle/>
          <a:p>
            <a:endParaRPr lang="en-GB"/>
          </a:p>
        </p:txBody>
      </p:sp>
    </p:spTree>
    <p:extLst>
      <p:ext uri="{BB962C8B-B14F-4D97-AF65-F5344CB8AC3E}">
        <p14:creationId xmlns:p14="http://schemas.microsoft.com/office/powerpoint/2010/main" val="2784478224"/>
      </p:ext>
    </p:extLst>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Grey">
    <p:bg>
      <p:bgPr>
        <a:solidFill>
          <a:schemeClr val="tx2"/>
        </a:solidFill>
        <a:effectLst/>
      </p:bgPr>
    </p:bg>
    <p:spTree>
      <p:nvGrpSpPr>
        <p:cNvPr id="1" name=""/>
        <p:cNvGrpSpPr/>
        <p:nvPr/>
      </p:nvGrpSpPr>
      <p:grpSpPr>
        <a:xfrm>
          <a:off x="0" y="0"/>
          <a:ext cx="0" cy="0"/>
          <a:chOff x="0" y="0"/>
          <a:chExt cx="0" cy="0"/>
        </a:xfrm>
      </p:grpSpPr>
      <p:pic>
        <p:nvPicPr>
          <p:cNvPr id="3" name="Picture 2" descr="A white text on a black background&#10;&#10;AI-generated content may be incorrect.">
            <a:extLst>
              <a:ext uri="{FF2B5EF4-FFF2-40B4-BE49-F238E27FC236}">
                <a16:creationId xmlns:a16="http://schemas.microsoft.com/office/drawing/2014/main" id="{5564DFA6-B16B-E41C-5D98-C6A0BAA1EE3F}"/>
              </a:ext>
            </a:extLst>
          </p:cNvPr>
          <p:cNvPicPr>
            <a:picLocks noChangeAspect="1"/>
          </p:cNvPicPr>
          <p:nvPr userDrawn="1"/>
        </p:nvPicPr>
        <p:blipFill>
          <a:blip r:embed="rId2"/>
          <a:stretch>
            <a:fillRect/>
          </a:stretch>
        </p:blipFill>
        <p:spPr>
          <a:xfrm>
            <a:off x="9643879" y="106878"/>
            <a:ext cx="2363063" cy="1175121"/>
          </a:xfrm>
          <a:prstGeom prst="rect">
            <a:avLst/>
          </a:prstGeom>
        </p:spPr>
      </p:pic>
      <p:sp>
        <p:nvSpPr>
          <p:cNvPr id="7" name="Text Placeholder 6">
            <a:extLst>
              <a:ext uri="{FF2B5EF4-FFF2-40B4-BE49-F238E27FC236}">
                <a16:creationId xmlns:a16="http://schemas.microsoft.com/office/drawing/2014/main" id="{49665D8F-0D38-9751-D45F-1D9704AD1DDC}"/>
              </a:ext>
            </a:extLst>
          </p:cNvPr>
          <p:cNvSpPr>
            <a:spLocks noGrp="1"/>
          </p:cNvSpPr>
          <p:nvPr>
            <p:ph type="body" sz="quarter" idx="10" hasCustomPrompt="1"/>
          </p:nvPr>
        </p:nvSpPr>
        <p:spPr>
          <a:xfrm>
            <a:off x="659080" y="2262557"/>
            <a:ext cx="5672137" cy="2454916"/>
          </a:xfrm>
          <a:prstGeom prst="rect">
            <a:avLst/>
          </a:prstGeom>
        </p:spPr>
        <p:txBody>
          <a:bodyPr>
            <a:normAutofit/>
          </a:bodyPr>
          <a:lstStyle>
            <a:lvl1pPr marL="0" indent="0">
              <a:buNone/>
              <a:defRPr sz="4800" b="1">
                <a:solidFill>
                  <a:schemeClr val="bg1"/>
                </a:solidFill>
              </a:defRPr>
            </a:lvl1pPr>
          </a:lstStyle>
          <a:p>
            <a:pPr lvl="0"/>
            <a:r>
              <a:rPr lang="en-US"/>
              <a:t>Slide deck title</a:t>
            </a:r>
          </a:p>
        </p:txBody>
      </p:sp>
      <p:sp>
        <p:nvSpPr>
          <p:cNvPr id="9" name="Text Placeholder 8">
            <a:extLst>
              <a:ext uri="{FF2B5EF4-FFF2-40B4-BE49-F238E27FC236}">
                <a16:creationId xmlns:a16="http://schemas.microsoft.com/office/drawing/2014/main" id="{AB67BCF5-347C-6742-19F8-6647E308BD70}"/>
              </a:ext>
            </a:extLst>
          </p:cNvPr>
          <p:cNvSpPr>
            <a:spLocks noGrp="1"/>
          </p:cNvSpPr>
          <p:nvPr>
            <p:ph type="body" sz="quarter" idx="11" hasCustomPrompt="1"/>
          </p:nvPr>
        </p:nvSpPr>
        <p:spPr>
          <a:xfrm>
            <a:off x="659080" y="5329558"/>
            <a:ext cx="5672137" cy="752587"/>
          </a:xfrm>
          <a:prstGeom prst="rect">
            <a:avLst/>
          </a:prstGeom>
        </p:spPr>
        <p:txBody>
          <a:bodyPr>
            <a:noAutofit/>
          </a:bodyPr>
          <a:lstStyle>
            <a:lvl1pPr marL="0" indent="0">
              <a:buNone/>
              <a:defRPr sz="1800" b="0">
                <a:solidFill>
                  <a:schemeClr val="accent1"/>
                </a:solidFill>
              </a:defRPr>
            </a:lvl1pPr>
          </a:lstStyle>
          <a:p>
            <a:pPr lvl="0"/>
            <a:r>
              <a:rPr lang="en-US"/>
              <a:t>Presenter name</a:t>
            </a:r>
          </a:p>
          <a:p>
            <a:pPr lvl="0"/>
            <a:r>
              <a:rPr lang="en-US"/>
              <a:t>Date</a:t>
            </a:r>
          </a:p>
        </p:txBody>
      </p:sp>
    </p:spTree>
    <p:extLst>
      <p:ext uri="{BB962C8B-B14F-4D97-AF65-F5344CB8AC3E}">
        <p14:creationId xmlns:p14="http://schemas.microsoft.com/office/powerpoint/2010/main" val="3822561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2" name="Title 1">
            <a:extLst>
              <a:ext uri="{FF2B5EF4-FFF2-40B4-BE49-F238E27FC236}">
                <a16:creationId xmlns:a16="http://schemas.microsoft.com/office/drawing/2014/main" id="{7900F511-A3D7-E287-D288-54C0E61DE5F6}"/>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cxnSp>
        <p:nvCxnSpPr>
          <p:cNvPr id="3" name="Straight Connector 2">
            <a:extLst>
              <a:ext uri="{FF2B5EF4-FFF2-40B4-BE49-F238E27FC236}">
                <a16:creationId xmlns:a16="http://schemas.microsoft.com/office/drawing/2014/main" id="{D33EEE94-1340-96CD-FDA9-337F14A77872}"/>
              </a:ext>
            </a:extLst>
          </p:cNvPr>
          <p:cNvCxnSpPr>
            <a:cxnSpLocks/>
          </p:cNvCxnSpPr>
          <p:nvPr/>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020E38EB-B476-529B-777E-7528799F6558}"/>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D440C6FA-37B8-6D4D-9A60-F7476BAC7367}"/>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cxnSp>
        <p:nvCxnSpPr>
          <p:cNvPr id="6" name="Straight Connector 5">
            <a:extLst>
              <a:ext uri="{FF2B5EF4-FFF2-40B4-BE49-F238E27FC236}">
                <a16:creationId xmlns:a16="http://schemas.microsoft.com/office/drawing/2014/main" id="{73E2CE56-E00C-1261-BB56-EC8BAE5F078C}"/>
              </a:ext>
            </a:extLst>
          </p:cNvPr>
          <p:cNvCxnSpPr>
            <a:cxnSpLocks/>
          </p:cNvCxnSpPr>
          <p:nvPr userDrawn="1"/>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107570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with title">
    <p:bg>
      <p:bgPr>
        <a:solidFill>
          <a:schemeClr val="bg2"/>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2" name="Title 1">
            <a:extLst>
              <a:ext uri="{FF2B5EF4-FFF2-40B4-BE49-F238E27FC236}">
                <a16:creationId xmlns:a16="http://schemas.microsoft.com/office/drawing/2014/main" id="{7900F511-A3D7-E287-D288-54C0E61DE5F6}"/>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cxnSp>
        <p:nvCxnSpPr>
          <p:cNvPr id="3" name="Straight Connector 2">
            <a:extLst>
              <a:ext uri="{FF2B5EF4-FFF2-40B4-BE49-F238E27FC236}">
                <a16:creationId xmlns:a16="http://schemas.microsoft.com/office/drawing/2014/main" id="{D33EEE94-1340-96CD-FDA9-337F14A77872}"/>
              </a:ext>
            </a:extLst>
          </p:cNvPr>
          <p:cNvCxnSpPr>
            <a:cxnSpLocks/>
          </p:cNvCxnSpPr>
          <p:nvPr/>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4" name="Graphic 3">
            <a:extLst>
              <a:ext uri="{FF2B5EF4-FFF2-40B4-BE49-F238E27FC236}">
                <a16:creationId xmlns:a16="http://schemas.microsoft.com/office/drawing/2014/main" id="{321DBE71-5022-3140-9FA5-CA9A225101E3}"/>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4879" y="294290"/>
            <a:ext cx="1693425" cy="558373"/>
          </a:xfrm>
          <a:prstGeom prst="rect">
            <a:avLst/>
          </a:prstGeom>
        </p:spPr>
      </p:pic>
    </p:spTree>
    <p:extLst>
      <p:ext uri="{BB962C8B-B14F-4D97-AF65-F5344CB8AC3E}">
        <p14:creationId xmlns:p14="http://schemas.microsoft.com/office/powerpoint/2010/main" val="1150686321"/>
      </p:ext>
    </p:extLst>
  </p:cSld>
  <p:clrMapOvr>
    <a:overrideClrMapping bg1="dk1" tx1="lt1" bg2="dk2" tx2="lt2" accent1="accent1" accent2="accent2" accent3="accent3" accent4="accent4" accent5="accent5" accent6="accent6" hlink="hlink" folHlink="folHlink"/>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2" name="Rectangle 1">
            <a:extLst>
              <a:ext uri="{FF2B5EF4-FFF2-40B4-BE49-F238E27FC236}">
                <a16:creationId xmlns:a16="http://schemas.microsoft.com/office/drawing/2014/main" id="{4E8C455F-ABD0-573C-3D6F-AD83A4F1F5AB}"/>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D82D94DC-D29A-8010-394A-BD1459B3804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Tree>
    <p:extLst>
      <p:ext uri="{BB962C8B-B14F-4D97-AF65-F5344CB8AC3E}">
        <p14:creationId xmlns:p14="http://schemas.microsoft.com/office/powerpoint/2010/main" val="3712151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 dark grey">
    <p:bg>
      <p:bgPr>
        <a:solidFill>
          <a:schemeClr val="bg2"/>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pic>
        <p:nvPicPr>
          <p:cNvPr id="2" name="Graphic 1">
            <a:extLst>
              <a:ext uri="{FF2B5EF4-FFF2-40B4-BE49-F238E27FC236}">
                <a16:creationId xmlns:a16="http://schemas.microsoft.com/office/drawing/2014/main" id="{D62B14ED-669F-9CF7-2EAF-6E7926A28D25}"/>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4879" y="294290"/>
            <a:ext cx="1693425" cy="558373"/>
          </a:xfrm>
          <a:prstGeom prst="rect">
            <a:avLst/>
          </a:prstGeom>
        </p:spPr>
      </p:pic>
    </p:spTree>
    <p:extLst>
      <p:ext uri="{BB962C8B-B14F-4D97-AF65-F5344CB8AC3E}">
        <p14:creationId xmlns:p14="http://schemas.microsoft.com/office/powerpoint/2010/main" val="1409553468"/>
      </p:ext>
    </p:extLst>
  </p:cSld>
  <p:clrMapOvr>
    <a:overrideClrMapping bg1="dk1" tx1="lt1" bg2="dk2" tx2="lt2" accent1="accent1" accent2="accent2" accent3="accent3" accent4="accent4" accent5="accent5" accent6="accent6" hlink="hlink" folHlink="folHlink"/>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23CA-B525-43EA-A78D-7167DA564DD1}"/>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34DBE9B1-8077-5A54-0D8A-07080E61B20C}"/>
              </a:ext>
            </a:extLst>
          </p:cNvPr>
          <p:cNvSpPr>
            <a:spLocks noGrp="1"/>
          </p:cNvSpPr>
          <p:nvPr>
            <p:ph type="body" sz="quarter" idx="11"/>
          </p:nvPr>
        </p:nvSpPr>
        <p:spPr>
          <a:xfrm>
            <a:off x="4550750" y="3625725"/>
            <a:ext cx="3086834" cy="707886"/>
          </a:xfrm>
        </p:spPr>
        <p:txBody>
          <a:bodyPr/>
          <a:lstStyle>
            <a:lvl1pPr marL="0" indent="0" algn="ctr">
              <a:buNone/>
              <a:defRPr sz="2000"/>
            </a:lvl1pPr>
            <a:lvl2pPr marL="457200" indent="0">
              <a:buNone/>
              <a:defRPr sz="2400"/>
            </a:lvl2pPr>
            <a:lvl3pPr marL="914400" indent="0">
              <a:buNone/>
              <a:defRPr sz="2000"/>
            </a:lvl3pPr>
            <a:lvl4pPr marL="1371600" indent="0">
              <a:buNone/>
              <a:defRPr sz="1800"/>
            </a:lvl4pPr>
            <a:lvl5pPr marL="1828800" indent="0">
              <a:buNone/>
              <a:defRPr/>
            </a:lvl5pPr>
          </a:lstStyle>
          <a:p>
            <a:pPr lvl="0"/>
            <a:r>
              <a:rPr lang="en-US"/>
              <a:t>Click to edit Master text styles</a:t>
            </a:r>
          </a:p>
        </p:txBody>
      </p:sp>
      <p:sp>
        <p:nvSpPr>
          <p:cNvPr id="12" name="Text Placeholder 10">
            <a:extLst>
              <a:ext uri="{FF2B5EF4-FFF2-40B4-BE49-F238E27FC236}">
                <a16:creationId xmlns:a16="http://schemas.microsoft.com/office/drawing/2014/main" id="{F157F8FF-5B7A-5DDF-25B5-F4AAF3899DBA}"/>
              </a:ext>
            </a:extLst>
          </p:cNvPr>
          <p:cNvSpPr>
            <a:spLocks noGrp="1"/>
          </p:cNvSpPr>
          <p:nvPr>
            <p:ph type="body" sz="quarter" idx="12"/>
          </p:nvPr>
        </p:nvSpPr>
        <p:spPr>
          <a:xfrm>
            <a:off x="1067530" y="3625725"/>
            <a:ext cx="3086834" cy="707886"/>
          </a:xfrm>
        </p:spPr>
        <p:txBody>
          <a:bodyPr/>
          <a:lstStyle>
            <a:lvl1pPr marL="0" indent="0" algn="ctr">
              <a:buNone/>
              <a:defRPr sz="2000"/>
            </a:lvl1pPr>
            <a:lvl2pPr marL="457200" indent="0">
              <a:buNone/>
              <a:defRPr sz="2400"/>
            </a:lvl2pPr>
            <a:lvl3pPr marL="914400" indent="0">
              <a:buNone/>
              <a:defRPr sz="2000"/>
            </a:lvl3pPr>
            <a:lvl4pPr marL="1371600" indent="0">
              <a:buNone/>
              <a:defRPr sz="1800"/>
            </a:lvl4pPr>
            <a:lvl5pPr marL="1828800" indent="0">
              <a:buNone/>
              <a:defRPr/>
            </a:lvl5pPr>
          </a:lstStyle>
          <a:p>
            <a:pPr lvl="0"/>
            <a:r>
              <a:rPr lang="en-US"/>
              <a:t>Click to edit Master text styles</a:t>
            </a:r>
          </a:p>
        </p:txBody>
      </p:sp>
      <p:sp>
        <p:nvSpPr>
          <p:cNvPr id="13" name="Text Placeholder 10">
            <a:extLst>
              <a:ext uri="{FF2B5EF4-FFF2-40B4-BE49-F238E27FC236}">
                <a16:creationId xmlns:a16="http://schemas.microsoft.com/office/drawing/2014/main" id="{F29E576B-F971-414A-1FF5-3FADAF9AE5DC}"/>
              </a:ext>
            </a:extLst>
          </p:cNvPr>
          <p:cNvSpPr>
            <a:spLocks noGrp="1"/>
          </p:cNvSpPr>
          <p:nvPr>
            <p:ph type="body" sz="quarter" idx="13"/>
          </p:nvPr>
        </p:nvSpPr>
        <p:spPr>
          <a:xfrm>
            <a:off x="8033970" y="3625725"/>
            <a:ext cx="3086834" cy="707886"/>
          </a:xfrm>
        </p:spPr>
        <p:txBody>
          <a:bodyPr/>
          <a:lstStyle>
            <a:lvl1pPr marL="0" indent="0" algn="ctr">
              <a:buNone/>
              <a:defRPr sz="2000"/>
            </a:lvl1pPr>
            <a:lvl2pPr marL="457200" indent="0">
              <a:buNone/>
              <a:defRPr sz="2400"/>
            </a:lvl2pPr>
            <a:lvl3pPr marL="914400" indent="0">
              <a:buNone/>
              <a:defRPr sz="2000"/>
            </a:lvl3pPr>
            <a:lvl4pPr marL="1371600" indent="0">
              <a:buNone/>
              <a:defRPr sz="1800"/>
            </a:lvl4pPr>
            <a:lvl5pPr marL="1828800" indent="0">
              <a:buNone/>
              <a:defRPr/>
            </a:lvl5pPr>
          </a:lstStyle>
          <a:p>
            <a:pPr lvl="0"/>
            <a:r>
              <a:rPr lang="en-US"/>
              <a:t>Click to edit Master text styles</a:t>
            </a:r>
          </a:p>
        </p:txBody>
      </p:sp>
      <p:sp>
        <p:nvSpPr>
          <p:cNvPr id="18" name="Picture Placeholder 17">
            <a:extLst>
              <a:ext uri="{FF2B5EF4-FFF2-40B4-BE49-F238E27FC236}">
                <a16:creationId xmlns:a16="http://schemas.microsoft.com/office/drawing/2014/main" id="{9FC370E0-579F-E6AD-1C9A-C59C9B7BB112}"/>
              </a:ext>
            </a:extLst>
          </p:cNvPr>
          <p:cNvSpPr>
            <a:spLocks noGrp="1"/>
          </p:cNvSpPr>
          <p:nvPr>
            <p:ph type="pic" sz="quarter" idx="14"/>
          </p:nvPr>
        </p:nvSpPr>
        <p:spPr>
          <a:xfrm>
            <a:off x="1738453" y="1614544"/>
            <a:ext cx="1744988" cy="1744987"/>
          </a:xfrm>
        </p:spPr>
        <p:txBody>
          <a:bodyPr/>
          <a:lstStyle/>
          <a:p>
            <a:r>
              <a:rPr lang="en-US"/>
              <a:t>Click icon to add picture</a:t>
            </a:r>
            <a:endParaRPr lang="en-GB"/>
          </a:p>
        </p:txBody>
      </p:sp>
      <p:sp>
        <p:nvSpPr>
          <p:cNvPr id="19" name="Picture Placeholder 17">
            <a:extLst>
              <a:ext uri="{FF2B5EF4-FFF2-40B4-BE49-F238E27FC236}">
                <a16:creationId xmlns:a16="http://schemas.microsoft.com/office/drawing/2014/main" id="{EA65A6E7-2076-1358-CE3D-AF1C3116BBA5}"/>
              </a:ext>
            </a:extLst>
          </p:cNvPr>
          <p:cNvSpPr>
            <a:spLocks noGrp="1"/>
          </p:cNvSpPr>
          <p:nvPr>
            <p:ph type="pic" sz="quarter" idx="15"/>
          </p:nvPr>
        </p:nvSpPr>
        <p:spPr>
          <a:xfrm>
            <a:off x="5221673" y="1614543"/>
            <a:ext cx="1744988" cy="1744987"/>
          </a:xfrm>
        </p:spPr>
        <p:txBody>
          <a:bodyPr/>
          <a:lstStyle/>
          <a:p>
            <a:r>
              <a:rPr lang="en-US"/>
              <a:t>Click icon to add picture</a:t>
            </a:r>
            <a:endParaRPr lang="en-GB"/>
          </a:p>
        </p:txBody>
      </p:sp>
      <p:sp>
        <p:nvSpPr>
          <p:cNvPr id="20" name="Picture Placeholder 17">
            <a:extLst>
              <a:ext uri="{FF2B5EF4-FFF2-40B4-BE49-F238E27FC236}">
                <a16:creationId xmlns:a16="http://schemas.microsoft.com/office/drawing/2014/main" id="{0C90A2ED-CD1A-8EF0-4A68-BB263871EE2A}"/>
              </a:ext>
            </a:extLst>
          </p:cNvPr>
          <p:cNvSpPr>
            <a:spLocks noGrp="1"/>
          </p:cNvSpPr>
          <p:nvPr>
            <p:ph type="pic" sz="quarter" idx="16"/>
          </p:nvPr>
        </p:nvSpPr>
        <p:spPr>
          <a:xfrm>
            <a:off x="8704893" y="1614543"/>
            <a:ext cx="1744988" cy="1744987"/>
          </a:xfrm>
        </p:spPr>
        <p:txBody>
          <a:bodyPr/>
          <a:lstStyle/>
          <a:p>
            <a:r>
              <a:rPr lang="en-US"/>
              <a:t>Click icon to add picture</a:t>
            </a: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cxnSp>
        <p:nvCxnSpPr>
          <p:cNvPr id="3" name="Straight Connector 2">
            <a:extLst>
              <a:ext uri="{FF2B5EF4-FFF2-40B4-BE49-F238E27FC236}">
                <a16:creationId xmlns:a16="http://schemas.microsoft.com/office/drawing/2014/main" id="{D8CA5D2F-3640-CF67-97A2-463AFE02683F}"/>
              </a:ext>
            </a:extLst>
          </p:cNvPr>
          <p:cNvCxnSpPr>
            <a:cxnSpLocks/>
          </p:cNvCxnSpPr>
          <p:nvPr/>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2D2D629E-ED15-0E71-81CC-B99A665A25DA}"/>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B4874294-3EF5-6A38-B628-AB4FA137A5E7}"/>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cxnSp>
        <p:nvCxnSpPr>
          <p:cNvPr id="6" name="Straight Connector 5">
            <a:extLst>
              <a:ext uri="{FF2B5EF4-FFF2-40B4-BE49-F238E27FC236}">
                <a16:creationId xmlns:a16="http://schemas.microsoft.com/office/drawing/2014/main" id="{AC95D4F0-4C32-0C1F-A1C6-368010B52C30}"/>
              </a:ext>
            </a:extLst>
          </p:cNvPr>
          <p:cNvCxnSpPr>
            <a:cxnSpLocks/>
          </p:cNvCxnSpPr>
          <p:nvPr userDrawn="1"/>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16684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23CA-B525-43EA-A78D-7167DA564DD1}"/>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8" name="Picture Placeholder 2">
            <a:extLst>
              <a:ext uri="{FF2B5EF4-FFF2-40B4-BE49-F238E27FC236}">
                <a16:creationId xmlns:a16="http://schemas.microsoft.com/office/drawing/2014/main" id="{80751D34-4E25-1569-04EA-E2E828D41DB9}"/>
              </a:ext>
            </a:extLst>
          </p:cNvPr>
          <p:cNvSpPr>
            <a:spLocks noGrp="1"/>
          </p:cNvSpPr>
          <p:nvPr>
            <p:ph type="pic" idx="11"/>
          </p:nvPr>
        </p:nvSpPr>
        <p:spPr>
          <a:xfrm>
            <a:off x="6132638" y="1825624"/>
            <a:ext cx="5183186" cy="40354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11" name="Text Placeholder 10">
            <a:extLst>
              <a:ext uri="{FF2B5EF4-FFF2-40B4-BE49-F238E27FC236}">
                <a16:creationId xmlns:a16="http://schemas.microsoft.com/office/drawing/2014/main" id="{DF069082-521D-6C81-1ECD-30BE898C48E1}"/>
              </a:ext>
            </a:extLst>
          </p:cNvPr>
          <p:cNvSpPr>
            <a:spLocks noGrp="1"/>
          </p:cNvSpPr>
          <p:nvPr>
            <p:ph type="body" sz="quarter" idx="12"/>
          </p:nvPr>
        </p:nvSpPr>
        <p:spPr>
          <a:xfrm>
            <a:off x="1011117" y="1825624"/>
            <a:ext cx="4479925" cy="4035426"/>
          </a:xfrm>
        </p:spPr>
        <p:txBody>
          <a:bodyPr/>
          <a:lstStyle>
            <a:lvl1pPr marL="0" indent="0">
              <a:buNone/>
              <a:defRPr sz="2000"/>
            </a:lvl1pPr>
          </a:lstStyle>
          <a:p>
            <a:pPr lvl="0"/>
            <a:r>
              <a:rPr lang="en-US"/>
              <a:t>Click to edit Master text styles</a:t>
            </a:r>
          </a:p>
        </p:txBody>
      </p:sp>
      <p:cxnSp>
        <p:nvCxnSpPr>
          <p:cNvPr id="3" name="Straight Connector 2">
            <a:extLst>
              <a:ext uri="{FF2B5EF4-FFF2-40B4-BE49-F238E27FC236}">
                <a16:creationId xmlns:a16="http://schemas.microsoft.com/office/drawing/2014/main" id="{48092F49-C68D-AD7F-79BF-4404BB4AC60C}"/>
              </a:ext>
            </a:extLst>
          </p:cNvPr>
          <p:cNvCxnSpPr>
            <a:cxnSpLocks/>
          </p:cNvCxnSpPr>
          <p:nvPr/>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0EBD0C93-B9B0-4770-47CD-64B4AABE5D57}"/>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7DFE848F-C91C-4AE4-D532-A267158647B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cxnSp>
        <p:nvCxnSpPr>
          <p:cNvPr id="6" name="Straight Connector 5">
            <a:extLst>
              <a:ext uri="{FF2B5EF4-FFF2-40B4-BE49-F238E27FC236}">
                <a16:creationId xmlns:a16="http://schemas.microsoft.com/office/drawing/2014/main" id="{8B40B6AF-A829-5BDD-E7CE-57F7D6A9B75C}"/>
              </a:ext>
            </a:extLst>
          </p:cNvPr>
          <p:cNvCxnSpPr>
            <a:cxnSpLocks/>
          </p:cNvCxnSpPr>
          <p:nvPr userDrawn="1"/>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56704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23CA-B525-43EA-A78D-7167DA564DD1}"/>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11" name="Text Placeholder 10">
            <a:extLst>
              <a:ext uri="{FF2B5EF4-FFF2-40B4-BE49-F238E27FC236}">
                <a16:creationId xmlns:a16="http://schemas.microsoft.com/office/drawing/2014/main" id="{DF069082-521D-6C81-1ECD-30BE898C48E1}"/>
              </a:ext>
            </a:extLst>
          </p:cNvPr>
          <p:cNvSpPr>
            <a:spLocks noGrp="1"/>
          </p:cNvSpPr>
          <p:nvPr>
            <p:ph type="body" sz="quarter" idx="12"/>
          </p:nvPr>
        </p:nvSpPr>
        <p:spPr>
          <a:xfrm>
            <a:off x="1049307" y="1476375"/>
            <a:ext cx="10093386" cy="4384675"/>
          </a:xfrm>
        </p:spPr>
        <p:txBody>
          <a:bodyPr/>
          <a:lstStyle>
            <a:lvl1pPr marL="0" indent="0">
              <a:buNone/>
              <a:defRPr sz="2000"/>
            </a:lvl1pPr>
          </a:lstStyle>
          <a:p>
            <a:pPr lvl="0"/>
            <a:r>
              <a:rPr lang="en-US"/>
              <a:t>Click to edit Master text styles</a:t>
            </a:r>
          </a:p>
        </p:txBody>
      </p:sp>
      <p:cxnSp>
        <p:nvCxnSpPr>
          <p:cNvPr id="3" name="Straight Connector 2">
            <a:extLst>
              <a:ext uri="{FF2B5EF4-FFF2-40B4-BE49-F238E27FC236}">
                <a16:creationId xmlns:a16="http://schemas.microsoft.com/office/drawing/2014/main" id="{48092F49-C68D-AD7F-79BF-4404BB4AC60C}"/>
              </a:ext>
            </a:extLst>
          </p:cNvPr>
          <p:cNvCxnSpPr>
            <a:cxnSpLocks/>
          </p:cNvCxnSpPr>
          <p:nvPr/>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2248536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23CA-B525-43EA-A78D-7167DA564DD1}"/>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3" name="Content Placeholder 2">
            <a:extLst>
              <a:ext uri="{FF2B5EF4-FFF2-40B4-BE49-F238E27FC236}">
                <a16:creationId xmlns:a16="http://schemas.microsoft.com/office/drawing/2014/main" id="{DD6E8843-9D77-B34E-194A-1FC1CD2AD73F}"/>
              </a:ext>
            </a:extLst>
          </p:cNvPr>
          <p:cNvSpPr>
            <a:spLocks noGrp="1"/>
          </p:cNvSpPr>
          <p:nvPr>
            <p:ph sz="half" idx="1"/>
          </p:nvPr>
        </p:nvSpPr>
        <p:spPr>
          <a:xfrm>
            <a:off x="838200" y="1825624"/>
            <a:ext cx="5181600" cy="1046440"/>
          </a:xfrm>
        </p:spPr>
        <p:txBody>
          <a:bodyPr/>
          <a:lstStyle>
            <a:lvl1pPr>
              <a:defRPr sz="2400"/>
            </a:lvl1pPr>
            <a:lvl2pPr marL="685800" indent="-228600">
              <a:buClr>
                <a:schemeClr val="accent1"/>
              </a:buClr>
              <a:buFont typeface="Arial" panose="020B0604020202020204" pitchFamily="34" charset="0"/>
              <a:buChar char="•"/>
              <a:defRPr sz="2000"/>
            </a:lvl2pPr>
            <a:lvl3pPr marL="1143000" indent="-228600">
              <a:buClr>
                <a:schemeClr val="accent1"/>
              </a:buClr>
              <a:buFont typeface="Arial" panose="020B0604020202020204" pitchFamily="34" charset="0"/>
              <a:buChar char="•"/>
              <a:defRPr sz="18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AA24FA1E-2A9B-A8E0-6AEA-5FE012F2DE11}"/>
              </a:ext>
            </a:extLst>
          </p:cNvPr>
          <p:cNvSpPr>
            <a:spLocks noGrp="1"/>
          </p:cNvSpPr>
          <p:nvPr>
            <p:ph sz="half" idx="2"/>
          </p:nvPr>
        </p:nvSpPr>
        <p:spPr>
          <a:xfrm>
            <a:off x="6172200" y="1825625"/>
            <a:ext cx="5181600" cy="1046440"/>
          </a:xfrm>
        </p:spPr>
        <p:txBody>
          <a:bodyPr/>
          <a:lstStyle>
            <a:lvl1pPr>
              <a:defRPr sz="2400"/>
            </a:lvl1pPr>
            <a:lvl2pPr marL="800100" indent="-342900">
              <a:buClr>
                <a:schemeClr val="accent1"/>
              </a:buClr>
              <a:buFont typeface="Arial" panose="020B0604020202020204" pitchFamily="34" charset="0"/>
              <a:buChar char="•"/>
              <a:defRPr sz="2000"/>
            </a:lvl2pPr>
            <a:lvl3pPr marL="1143000" indent="-228600">
              <a:buClr>
                <a:schemeClr val="accent1"/>
              </a:buClr>
              <a:buFont typeface="Arial" panose="020B0604020202020204" pitchFamily="34" charset="0"/>
              <a:buChar char="•"/>
              <a:defRPr sz="1800"/>
            </a:lvl3pPr>
          </a:lstStyle>
          <a:p>
            <a:pPr lvl="0"/>
            <a:r>
              <a:rPr lang="en-US"/>
              <a:t>Click to edit Master text styles</a:t>
            </a:r>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8D0A191F-66AA-1A95-D118-591DCBB05472}"/>
              </a:ext>
            </a:extLst>
          </p:cNvPr>
          <p:cNvCxnSpPr>
            <a:cxnSpLocks/>
          </p:cNvCxnSpPr>
          <p:nvPr/>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5663161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BreakDark">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BBAC3-AFE7-4C2E-A386-33A7604A98BA}"/>
              </a:ext>
            </a:extLst>
          </p:cNvPr>
          <p:cNvSpPr>
            <a:spLocks noGrp="1"/>
          </p:cNvSpPr>
          <p:nvPr>
            <p:ph type="sldNum" sz="quarter" idx="10"/>
          </p:nvPr>
        </p:nvSpPr>
        <p:spPr/>
        <p:txBody>
          <a:bodyPr/>
          <a:lstStyle/>
          <a:p>
            <a:fld id="{BC713994-E38F-4BB4-A257-6815BBC3FB08}" type="slidenum">
              <a:rPr lang="en-GB" smtClean="0"/>
              <a:pPr/>
              <a:t>‹#›</a:t>
            </a:fld>
            <a:endParaRPr lang="en-GB"/>
          </a:p>
        </p:txBody>
      </p:sp>
      <p:sp>
        <p:nvSpPr>
          <p:cNvPr id="4" name="Title 1">
            <a:extLst>
              <a:ext uri="{FF2B5EF4-FFF2-40B4-BE49-F238E27FC236}">
                <a16:creationId xmlns:a16="http://schemas.microsoft.com/office/drawing/2014/main" id="{7943AA7D-2ED4-0260-12BC-DB3FF104E067}"/>
              </a:ext>
            </a:extLst>
          </p:cNvPr>
          <p:cNvSpPr>
            <a:spLocks noGrp="1"/>
          </p:cNvSpPr>
          <p:nvPr>
            <p:ph type="ctrTitle" hasCustomPrompt="1"/>
          </p:nvPr>
        </p:nvSpPr>
        <p:spPr>
          <a:xfrm>
            <a:off x="968573" y="1888958"/>
            <a:ext cx="6189096" cy="1754326"/>
          </a:xfrm>
          <a:noFill/>
          <a:ln>
            <a:noFill/>
          </a:ln>
        </p:spPr>
        <p:txBody>
          <a:bodyPr anchor="t" anchorCtr="0"/>
          <a:lstStyle>
            <a:lvl1pPr algn="l">
              <a:lnSpc>
                <a:spcPct val="100000"/>
              </a:lnSpc>
              <a:defRPr sz="5400" b="1">
                <a:ln>
                  <a:noFill/>
                </a:ln>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Slide Break Title Here</a:t>
            </a:r>
            <a:endParaRPr lang="en-GB"/>
          </a:p>
        </p:txBody>
      </p:sp>
      <p:cxnSp>
        <p:nvCxnSpPr>
          <p:cNvPr id="5" name="Straight Connector 4">
            <a:extLst>
              <a:ext uri="{FF2B5EF4-FFF2-40B4-BE49-F238E27FC236}">
                <a16:creationId xmlns:a16="http://schemas.microsoft.com/office/drawing/2014/main" id="{B204E42D-77DC-148F-19FA-260F4C43BCDA}"/>
              </a:ext>
            </a:extLst>
          </p:cNvPr>
          <p:cNvCxnSpPr>
            <a:cxnSpLocks/>
          </p:cNvCxnSpPr>
          <p:nvPr/>
        </p:nvCxnSpPr>
        <p:spPr>
          <a:xfrm>
            <a:off x="182656" y="0"/>
            <a:ext cx="0" cy="2600756"/>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9" name="Graphic 8">
            <a:extLst>
              <a:ext uri="{FF2B5EF4-FFF2-40B4-BE49-F238E27FC236}">
                <a16:creationId xmlns:a16="http://schemas.microsoft.com/office/drawing/2014/main" id="{F6A1B1FB-3022-6A02-8BBE-F869A0C8D8AD}"/>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4879" y="294290"/>
            <a:ext cx="1693425" cy="558373"/>
          </a:xfrm>
          <a:prstGeom prst="rect">
            <a:avLst/>
          </a:prstGeom>
        </p:spPr>
      </p:pic>
      <p:sp>
        <p:nvSpPr>
          <p:cNvPr id="10" name="Rectangle 9">
            <a:extLst>
              <a:ext uri="{FF2B5EF4-FFF2-40B4-BE49-F238E27FC236}">
                <a16:creationId xmlns:a16="http://schemas.microsoft.com/office/drawing/2014/main" id="{20ACCC73-6D45-5C2A-C0F5-53A06491AAE4}"/>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B38383C7-033E-C2B3-1251-8B9C69D25C4A}"/>
              </a:ext>
            </a:extLst>
          </p:cNvPr>
          <p:cNvSpPr>
            <a:spLocks noGrp="1"/>
          </p:cNvSpPr>
          <p:nvPr>
            <p:ph type="pic" sz="quarter" idx="11"/>
          </p:nvPr>
        </p:nvSpPr>
        <p:spPr>
          <a:xfrm>
            <a:off x="7430475" y="1888958"/>
            <a:ext cx="3730625" cy="3732212"/>
          </a:xfrm>
        </p:spPr>
        <p:txBody>
          <a:bodyPr/>
          <a:lstStyle/>
          <a:p>
            <a:r>
              <a:rPr lang="en-US"/>
              <a:t>Click icon to add picture</a:t>
            </a:r>
            <a:endParaRPr lang="en-GB"/>
          </a:p>
        </p:txBody>
      </p:sp>
    </p:spTree>
    <p:extLst>
      <p:ext uri="{BB962C8B-B14F-4D97-AF65-F5344CB8AC3E}">
        <p14:creationId xmlns:p14="http://schemas.microsoft.com/office/powerpoint/2010/main" val="2596509320"/>
      </p:ext>
    </p:extLst>
  </p:cSld>
  <p:clrMapOvr>
    <a:overrideClrMapping bg1="dk1" tx1="lt1" bg2="dk2" tx2="lt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BreakLigh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1880E9-FDE1-BC1D-7F23-B5EB655BB893}"/>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5" name="Slide Number Placeholder 2">
            <a:extLst>
              <a:ext uri="{FF2B5EF4-FFF2-40B4-BE49-F238E27FC236}">
                <a16:creationId xmlns:a16="http://schemas.microsoft.com/office/drawing/2014/main" id="{ABFDD40B-B0BD-3C1E-73B1-B6884C3C5325}"/>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6" name="Rectangle 5">
            <a:extLst>
              <a:ext uri="{FF2B5EF4-FFF2-40B4-BE49-F238E27FC236}">
                <a16:creationId xmlns:a16="http://schemas.microsoft.com/office/drawing/2014/main" id="{E49BDCAF-F38C-D9B9-1D7A-B948968F1B49}"/>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12F09DA6-1FF6-21A8-5912-B803E906BE9F}"/>
              </a:ext>
            </a:extLst>
          </p:cNvPr>
          <p:cNvCxnSpPr>
            <a:cxnSpLocks/>
          </p:cNvCxnSpPr>
          <p:nvPr/>
        </p:nvCxnSpPr>
        <p:spPr>
          <a:xfrm>
            <a:off x="182656" y="0"/>
            <a:ext cx="0" cy="260075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Title 1">
            <a:extLst>
              <a:ext uri="{FF2B5EF4-FFF2-40B4-BE49-F238E27FC236}">
                <a16:creationId xmlns:a16="http://schemas.microsoft.com/office/drawing/2014/main" id="{186D806A-EBBC-77B0-C0A2-2EBB5EB00220}"/>
              </a:ext>
            </a:extLst>
          </p:cNvPr>
          <p:cNvSpPr>
            <a:spLocks noGrp="1"/>
          </p:cNvSpPr>
          <p:nvPr>
            <p:ph type="ctrTitle" hasCustomPrompt="1"/>
          </p:nvPr>
        </p:nvSpPr>
        <p:spPr>
          <a:xfrm>
            <a:off x="968573" y="1888958"/>
            <a:ext cx="6189096" cy="1754326"/>
          </a:xfrm>
          <a:noFill/>
          <a:ln>
            <a:noFill/>
          </a:ln>
        </p:spPr>
        <p:txBody>
          <a:bodyPr anchor="t" anchorCtr="0"/>
          <a:lstStyle>
            <a:lvl1pPr algn="l">
              <a:lnSpc>
                <a:spcPct val="100000"/>
              </a:lnSpc>
              <a:defRPr sz="5400" b="1">
                <a:ln>
                  <a:noFill/>
                </a:ln>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Slide Break Title Here</a:t>
            </a:r>
            <a:endParaRPr lang="en-GB"/>
          </a:p>
        </p:txBody>
      </p:sp>
      <p:sp>
        <p:nvSpPr>
          <p:cNvPr id="14" name="Picture Placeholder 13">
            <a:extLst>
              <a:ext uri="{FF2B5EF4-FFF2-40B4-BE49-F238E27FC236}">
                <a16:creationId xmlns:a16="http://schemas.microsoft.com/office/drawing/2014/main" id="{DBFBF457-A2D1-F22B-0F8E-66B1E915E194}"/>
              </a:ext>
            </a:extLst>
          </p:cNvPr>
          <p:cNvSpPr>
            <a:spLocks noGrp="1"/>
          </p:cNvSpPr>
          <p:nvPr>
            <p:ph type="pic" sz="quarter" idx="11"/>
          </p:nvPr>
        </p:nvSpPr>
        <p:spPr>
          <a:xfrm>
            <a:off x="7430475" y="1888958"/>
            <a:ext cx="3730625" cy="3732212"/>
          </a:xfrm>
        </p:spPr>
        <p:txBody>
          <a:bodyPr/>
          <a:lstStyle/>
          <a:p>
            <a:r>
              <a:rPr lang="en-US"/>
              <a:t>Click icon to add picture</a:t>
            </a:r>
            <a:endParaRPr lang="en-GB"/>
          </a:p>
        </p:txBody>
      </p:sp>
      <p:pic>
        <p:nvPicPr>
          <p:cNvPr id="2" name="Graphic 1">
            <a:extLst>
              <a:ext uri="{FF2B5EF4-FFF2-40B4-BE49-F238E27FC236}">
                <a16:creationId xmlns:a16="http://schemas.microsoft.com/office/drawing/2014/main" id="{574B525C-1285-A668-F6FE-93D6E8A7120E}"/>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3" name="Rectangle 2">
            <a:extLst>
              <a:ext uri="{FF2B5EF4-FFF2-40B4-BE49-F238E27FC236}">
                <a16:creationId xmlns:a16="http://schemas.microsoft.com/office/drawing/2014/main" id="{9B00C543-93A7-AAC2-1350-3F0B1E35AF06}"/>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86226EDF-928C-512C-C274-119E270D96B7}"/>
              </a:ext>
            </a:extLst>
          </p:cNvPr>
          <p:cNvCxnSpPr>
            <a:cxnSpLocks/>
          </p:cNvCxnSpPr>
          <p:nvPr userDrawn="1"/>
        </p:nvCxnSpPr>
        <p:spPr>
          <a:xfrm>
            <a:off x="182656" y="0"/>
            <a:ext cx="0" cy="2600756"/>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4762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slide_Pink">
    <p:bg>
      <p:bgPr>
        <a:solidFill>
          <a:schemeClr val="accent1"/>
        </a:solidFill>
        <a:effectLst/>
      </p:bgPr>
    </p:bg>
    <p:spTree>
      <p:nvGrpSpPr>
        <p:cNvPr id="1" name=""/>
        <p:cNvGrpSpPr/>
        <p:nvPr/>
      </p:nvGrpSpPr>
      <p:grpSpPr>
        <a:xfrm>
          <a:off x="0" y="0"/>
          <a:ext cx="0" cy="0"/>
          <a:chOff x="0" y="0"/>
          <a:chExt cx="0" cy="0"/>
        </a:xfrm>
      </p:grpSpPr>
      <p:pic>
        <p:nvPicPr>
          <p:cNvPr id="3" name="Picture 2" descr="A white text on a black background&#10;&#10;AI-generated content may be incorrect.">
            <a:extLst>
              <a:ext uri="{FF2B5EF4-FFF2-40B4-BE49-F238E27FC236}">
                <a16:creationId xmlns:a16="http://schemas.microsoft.com/office/drawing/2014/main" id="{5564DFA6-B16B-E41C-5D98-C6A0BAA1EE3F}"/>
              </a:ext>
            </a:extLst>
          </p:cNvPr>
          <p:cNvPicPr>
            <a:picLocks noChangeAspect="1"/>
          </p:cNvPicPr>
          <p:nvPr userDrawn="1"/>
        </p:nvPicPr>
        <p:blipFill>
          <a:blip r:embed="rId2"/>
          <a:stretch>
            <a:fillRect/>
          </a:stretch>
        </p:blipFill>
        <p:spPr>
          <a:xfrm>
            <a:off x="9643879" y="106878"/>
            <a:ext cx="2363063" cy="1175121"/>
          </a:xfrm>
          <a:prstGeom prst="rect">
            <a:avLst/>
          </a:prstGeom>
        </p:spPr>
      </p:pic>
      <p:sp>
        <p:nvSpPr>
          <p:cNvPr id="7" name="Text Placeholder 6">
            <a:extLst>
              <a:ext uri="{FF2B5EF4-FFF2-40B4-BE49-F238E27FC236}">
                <a16:creationId xmlns:a16="http://schemas.microsoft.com/office/drawing/2014/main" id="{49665D8F-0D38-9751-D45F-1D9704AD1DDC}"/>
              </a:ext>
            </a:extLst>
          </p:cNvPr>
          <p:cNvSpPr>
            <a:spLocks noGrp="1"/>
          </p:cNvSpPr>
          <p:nvPr>
            <p:ph type="body" sz="quarter" idx="10" hasCustomPrompt="1"/>
          </p:nvPr>
        </p:nvSpPr>
        <p:spPr>
          <a:xfrm>
            <a:off x="671437" y="2596012"/>
            <a:ext cx="5672137" cy="1665975"/>
          </a:xfrm>
          <a:prstGeom prst="rect">
            <a:avLst/>
          </a:prstGeom>
        </p:spPr>
        <p:txBody>
          <a:bodyPr>
            <a:normAutofit/>
          </a:bodyPr>
          <a:lstStyle>
            <a:lvl1pPr marL="0" indent="0">
              <a:buNone/>
              <a:defRPr sz="4800" b="1">
                <a:solidFill>
                  <a:schemeClr val="bg1"/>
                </a:solidFill>
              </a:defRPr>
            </a:lvl1pPr>
          </a:lstStyle>
          <a:p>
            <a:pPr lvl="0"/>
            <a:r>
              <a:rPr lang="en-US"/>
              <a:t>Title</a:t>
            </a:r>
          </a:p>
        </p:txBody>
      </p:sp>
      <p:sp>
        <p:nvSpPr>
          <p:cNvPr id="2" name="Block Arc 1">
            <a:extLst>
              <a:ext uri="{FF2B5EF4-FFF2-40B4-BE49-F238E27FC236}">
                <a16:creationId xmlns:a16="http://schemas.microsoft.com/office/drawing/2014/main" id="{DCEDEB10-B91D-884F-C042-9396917CE01E}"/>
              </a:ext>
            </a:extLst>
          </p:cNvPr>
          <p:cNvSpPr/>
          <p:nvPr userDrawn="1"/>
        </p:nvSpPr>
        <p:spPr>
          <a:xfrm rot="17219077">
            <a:off x="10317479" y="2240216"/>
            <a:ext cx="1201347" cy="1201347"/>
          </a:xfrm>
          <a:prstGeom prst="blockArc">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Block Arc 3">
            <a:extLst>
              <a:ext uri="{FF2B5EF4-FFF2-40B4-BE49-F238E27FC236}">
                <a16:creationId xmlns:a16="http://schemas.microsoft.com/office/drawing/2014/main" id="{8A86AE88-BA85-F163-0597-3176A95165B3}"/>
              </a:ext>
            </a:extLst>
          </p:cNvPr>
          <p:cNvSpPr/>
          <p:nvPr userDrawn="1"/>
        </p:nvSpPr>
        <p:spPr>
          <a:xfrm rot="2268473">
            <a:off x="7033157" y="1525605"/>
            <a:ext cx="1435038" cy="1435038"/>
          </a:xfrm>
          <a:prstGeom prst="blockArc">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34F58FB6-6023-C27F-D1C3-4629F197C5C3}"/>
              </a:ext>
            </a:extLst>
          </p:cNvPr>
          <p:cNvSpPr/>
          <p:nvPr userDrawn="1"/>
        </p:nvSpPr>
        <p:spPr>
          <a:xfrm rot="12920850">
            <a:off x="7029772" y="4717360"/>
            <a:ext cx="1450246" cy="1450246"/>
          </a:xfrm>
          <a:prstGeom prst="blockArc">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Block Arc 5">
            <a:extLst>
              <a:ext uri="{FF2B5EF4-FFF2-40B4-BE49-F238E27FC236}">
                <a16:creationId xmlns:a16="http://schemas.microsoft.com/office/drawing/2014/main" id="{8E3C90A6-110F-284B-F9A9-1CD91695B5A4}"/>
              </a:ext>
            </a:extLst>
          </p:cNvPr>
          <p:cNvSpPr/>
          <p:nvPr userDrawn="1"/>
        </p:nvSpPr>
        <p:spPr>
          <a:xfrm rot="12119314">
            <a:off x="8412381" y="3542971"/>
            <a:ext cx="755583" cy="755583"/>
          </a:xfrm>
          <a:prstGeom prst="blockArc">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a:extLst>
              <a:ext uri="{FF2B5EF4-FFF2-40B4-BE49-F238E27FC236}">
                <a16:creationId xmlns:a16="http://schemas.microsoft.com/office/drawing/2014/main" id="{0DE09CBB-7E3C-9F7B-0AFE-3A0B297AAEFA}"/>
              </a:ext>
            </a:extLst>
          </p:cNvPr>
          <p:cNvSpPr/>
          <p:nvPr userDrawn="1"/>
        </p:nvSpPr>
        <p:spPr>
          <a:xfrm rot="20556259">
            <a:off x="9825614" y="5793457"/>
            <a:ext cx="572987" cy="572987"/>
          </a:xfrm>
          <a:prstGeom prst="blockArc">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45832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 Slide - Dark Grey">
    <p:bg>
      <p:bgPr>
        <a:solidFill>
          <a:schemeClr val="bg2"/>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5957E14F-5A67-A58C-DACA-032542192F57}"/>
              </a:ext>
            </a:extLst>
          </p:cNvPr>
          <p:cNvSpPr>
            <a:spLocks noGrp="1"/>
          </p:cNvSpPr>
          <p:nvPr>
            <p:ph type="ctrTitle" hasCustomPrompt="1"/>
          </p:nvPr>
        </p:nvSpPr>
        <p:spPr>
          <a:xfrm>
            <a:off x="646923" y="1884893"/>
            <a:ext cx="6189096" cy="1446550"/>
          </a:xfrm>
          <a:noFill/>
          <a:ln>
            <a:noFill/>
          </a:ln>
        </p:spPr>
        <p:txBody>
          <a:bodyPr anchor="t" anchorCtr="0"/>
          <a:lstStyle>
            <a:lvl1pPr algn="l">
              <a:lnSpc>
                <a:spcPct val="100000"/>
              </a:lnSpc>
              <a:defRPr sz="4400" b="1">
                <a:ln>
                  <a:noFill/>
                </a:ln>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GB"/>
              <a:t>Insert Message e.g. Thank you, Q&amp;A</a:t>
            </a:r>
          </a:p>
        </p:txBody>
      </p:sp>
      <p:sp>
        <p:nvSpPr>
          <p:cNvPr id="5" name="Subtitle 2">
            <a:extLst>
              <a:ext uri="{FF2B5EF4-FFF2-40B4-BE49-F238E27FC236}">
                <a16:creationId xmlns:a16="http://schemas.microsoft.com/office/drawing/2014/main" id="{E3EDED19-2132-B25B-64E9-BB307AD624F9}"/>
              </a:ext>
            </a:extLst>
          </p:cNvPr>
          <p:cNvSpPr>
            <a:spLocks noGrp="1"/>
          </p:cNvSpPr>
          <p:nvPr>
            <p:ph type="subTitle" idx="1" hasCustomPrompt="1"/>
          </p:nvPr>
        </p:nvSpPr>
        <p:spPr>
          <a:xfrm>
            <a:off x="646924" y="3614615"/>
            <a:ext cx="5461645" cy="400110"/>
          </a:xfrm>
        </p:spPr>
        <p:txBody>
          <a:bodyPr/>
          <a:lstStyle>
            <a:lvl1pPr marL="0" indent="0" algn="l">
              <a:buNone/>
              <a:defRPr sz="2000" b="1">
                <a:solidFill>
                  <a:schemeClr val="accent1"/>
                </a:solidFill>
                <a:latin typeface="Segoe UI "/>
                <a:ea typeface="Segoe UI Black" panose="020B0A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Surname</a:t>
            </a:r>
            <a:endParaRPr lang="en-GB"/>
          </a:p>
        </p:txBody>
      </p:sp>
      <p:sp>
        <p:nvSpPr>
          <p:cNvPr id="6" name="Content Placeholder 6">
            <a:extLst>
              <a:ext uri="{FF2B5EF4-FFF2-40B4-BE49-F238E27FC236}">
                <a16:creationId xmlns:a16="http://schemas.microsoft.com/office/drawing/2014/main" id="{04976288-417A-C750-69D0-54AA36113D06}"/>
              </a:ext>
            </a:extLst>
          </p:cNvPr>
          <p:cNvSpPr>
            <a:spLocks noGrp="1"/>
          </p:cNvSpPr>
          <p:nvPr>
            <p:ph sz="quarter" idx="13" hasCustomPrompt="1"/>
          </p:nvPr>
        </p:nvSpPr>
        <p:spPr>
          <a:xfrm>
            <a:off x="647701" y="3999496"/>
            <a:ext cx="5460868" cy="369332"/>
          </a:xfrm>
        </p:spPr>
        <p:txBody>
          <a:bodyPr/>
          <a:lstStyle>
            <a:lvl1pPr marL="0" indent="0">
              <a:buNone/>
              <a:defRPr sz="1800" b="0">
                <a:latin typeface="+mn-lt"/>
                <a:ea typeface="Segoe UI Black" panose="020B0A02040204020203" pitchFamily="34" charset="0"/>
                <a:cs typeface="Segoe UI" panose="020B0502040204020203" pitchFamily="34" charset="0"/>
              </a:defRPr>
            </a:lvl1pPr>
          </a:lstStyle>
          <a:p>
            <a:pPr lvl="0"/>
            <a:r>
              <a:rPr lang="en-GB"/>
              <a:t>Job Title</a:t>
            </a:r>
          </a:p>
        </p:txBody>
      </p:sp>
      <p:sp>
        <p:nvSpPr>
          <p:cNvPr id="10" name="Rectangle 9">
            <a:extLst>
              <a:ext uri="{FF2B5EF4-FFF2-40B4-BE49-F238E27FC236}">
                <a16:creationId xmlns:a16="http://schemas.microsoft.com/office/drawing/2014/main" id="{3F37346B-76D0-73FB-F5C6-71070817C3F6}"/>
              </a:ext>
            </a:extLst>
          </p:cNvPr>
          <p:cNvSpPr/>
          <p:nvPr/>
        </p:nvSpPr>
        <p:spPr>
          <a:xfrm>
            <a:off x="759262" y="4416280"/>
            <a:ext cx="1017034" cy="11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23">
            <a:extLst>
              <a:ext uri="{FF2B5EF4-FFF2-40B4-BE49-F238E27FC236}">
                <a16:creationId xmlns:a16="http://schemas.microsoft.com/office/drawing/2014/main" id="{7E993A43-E7E3-E5C4-80AD-668DB73B57E9}"/>
              </a:ext>
            </a:extLst>
          </p:cNvPr>
          <p:cNvSpPr>
            <a:spLocks noGrp="1"/>
          </p:cNvSpPr>
          <p:nvPr>
            <p:ph type="pic" sz="quarter" idx="15"/>
          </p:nvPr>
        </p:nvSpPr>
        <p:spPr>
          <a:xfrm>
            <a:off x="6954838" y="1884363"/>
            <a:ext cx="5237162" cy="4327525"/>
          </a:xfrm>
        </p:spPr>
        <p:txBody>
          <a:bodyPr/>
          <a:lstStyle/>
          <a:p>
            <a:r>
              <a:rPr lang="en-US"/>
              <a:t>Click icon to add picture</a:t>
            </a:r>
            <a:endParaRPr lang="en-GB"/>
          </a:p>
        </p:txBody>
      </p:sp>
      <p:pic>
        <p:nvPicPr>
          <p:cNvPr id="12" name="Graphic 11">
            <a:extLst>
              <a:ext uri="{FF2B5EF4-FFF2-40B4-BE49-F238E27FC236}">
                <a16:creationId xmlns:a16="http://schemas.microsoft.com/office/drawing/2014/main" id="{935CBE4A-6E6F-C421-B613-C151808693E7}"/>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836269" y="494649"/>
            <a:ext cx="2908056" cy="958873"/>
          </a:xfrm>
          <a:prstGeom prst="rect">
            <a:avLst/>
          </a:prstGeom>
        </p:spPr>
      </p:pic>
      <p:sp>
        <p:nvSpPr>
          <p:cNvPr id="13" name="TextBox 12">
            <a:extLst>
              <a:ext uri="{FF2B5EF4-FFF2-40B4-BE49-F238E27FC236}">
                <a16:creationId xmlns:a16="http://schemas.microsoft.com/office/drawing/2014/main" id="{3B76F324-C5AD-F1F1-0245-5AFE20836330}"/>
              </a:ext>
            </a:extLst>
          </p:cNvPr>
          <p:cNvSpPr txBox="1"/>
          <p:nvPr/>
        </p:nvSpPr>
        <p:spPr>
          <a:xfrm>
            <a:off x="646923" y="5627113"/>
            <a:ext cx="3768059" cy="584775"/>
          </a:xfrm>
          <a:prstGeom prst="rect">
            <a:avLst/>
          </a:prstGeom>
          <a:noFill/>
        </p:spPr>
        <p:txBody>
          <a:bodyPr wrap="square" rtlCol="0">
            <a:spAutoFit/>
          </a:bodyPr>
          <a:lstStyle/>
          <a:p>
            <a:r>
              <a:rPr lang="en-GB" sz="1600"/>
              <a:t>es.catapult.org.uk</a:t>
            </a:r>
          </a:p>
          <a:p>
            <a:r>
              <a:rPr lang="en-GB" sz="1600"/>
              <a:t>@energysyscat</a:t>
            </a:r>
          </a:p>
        </p:txBody>
      </p:sp>
      <p:sp>
        <p:nvSpPr>
          <p:cNvPr id="2" name="Rectangle 1">
            <a:extLst>
              <a:ext uri="{FF2B5EF4-FFF2-40B4-BE49-F238E27FC236}">
                <a16:creationId xmlns:a16="http://schemas.microsoft.com/office/drawing/2014/main" id="{9293FCFF-11DB-E289-7425-41062728DF5E}"/>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4FC69B1-4451-181E-8284-0D0773D4420E}"/>
              </a:ext>
            </a:extLst>
          </p:cNvPr>
          <p:cNvSpPr/>
          <p:nvPr userDrawn="1"/>
        </p:nvSpPr>
        <p:spPr>
          <a:xfrm>
            <a:off x="759262" y="4416280"/>
            <a:ext cx="1017034" cy="11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D2555030-CB35-6119-1213-170508A2AD1E}"/>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836269" y="494649"/>
            <a:ext cx="2908056" cy="958873"/>
          </a:xfrm>
          <a:prstGeom prst="rect">
            <a:avLst/>
          </a:prstGeom>
        </p:spPr>
      </p:pic>
      <p:sp>
        <p:nvSpPr>
          <p:cNvPr id="14" name="TextBox 13">
            <a:extLst>
              <a:ext uri="{FF2B5EF4-FFF2-40B4-BE49-F238E27FC236}">
                <a16:creationId xmlns:a16="http://schemas.microsoft.com/office/drawing/2014/main" id="{4B04A092-A805-1610-F4F3-715AD76EC09C}"/>
              </a:ext>
            </a:extLst>
          </p:cNvPr>
          <p:cNvSpPr txBox="1"/>
          <p:nvPr userDrawn="1"/>
        </p:nvSpPr>
        <p:spPr>
          <a:xfrm>
            <a:off x="646923" y="5627113"/>
            <a:ext cx="3768059" cy="584775"/>
          </a:xfrm>
          <a:prstGeom prst="rect">
            <a:avLst/>
          </a:prstGeom>
          <a:noFill/>
        </p:spPr>
        <p:txBody>
          <a:bodyPr wrap="square" rtlCol="0">
            <a:spAutoFit/>
          </a:bodyPr>
          <a:lstStyle/>
          <a:p>
            <a:r>
              <a:rPr lang="en-GB" sz="1600"/>
              <a:t>es.catapult.org.uk</a:t>
            </a:r>
          </a:p>
          <a:p>
            <a:r>
              <a:rPr lang="en-GB" sz="1600"/>
              <a:t>@energysyscat</a:t>
            </a:r>
          </a:p>
        </p:txBody>
      </p:sp>
    </p:spTree>
    <p:extLst>
      <p:ext uri="{BB962C8B-B14F-4D97-AF65-F5344CB8AC3E}">
        <p14:creationId xmlns:p14="http://schemas.microsoft.com/office/powerpoint/2010/main" val="95214423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End Slide - Dark Grey">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5957E14F-5A67-A58C-DACA-032542192F57}"/>
              </a:ext>
            </a:extLst>
          </p:cNvPr>
          <p:cNvSpPr>
            <a:spLocks noGrp="1"/>
          </p:cNvSpPr>
          <p:nvPr>
            <p:ph type="ctrTitle" hasCustomPrompt="1"/>
          </p:nvPr>
        </p:nvSpPr>
        <p:spPr>
          <a:xfrm>
            <a:off x="646923" y="1884893"/>
            <a:ext cx="6189096" cy="1446550"/>
          </a:xfrm>
          <a:noFill/>
          <a:ln>
            <a:noFill/>
          </a:ln>
        </p:spPr>
        <p:txBody>
          <a:bodyPr anchor="t" anchorCtr="0"/>
          <a:lstStyle>
            <a:lvl1pPr algn="l">
              <a:lnSpc>
                <a:spcPct val="100000"/>
              </a:lnSpc>
              <a:defRPr sz="4400" b="1">
                <a:ln>
                  <a:noFill/>
                </a:ln>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GB"/>
              <a:t>Insert Message e.g. Thank you, Q&amp;A</a:t>
            </a:r>
          </a:p>
        </p:txBody>
      </p:sp>
      <p:sp>
        <p:nvSpPr>
          <p:cNvPr id="5" name="Subtitle 2">
            <a:extLst>
              <a:ext uri="{FF2B5EF4-FFF2-40B4-BE49-F238E27FC236}">
                <a16:creationId xmlns:a16="http://schemas.microsoft.com/office/drawing/2014/main" id="{E3EDED19-2132-B25B-64E9-BB307AD624F9}"/>
              </a:ext>
            </a:extLst>
          </p:cNvPr>
          <p:cNvSpPr>
            <a:spLocks noGrp="1"/>
          </p:cNvSpPr>
          <p:nvPr>
            <p:ph type="subTitle" idx="1" hasCustomPrompt="1"/>
          </p:nvPr>
        </p:nvSpPr>
        <p:spPr>
          <a:xfrm>
            <a:off x="646924" y="3614615"/>
            <a:ext cx="5461645" cy="400110"/>
          </a:xfrm>
        </p:spPr>
        <p:txBody>
          <a:bodyPr/>
          <a:lstStyle>
            <a:lvl1pPr marL="0" indent="0" algn="l">
              <a:buNone/>
              <a:defRPr sz="2000" b="1">
                <a:solidFill>
                  <a:schemeClr val="accent1"/>
                </a:solidFill>
                <a:latin typeface="Segoe UI "/>
                <a:ea typeface="Segoe UI Black" panose="020B0A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Surname</a:t>
            </a:r>
            <a:endParaRPr lang="en-GB"/>
          </a:p>
        </p:txBody>
      </p:sp>
      <p:sp>
        <p:nvSpPr>
          <p:cNvPr id="6" name="Content Placeholder 6">
            <a:extLst>
              <a:ext uri="{FF2B5EF4-FFF2-40B4-BE49-F238E27FC236}">
                <a16:creationId xmlns:a16="http://schemas.microsoft.com/office/drawing/2014/main" id="{04976288-417A-C750-69D0-54AA36113D06}"/>
              </a:ext>
            </a:extLst>
          </p:cNvPr>
          <p:cNvSpPr>
            <a:spLocks noGrp="1"/>
          </p:cNvSpPr>
          <p:nvPr>
            <p:ph sz="quarter" idx="13" hasCustomPrompt="1"/>
          </p:nvPr>
        </p:nvSpPr>
        <p:spPr>
          <a:xfrm>
            <a:off x="647701" y="3999496"/>
            <a:ext cx="5460868" cy="369332"/>
          </a:xfrm>
        </p:spPr>
        <p:txBody>
          <a:bodyPr/>
          <a:lstStyle>
            <a:lvl1pPr marL="0" indent="0">
              <a:buNone/>
              <a:defRPr sz="1800" b="0">
                <a:latin typeface="+mn-lt"/>
                <a:ea typeface="Segoe UI Black" panose="020B0A02040204020203" pitchFamily="34" charset="0"/>
                <a:cs typeface="Segoe UI" panose="020B0502040204020203" pitchFamily="34" charset="0"/>
              </a:defRPr>
            </a:lvl1pPr>
          </a:lstStyle>
          <a:p>
            <a:pPr lvl="0"/>
            <a:r>
              <a:rPr lang="en-GB"/>
              <a:t>Job Title</a:t>
            </a:r>
          </a:p>
        </p:txBody>
      </p:sp>
      <p:sp>
        <p:nvSpPr>
          <p:cNvPr id="10" name="Rectangle 9">
            <a:extLst>
              <a:ext uri="{FF2B5EF4-FFF2-40B4-BE49-F238E27FC236}">
                <a16:creationId xmlns:a16="http://schemas.microsoft.com/office/drawing/2014/main" id="{3F37346B-76D0-73FB-F5C6-71070817C3F6}"/>
              </a:ext>
            </a:extLst>
          </p:cNvPr>
          <p:cNvSpPr/>
          <p:nvPr/>
        </p:nvSpPr>
        <p:spPr>
          <a:xfrm>
            <a:off x="759262" y="4416280"/>
            <a:ext cx="1017034" cy="11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23">
            <a:extLst>
              <a:ext uri="{FF2B5EF4-FFF2-40B4-BE49-F238E27FC236}">
                <a16:creationId xmlns:a16="http://schemas.microsoft.com/office/drawing/2014/main" id="{7E993A43-E7E3-E5C4-80AD-668DB73B57E9}"/>
              </a:ext>
            </a:extLst>
          </p:cNvPr>
          <p:cNvSpPr>
            <a:spLocks noGrp="1"/>
          </p:cNvSpPr>
          <p:nvPr>
            <p:ph type="pic" sz="quarter" idx="15"/>
          </p:nvPr>
        </p:nvSpPr>
        <p:spPr>
          <a:xfrm>
            <a:off x="6954838" y="1884363"/>
            <a:ext cx="5237162" cy="4327525"/>
          </a:xfrm>
        </p:spPr>
        <p:txBody>
          <a:bodyPr/>
          <a:lstStyle/>
          <a:p>
            <a:r>
              <a:rPr lang="en-US"/>
              <a:t>Click icon to add picture</a:t>
            </a:r>
            <a:endParaRPr lang="en-GB"/>
          </a:p>
        </p:txBody>
      </p:sp>
      <p:sp>
        <p:nvSpPr>
          <p:cNvPr id="13" name="TextBox 12">
            <a:extLst>
              <a:ext uri="{FF2B5EF4-FFF2-40B4-BE49-F238E27FC236}">
                <a16:creationId xmlns:a16="http://schemas.microsoft.com/office/drawing/2014/main" id="{3B76F324-C5AD-F1F1-0245-5AFE20836330}"/>
              </a:ext>
            </a:extLst>
          </p:cNvPr>
          <p:cNvSpPr txBox="1"/>
          <p:nvPr/>
        </p:nvSpPr>
        <p:spPr>
          <a:xfrm>
            <a:off x="646923" y="5627113"/>
            <a:ext cx="3768059" cy="584775"/>
          </a:xfrm>
          <a:prstGeom prst="rect">
            <a:avLst/>
          </a:prstGeom>
          <a:noFill/>
        </p:spPr>
        <p:txBody>
          <a:bodyPr wrap="square" rtlCol="0">
            <a:spAutoFit/>
          </a:bodyPr>
          <a:lstStyle/>
          <a:p>
            <a:r>
              <a:rPr lang="en-GB" sz="1600"/>
              <a:t>es.catapult.org.uk</a:t>
            </a:r>
          </a:p>
          <a:p>
            <a:r>
              <a:rPr lang="en-GB" sz="1600"/>
              <a:t>@energysyscat</a:t>
            </a:r>
          </a:p>
        </p:txBody>
      </p:sp>
      <p:pic>
        <p:nvPicPr>
          <p:cNvPr id="2" name="Graphic 1">
            <a:extLst>
              <a:ext uri="{FF2B5EF4-FFF2-40B4-BE49-F238E27FC236}">
                <a16:creationId xmlns:a16="http://schemas.microsoft.com/office/drawing/2014/main" id="{E911FDE8-CF8A-D57A-5270-3930E8253674}"/>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836269" y="494649"/>
            <a:ext cx="2908056" cy="958873"/>
          </a:xfrm>
          <a:prstGeom prst="rect">
            <a:avLst/>
          </a:prstGeom>
        </p:spPr>
      </p:pic>
    </p:spTree>
    <p:extLst>
      <p:ext uri="{BB962C8B-B14F-4D97-AF65-F5344CB8AC3E}">
        <p14:creationId xmlns:p14="http://schemas.microsoft.com/office/powerpoint/2010/main" val="1220250664"/>
      </p:ext>
    </p:extLst>
  </p:cSld>
  <p:clrMapOvr>
    <a:overrideClrMapping bg1="lt1" tx1="dk1" bg2="lt2" tx2="dk2" accent1="accent1" accent2="accent2" accent3="accent3" accent4="accent4" accent5="accent5" accent6="accent6" hlink="hlink" folHlink="folHlink"/>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66EDF9-4906-5E8F-EDD7-74B4404CDAE8}"/>
              </a:ext>
            </a:extLst>
          </p:cNvPr>
          <p:cNvSpPr>
            <a:spLocks noGrp="1"/>
          </p:cNvSpPr>
          <p:nvPr>
            <p:ph type="sldNum" sz="quarter" idx="10"/>
          </p:nvPr>
        </p:nvSpPr>
        <p:spPr/>
        <p:txBody>
          <a:bodyPr/>
          <a:lstStyle/>
          <a:p>
            <a:fld id="{BC713994-E38F-4BB4-A257-6815BBC3FB08}" type="slidenum">
              <a:rPr lang="en-GB" smtClean="0"/>
              <a:pPr/>
              <a:t>‹#›</a:t>
            </a:fld>
            <a:endParaRPr lang="en-GB"/>
          </a:p>
        </p:txBody>
      </p:sp>
      <p:sp>
        <p:nvSpPr>
          <p:cNvPr id="17" name="Oval 16">
            <a:extLst>
              <a:ext uri="{FF2B5EF4-FFF2-40B4-BE49-F238E27FC236}">
                <a16:creationId xmlns:a16="http://schemas.microsoft.com/office/drawing/2014/main" id="{64C39B92-197D-5F41-9F6E-83AE41F59021}"/>
              </a:ext>
            </a:extLst>
          </p:cNvPr>
          <p:cNvSpPr/>
          <p:nvPr/>
        </p:nvSpPr>
        <p:spPr>
          <a:xfrm>
            <a:off x="163070" y="2968171"/>
            <a:ext cx="3115255" cy="311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E8226FE-C19C-9872-D5DC-FB04659207A2}"/>
              </a:ext>
            </a:extLst>
          </p:cNvPr>
          <p:cNvSpPr/>
          <p:nvPr/>
        </p:nvSpPr>
        <p:spPr>
          <a:xfrm>
            <a:off x="5034914" y="0"/>
            <a:ext cx="715708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lide Number Placeholder 1">
            <a:extLst>
              <a:ext uri="{FF2B5EF4-FFF2-40B4-BE49-F238E27FC236}">
                <a16:creationId xmlns:a16="http://schemas.microsoft.com/office/drawing/2014/main" id="{9547AB3B-DC34-B7A7-CC7F-0F9ABE59BDFD}"/>
              </a:ext>
            </a:extLst>
          </p:cNvPr>
          <p:cNvSpPr txBox="1">
            <a:spLocks/>
          </p:cNvSpPr>
          <p:nvPr/>
        </p:nvSpPr>
        <p:spPr>
          <a:xfrm>
            <a:off x="11353800" y="6494767"/>
            <a:ext cx="827442"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713994-E38F-4BB4-A257-6815BBC3FB08}" type="slidenum">
              <a:rPr lang="en-GB" smtClean="0"/>
              <a:pPr/>
              <a:t>‹#›</a:t>
            </a:fld>
            <a:endParaRPr lang="en-GB"/>
          </a:p>
        </p:txBody>
      </p:sp>
      <p:cxnSp>
        <p:nvCxnSpPr>
          <p:cNvPr id="31" name="Straight Connector 30">
            <a:extLst>
              <a:ext uri="{FF2B5EF4-FFF2-40B4-BE49-F238E27FC236}">
                <a16:creationId xmlns:a16="http://schemas.microsoft.com/office/drawing/2014/main" id="{BF5F7FE4-A847-8430-1316-DD23B80A55D6}"/>
              </a:ext>
            </a:extLst>
          </p:cNvPr>
          <p:cNvCxnSpPr>
            <a:cxnSpLocks/>
          </p:cNvCxnSpPr>
          <p:nvPr/>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Text Placeholder 32">
            <a:extLst>
              <a:ext uri="{FF2B5EF4-FFF2-40B4-BE49-F238E27FC236}">
                <a16:creationId xmlns:a16="http://schemas.microsoft.com/office/drawing/2014/main" id="{E6C51D70-3F4B-4142-369E-D10B04130D1E}"/>
              </a:ext>
            </a:extLst>
          </p:cNvPr>
          <p:cNvSpPr>
            <a:spLocks noGrp="1"/>
          </p:cNvSpPr>
          <p:nvPr>
            <p:ph type="body" sz="quarter" idx="11" hasCustomPrompt="1"/>
          </p:nvPr>
        </p:nvSpPr>
        <p:spPr>
          <a:xfrm>
            <a:off x="251397" y="1105125"/>
            <a:ext cx="4403725" cy="400110"/>
          </a:xfrm>
        </p:spPr>
        <p:txBody>
          <a:bodyPr/>
          <a:lstStyle>
            <a:lvl1pPr marL="0" indent="0">
              <a:buNone/>
              <a:defRPr sz="2000" b="1">
                <a:solidFill>
                  <a:schemeClr val="tx2"/>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Add summary text</a:t>
            </a:r>
            <a:endParaRPr lang="en-GB"/>
          </a:p>
        </p:txBody>
      </p:sp>
      <p:sp>
        <p:nvSpPr>
          <p:cNvPr id="35" name="Picture Placeholder 34">
            <a:extLst>
              <a:ext uri="{FF2B5EF4-FFF2-40B4-BE49-F238E27FC236}">
                <a16:creationId xmlns:a16="http://schemas.microsoft.com/office/drawing/2014/main" id="{1335B423-9D34-A14F-3DE5-C3EAD168020D}"/>
              </a:ext>
            </a:extLst>
          </p:cNvPr>
          <p:cNvSpPr>
            <a:spLocks noGrp="1"/>
          </p:cNvSpPr>
          <p:nvPr>
            <p:ph type="pic" sz="quarter" idx="12"/>
          </p:nvPr>
        </p:nvSpPr>
        <p:spPr>
          <a:xfrm>
            <a:off x="1295400" y="3477490"/>
            <a:ext cx="3740150" cy="3380509"/>
          </a:xfrm>
        </p:spPr>
        <p:txBody>
          <a:bodyPr/>
          <a:lstStyle/>
          <a:p>
            <a:r>
              <a:rPr lang="en-US"/>
              <a:t>Click icon to add picture</a:t>
            </a:r>
            <a:endParaRPr lang="en-GB"/>
          </a:p>
        </p:txBody>
      </p:sp>
      <p:sp>
        <p:nvSpPr>
          <p:cNvPr id="37" name="Picture Placeholder 36">
            <a:extLst>
              <a:ext uri="{FF2B5EF4-FFF2-40B4-BE49-F238E27FC236}">
                <a16:creationId xmlns:a16="http://schemas.microsoft.com/office/drawing/2014/main" id="{350D0822-2A7D-46DA-9A5D-8F29FE210E70}"/>
              </a:ext>
            </a:extLst>
          </p:cNvPr>
          <p:cNvSpPr>
            <a:spLocks noGrp="1"/>
          </p:cNvSpPr>
          <p:nvPr>
            <p:ph type="pic" sz="quarter" idx="13"/>
          </p:nvPr>
        </p:nvSpPr>
        <p:spPr>
          <a:xfrm>
            <a:off x="10307065" y="126313"/>
            <a:ext cx="1633538" cy="708025"/>
          </a:xfrm>
        </p:spPr>
        <p:txBody>
          <a:bodyPr/>
          <a:lstStyle/>
          <a:p>
            <a:r>
              <a:rPr lang="en-US"/>
              <a:t>Click icon to add picture</a:t>
            </a:r>
            <a:endParaRPr lang="en-GB"/>
          </a:p>
        </p:txBody>
      </p:sp>
      <p:sp>
        <p:nvSpPr>
          <p:cNvPr id="39" name="Text Placeholder 38">
            <a:extLst>
              <a:ext uri="{FF2B5EF4-FFF2-40B4-BE49-F238E27FC236}">
                <a16:creationId xmlns:a16="http://schemas.microsoft.com/office/drawing/2014/main" id="{5D1936BE-5E63-3C17-96CA-01FAE1A65BFF}"/>
              </a:ext>
            </a:extLst>
          </p:cNvPr>
          <p:cNvSpPr>
            <a:spLocks noGrp="1"/>
          </p:cNvSpPr>
          <p:nvPr>
            <p:ph type="body" sz="quarter" idx="14" hasCustomPrompt="1"/>
          </p:nvPr>
        </p:nvSpPr>
        <p:spPr>
          <a:xfrm>
            <a:off x="5271413" y="1586989"/>
            <a:ext cx="6697662" cy="338554"/>
          </a:xfrm>
        </p:spPr>
        <p:txBody>
          <a:bodyPr/>
          <a:lstStyle>
            <a:lvl1pPr marL="0" indent="0">
              <a:buNone/>
              <a:defRPr>
                <a:solidFill>
                  <a:schemeClr val="tx2"/>
                </a:solidFill>
              </a:defRPr>
            </a:lvl1pPr>
          </a:lstStyle>
          <a:p>
            <a:pPr lvl="0"/>
            <a:r>
              <a:rPr lang="en-GB"/>
              <a:t>Challenge text….</a:t>
            </a:r>
          </a:p>
        </p:txBody>
      </p:sp>
      <p:sp>
        <p:nvSpPr>
          <p:cNvPr id="40" name="Text Placeholder 38">
            <a:extLst>
              <a:ext uri="{FF2B5EF4-FFF2-40B4-BE49-F238E27FC236}">
                <a16:creationId xmlns:a16="http://schemas.microsoft.com/office/drawing/2014/main" id="{045EE9B2-B767-77DF-2492-4BC86F09D92A}"/>
              </a:ext>
            </a:extLst>
          </p:cNvPr>
          <p:cNvSpPr>
            <a:spLocks noGrp="1"/>
          </p:cNvSpPr>
          <p:nvPr>
            <p:ph type="body" sz="quarter" idx="15" hasCustomPrompt="1"/>
          </p:nvPr>
        </p:nvSpPr>
        <p:spPr>
          <a:xfrm>
            <a:off x="5271413" y="3299306"/>
            <a:ext cx="6697662" cy="338554"/>
          </a:xfrm>
        </p:spPr>
        <p:txBody>
          <a:bodyPr/>
          <a:lstStyle>
            <a:lvl1pPr marL="179388" indent="-179388">
              <a:spcAft>
                <a:spcPts val="600"/>
              </a:spcAft>
              <a:buFont typeface="Arial" panose="020B0604020202020204" pitchFamily="34" charset="0"/>
              <a:buChar char="•"/>
              <a:defRPr>
                <a:solidFill>
                  <a:schemeClr val="tx2"/>
                </a:solidFill>
              </a:defRPr>
            </a:lvl1pPr>
          </a:lstStyle>
          <a:p>
            <a:pPr lvl="0"/>
            <a:r>
              <a:rPr lang="en-GB"/>
              <a:t>Solution text….</a:t>
            </a:r>
          </a:p>
        </p:txBody>
      </p:sp>
      <p:sp>
        <p:nvSpPr>
          <p:cNvPr id="41" name="Text Placeholder 38">
            <a:extLst>
              <a:ext uri="{FF2B5EF4-FFF2-40B4-BE49-F238E27FC236}">
                <a16:creationId xmlns:a16="http://schemas.microsoft.com/office/drawing/2014/main" id="{7B48DD6B-804E-03B2-7923-0C85BF46BFC9}"/>
              </a:ext>
            </a:extLst>
          </p:cNvPr>
          <p:cNvSpPr>
            <a:spLocks noGrp="1"/>
          </p:cNvSpPr>
          <p:nvPr>
            <p:ph type="body" sz="quarter" idx="16" hasCustomPrompt="1"/>
          </p:nvPr>
        </p:nvSpPr>
        <p:spPr>
          <a:xfrm>
            <a:off x="5271413" y="5077137"/>
            <a:ext cx="6697662" cy="338554"/>
          </a:xfrm>
        </p:spPr>
        <p:txBody>
          <a:bodyPr/>
          <a:lstStyle>
            <a:lvl1pPr marL="179388" indent="-179388">
              <a:spcAft>
                <a:spcPts val="600"/>
              </a:spcAft>
              <a:buFont typeface="Arial" panose="020B0604020202020204" pitchFamily="34" charset="0"/>
              <a:buChar char="•"/>
              <a:defRPr>
                <a:solidFill>
                  <a:schemeClr val="tx2"/>
                </a:solidFill>
              </a:defRPr>
            </a:lvl1pPr>
          </a:lstStyle>
          <a:p>
            <a:pPr lvl="0"/>
            <a:r>
              <a:rPr lang="en-GB"/>
              <a:t>Impact text….</a:t>
            </a:r>
          </a:p>
        </p:txBody>
      </p:sp>
      <p:sp>
        <p:nvSpPr>
          <p:cNvPr id="43" name="Text Placeholder 42">
            <a:extLst>
              <a:ext uri="{FF2B5EF4-FFF2-40B4-BE49-F238E27FC236}">
                <a16:creationId xmlns:a16="http://schemas.microsoft.com/office/drawing/2014/main" id="{94DFBC2C-85C7-DF5A-1BA1-4F4545FB66B7}"/>
              </a:ext>
            </a:extLst>
          </p:cNvPr>
          <p:cNvSpPr>
            <a:spLocks noGrp="1"/>
          </p:cNvSpPr>
          <p:nvPr>
            <p:ph type="body" sz="quarter" idx="17" hasCustomPrompt="1"/>
          </p:nvPr>
        </p:nvSpPr>
        <p:spPr>
          <a:xfrm>
            <a:off x="251397" y="272641"/>
            <a:ext cx="4516438" cy="523220"/>
          </a:xfrm>
        </p:spPr>
        <p:txBody>
          <a:bodyPr/>
          <a:lstStyle>
            <a:lvl1pPr marL="0" indent="0">
              <a:buNone/>
              <a:defRPr sz="2800" b="1">
                <a:solidFill>
                  <a:schemeClr val="accent1"/>
                </a:solidFill>
              </a:defRPr>
            </a:lvl1pPr>
            <a:lvl2pPr marL="457200" indent="0">
              <a:buNone/>
              <a:defRPr sz="2800" b="1">
                <a:solidFill>
                  <a:schemeClr val="accent1"/>
                </a:solidFill>
              </a:defRPr>
            </a:lvl2pPr>
            <a:lvl3pPr marL="914400" indent="0">
              <a:buNone/>
              <a:defRPr sz="2800" b="1">
                <a:solidFill>
                  <a:schemeClr val="accent1"/>
                </a:solidFill>
              </a:defRPr>
            </a:lvl3pPr>
            <a:lvl4pPr marL="1371600" indent="0">
              <a:buNone/>
              <a:defRPr sz="2800" b="1">
                <a:solidFill>
                  <a:schemeClr val="accent1"/>
                </a:solidFill>
              </a:defRPr>
            </a:lvl4pPr>
            <a:lvl5pPr marL="1828800" indent="0">
              <a:buNone/>
              <a:defRPr sz="2800" b="1">
                <a:solidFill>
                  <a:schemeClr val="accent1"/>
                </a:solidFill>
              </a:defRPr>
            </a:lvl5pPr>
          </a:lstStyle>
          <a:p>
            <a:pPr lvl="0"/>
            <a:r>
              <a:rPr lang="en-US"/>
              <a:t>Case Study:</a:t>
            </a:r>
            <a:endParaRPr lang="en-GB"/>
          </a:p>
        </p:txBody>
      </p:sp>
      <p:sp>
        <p:nvSpPr>
          <p:cNvPr id="45" name="Text Placeholder 44">
            <a:extLst>
              <a:ext uri="{FF2B5EF4-FFF2-40B4-BE49-F238E27FC236}">
                <a16:creationId xmlns:a16="http://schemas.microsoft.com/office/drawing/2014/main" id="{9E5A6994-9938-F598-2557-11C73DBC5F87}"/>
              </a:ext>
            </a:extLst>
          </p:cNvPr>
          <p:cNvSpPr>
            <a:spLocks noGrp="1"/>
          </p:cNvSpPr>
          <p:nvPr>
            <p:ph type="body" sz="quarter" idx="18" hasCustomPrompt="1"/>
          </p:nvPr>
        </p:nvSpPr>
        <p:spPr>
          <a:xfrm>
            <a:off x="5271413" y="1086701"/>
            <a:ext cx="2733675" cy="369332"/>
          </a:xfrm>
        </p:spPr>
        <p:txBody>
          <a:bodyPr/>
          <a:lstStyle>
            <a:lvl1pPr marL="0" indent="0">
              <a:buNone/>
              <a:defRPr sz="1800" b="1">
                <a:solidFill>
                  <a:schemeClr val="accent1"/>
                </a:solidFill>
              </a:defRPr>
            </a:lvl1pPr>
            <a:lvl2pPr marL="457200" indent="0">
              <a:buNone/>
              <a:defRPr sz="1800" b="1">
                <a:solidFill>
                  <a:schemeClr val="accent1"/>
                </a:solidFill>
              </a:defRPr>
            </a:lvl2pPr>
            <a:lvl3pPr marL="914400" indent="0">
              <a:buNone/>
              <a:defRPr sz="1800" b="1">
                <a:solidFill>
                  <a:schemeClr val="accent1"/>
                </a:solidFill>
              </a:defRPr>
            </a:lvl3pPr>
            <a:lvl4pPr marL="1371600" indent="0">
              <a:buNone/>
              <a:defRPr sz="1800" b="1">
                <a:solidFill>
                  <a:schemeClr val="accent1"/>
                </a:solidFill>
              </a:defRPr>
            </a:lvl4pPr>
            <a:lvl5pPr marL="1828800" indent="0">
              <a:buNone/>
              <a:defRPr sz="1800" b="1">
                <a:solidFill>
                  <a:schemeClr val="accent1"/>
                </a:solidFill>
              </a:defRPr>
            </a:lvl5pPr>
          </a:lstStyle>
          <a:p>
            <a:pPr lvl="0"/>
            <a:r>
              <a:rPr lang="en-US"/>
              <a:t>The Challenge…</a:t>
            </a:r>
            <a:endParaRPr lang="en-GB"/>
          </a:p>
        </p:txBody>
      </p:sp>
      <p:sp>
        <p:nvSpPr>
          <p:cNvPr id="46" name="Text Placeholder 44">
            <a:extLst>
              <a:ext uri="{FF2B5EF4-FFF2-40B4-BE49-F238E27FC236}">
                <a16:creationId xmlns:a16="http://schemas.microsoft.com/office/drawing/2014/main" id="{0A6662C7-C10D-4F3F-FACB-906E715EE2DB}"/>
              </a:ext>
            </a:extLst>
          </p:cNvPr>
          <p:cNvSpPr>
            <a:spLocks noGrp="1"/>
          </p:cNvSpPr>
          <p:nvPr>
            <p:ph type="body" sz="quarter" idx="19" hasCustomPrompt="1"/>
          </p:nvPr>
        </p:nvSpPr>
        <p:spPr>
          <a:xfrm>
            <a:off x="5271413" y="2826000"/>
            <a:ext cx="2733675" cy="369332"/>
          </a:xfrm>
        </p:spPr>
        <p:txBody>
          <a:bodyPr/>
          <a:lstStyle>
            <a:lvl1pPr marL="0" indent="0">
              <a:buNone/>
              <a:defRPr sz="1800" b="1">
                <a:solidFill>
                  <a:schemeClr val="accent1"/>
                </a:solidFill>
              </a:defRPr>
            </a:lvl1pPr>
            <a:lvl2pPr marL="457200" indent="0">
              <a:buNone/>
              <a:defRPr sz="1800" b="1">
                <a:solidFill>
                  <a:schemeClr val="accent1"/>
                </a:solidFill>
              </a:defRPr>
            </a:lvl2pPr>
            <a:lvl3pPr marL="914400" indent="0">
              <a:buNone/>
              <a:defRPr sz="1800" b="1">
                <a:solidFill>
                  <a:schemeClr val="accent1"/>
                </a:solidFill>
              </a:defRPr>
            </a:lvl3pPr>
            <a:lvl4pPr marL="1371600" indent="0">
              <a:buNone/>
              <a:defRPr sz="1800" b="1">
                <a:solidFill>
                  <a:schemeClr val="accent1"/>
                </a:solidFill>
              </a:defRPr>
            </a:lvl4pPr>
            <a:lvl5pPr marL="1828800" indent="0">
              <a:buNone/>
              <a:defRPr sz="1800" b="1">
                <a:solidFill>
                  <a:schemeClr val="accent1"/>
                </a:solidFill>
              </a:defRPr>
            </a:lvl5pPr>
          </a:lstStyle>
          <a:p>
            <a:pPr lvl="0"/>
            <a:r>
              <a:rPr lang="en-US"/>
              <a:t>The Solution…</a:t>
            </a:r>
            <a:endParaRPr lang="en-GB"/>
          </a:p>
        </p:txBody>
      </p:sp>
      <p:sp>
        <p:nvSpPr>
          <p:cNvPr id="47" name="Text Placeholder 44">
            <a:extLst>
              <a:ext uri="{FF2B5EF4-FFF2-40B4-BE49-F238E27FC236}">
                <a16:creationId xmlns:a16="http://schemas.microsoft.com/office/drawing/2014/main" id="{0DE33D2B-AD0D-B75A-C440-D27D00C74E65}"/>
              </a:ext>
            </a:extLst>
          </p:cNvPr>
          <p:cNvSpPr>
            <a:spLocks noGrp="1"/>
          </p:cNvSpPr>
          <p:nvPr>
            <p:ph type="body" sz="quarter" idx="20" hasCustomPrompt="1"/>
          </p:nvPr>
        </p:nvSpPr>
        <p:spPr>
          <a:xfrm>
            <a:off x="5271413" y="4611632"/>
            <a:ext cx="2733675" cy="369332"/>
          </a:xfrm>
        </p:spPr>
        <p:txBody>
          <a:bodyPr/>
          <a:lstStyle>
            <a:lvl1pPr marL="0" indent="0">
              <a:buNone/>
              <a:defRPr sz="1800" b="1">
                <a:solidFill>
                  <a:schemeClr val="accent1"/>
                </a:solidFill>
              </a:defRPr>
            </a:lvl1pPr>
            <a:lvl2pPr marL="457200" indent="0">
              <a:buNone/>
              <a:defRPr sz="1800" b="1">
                <a:solidFill>
                  <a:schemeClr val="accent1"/>
                </a:solidFill>
              </a:defRPr>
            </a:lvl2pPr>
            <a:lvl3pPr marL="914400" indent="0">
              <a:buNone/>
              <a:defRPr sz="1800" b="1">
                <a:solidFill>
                  <a:schemeClr val="accent1"/>
                </a:solidFill>
              </a:defRPr>
            </a:lvl3pPr>
            <a:lvl4pPr marL="1371600" indent="0">
              <a:buNone/>
              <a:defRPr sz="1800" b="1">
                <a:solidFill>
                  <a:schemeClr val="accent1"/>
                </a:solidFill>
              </a:defRPr>
            </a:lvl4pPr>
            <a:lvl5pPr marL="1828800" indent="0">
              <a:buNone/>
              <a:defRPr sz="1800" b="1">
                <a:solidFill>
                  <a:schemeClr val="accent1"/>
                </a:solidFill>
              </a:defRPr>
            </a:lvl5pPr>
          </a:lstStyle>
          <a:p>
            <a:pPr lvl="0"/>
            <a:r>
              <a:rPr lang="en-US"/>
              <a:t>Impact…</a:t>
            </a:r>
            <a:endParaRPr lang="en-GB"/>
          </a:p>
        </p:txBody>
      </p:sp>
    </p:spTree>
    <p:extLst>
      <p:ext uri="{BB962C8B-B14F-4D97-AF65-F5344CB8AC3E}">
        <p14:creationId xmlns:p14="http://schemas.microsoft.com/office/powerpoint/2010/main" val="313987562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No logo">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A77D9A8-C22A-E967-D9CF-A0E70B54B04B}"/>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7" name="Rectangle 6">
            <a:extLst>
              <a:ext uri="{FF2B5EF4-FFF2-40B4-BE49-F238E27FC236}">
                <a16:creationId xmlns:a16="http://schemas.microsoft.com/office/drawing/2014/main" id="{8FFC5777-0B47-E9E4-4210-8B4D3508DAD4}"/>
              </a:ext>
            </a:extLst>
          </p:cNvPr>
          <p:cNvSpPr/>
          <p:nvPr/>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8E45E3B-928F-6D9C-EF7A-29C1131CEBAA}"/>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cxnSp>
        <p:nvCxnSpPr>
          <p:cNvPr id="9" name="Straight Connector 8">
            <a:extLst>
              <a:ext uri="{FF2B5EF4-FFF2-40B4-BE49-F238E27FC236}">
                <a16:creationId xmlns:a16="http://schemas.microsoft.com/office/drawing/2014/main" id="{8C20F651-A598-1F77-9F69-1D017C3912D7}"/>
              </a:ext>
            </a:extLst>
          </p:cNvPr>
          <p:cNvCxnSpPr>
            <a:cxnSpLocks/>
          </p:cNvCxnSpPr>
          <p:nvPr/>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8593100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23CA-B525-43EA-A78D-7167DA564DD1}"/>
              </a:ext>
            </a:extLst>
          </p:cNvPr>
          <p:cNvSpPr>
            <a:spLocks noGrp="1"/>
          </p:cNvSpPr>
          <p:nvPr>
            <p:ph type="title" hasCustomPrompt="1"/>
          </p:nvPr>
        </p:nvSpPr>
        <p:spPr>
          <a:xfrm>
            <a:off x="251396" y="242534"/>
            <a:ext cx="5627146" cy="338554"/>
          </a:xfrm>
        </p:spPr>
        <p:txBody>
          <a:bodyPr wrap="square" anchor="t" anchorCtr="0">
            <a:spAutoFit/>
          </a:bodyPr>
          <a:lstStyle>
            <a:lvl1pPr>
              <a:lnSpc>
                <a:spcPct val="100000"/>
              </a:lnSpc>
              <a:defRPr sz="1600" b="0">
                <a:latin typeface="Segoe UI Black" panose="020B0A02040204020203" pitchFamily="34" charset="0"/>
                <a:ea typeface="Segoe UI Black" panose="020B0A02040204020203" pitchFamily="34" charset="0"/>
                <a:cs typeface="Segoe UI Bold" panose="020B0802040204020203" pitchFamily="34" charset="0"/>
              </a:defRPr>
            </a:lvl1pPr>
          </a:lstStyle>
          <a:p>
            <a:r>
              <a:rPr lang="en-US"/>
              <a:t>INSERT TITLE HERE</a:t>
            </a:r>
            <a:endParaRPr lang="en-GB"/>
          </a:p>
        </p:txBody>
      </p:sp>
      <p:sp>
        <p:nvSpPr>
          <p:cNvPr id="3" name="Content Placeholder 2">
            <a:extLst>
              <a:ext uri="{FF2B5EF4-FFF2-40B4-BE49-F238E27FC236}">
                <a16:creationId xmlns:a16="http://schemas.microsoft.com/office/drawing/2014/main" id="{52A10477-A206-4F73-9E62-4E60C833257B}"/>
              </a:ext>
            </a:extLst>
          </p:cNvPr>
          <p:cNvSpPr>
            <a:spLocks noGrp="1"/>
          </p:cNvSpPr>
          <p:nvPr>
            <p:ph idx="1"/>
          </p:nvPr>
        </p:nvSpPr>
        <p:spPr>
          <a:xfrm>
            <a:off x="472440" y="2000230"/>
            <a:ext cx="10515600" cy="1744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pic>
        <p:nvPicPr>
          <p:cNvPr id="6" name="Picture 5">
            <a:extLst>
              <a:ext uri="{FF2B5EF4-FFF2-40B4-BE49-F238E27FC236}">
                <a16:creationId xmlns:a16="http://schemas.microsoft.com/office/drawing/2014/main" id="{8EC21AD5-7F50-46E1-ABE7-91C9687B20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96875" y="-1892"/>
            <a:ext cx="2261446" cy="1126800"/>
          </a:xfrm>
          <a:prstGeom prst="rect">
            <a:avLst/>
          </a:prstGeom>
        </p:spPr>
      </p:pic>
    </p:spTree>
    <p:extLst>
      <p:ext uri="{BB962C8B-B14F-4D97-AF65-F5344CB8AC3E}">
        <p14:creationId xmlns:p14="http://schemas.microsoft.com/office/powerpoint/2010/main" val="268293991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lank with title">
    <p:bg>
      <p:bgRef idx="1001">
        <a:schemeClr val="bg1"/>
      </p:bgRef>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2" name="Title 1">
            <a:extLst>
              <a:ext uri="{FF2B5EF4-FFF2-40B4-BE49-F238E27FC236}">
                <a16:creationId xmlns:a16="http://schemas.microsoft.com/office/drawing/2014/main" id="{7900F511-A3D7-E287-D288-54C0E61DE5F6}"/>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cxnSp>
        <p:nvCxnSpPr>
          <p:cNvPr id="3" name="Straight Connector 2">
            <a:extLst>
              <a:ext uri="{FF2B5EF4-FFF2-40B4-BE49-F238E27FC236}">
                <a16:creationId xmlns:a16="http://schemas.microsoft.com/office/drawing/2014/main" id="{D33EEE94-1340-96CD-FDA9-337F14A77872}"/>
              </a:ext>
            </a:extLst>
          </p:cNvPr>
          <p:cNvCxnSpPr>
            <a:cxnSpLocks/>
          </p:cNvCxnSpPr>
          <p:nvPr userDrawn="1"/>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79142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 points with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23CA-B525-43EA-A78D-7167DA564DD1}"/>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34DBE9B1-8077-5A54-0D8A-07080E61B20C}"/>
              </a:ext>
            </a:extLst>
          </p:cNvPr>
          <p:cNvSpPr>
            <a:spLocks noGrp="1"/>
          </p:cNvSpPr>
          <p:nvPr>
            <p:ph type="body" sz="quarter" idx="11"/>
          </p:nvPr>
        </p:nvSpPr>
        <p:spPr>
          <a:xfrm>
            <a:off x="4550750" y="3625725"/>
            <a:ext cx="3086834" cy="707886"/>
          </a:xfrm>
        </p:spPr>
        <p:txBody>
          <a:bodyPr/>
          <a:lstStyle>
            <a:lvl1pPr marL="0" indent="0" algn="ctr">
              <a:buNone/>
              <a:defRPr sz="2000"/>
            </a:lvl1pPr>
            <a:lvl2pPr marL="457200" indent="0">
              <a:buNone/>
              <a:defRPr sz="2400"/>
            </a:lvl2pPr>
            <a:lvl3pPr marL="914400" indent="0">
              <a:buNone/>
              <a:defRPr sz="2000"/>
            </a:lvl3pPr>
            <a:lvl4pPr marL="1371600" indent="0">
              <a:buNone/>
              <a:defRPr sz="1800"/>
            </a:lvl4pPr>
            <a:lvl5pPr marL="1828800" indent="0">
              <a:buNone/>
              <a:defRPr/>
            </a:lvl5pPr>
          </a:lstStyle>
          <a:p>
            <a:pPr lvl="0"/>
            <a:r>
              <a:rPr lang="en-US"/>
              <a:t>Click to edit Master text styles</a:t>
            </a:r>
          </a:p>
        </p:txBody>
      </p:sp>
      <p:sp>
        <p:nvSpPr>
          <p:cNvPr id="12" name="Text Placeholder 10">
            <a:extLst>
              <a:ext uri="{FF2B5EF4-FFF2-40B4-BE49-F238E27FC236}">
                <a16:creationId xmlns:a16="http://schemas.microsoft.com/office/drawing/2014/main" id="{F157F8FF-5B7A-5DDF-25B5-F4AAF3899DBA}"/>
              </a:ext>
            </a:extLst>
          </p:cNvPr>
          <p:cNvSpPr>
            <a:spLocks noGrp="1"/>
          </p:cNvSpPr>
          <p:nvPr>
            <p:ph type="body" sz="quarter" idx="12"/>
          </p:nvPr>
        </p:nvSpPr>
        <p:spPr>
          <a:xfrm>
            <a:off x="1067530" y="3625725"/>
            <a:ext cx="3086834" cy="707886"/>
          </a:xfrm>
        </p:spPr>
        <p:txBody>
          <a:bodyPr/>
          <a:lstStyle>
            <a:lvl1pPr marL="0" indent="0" algn="ctr">
              <a:buNone/>
              <a:defRPr sz="2000"/>
            </a:lvl1pPr>
            <a:lvl2pPr marL="457200" indent="0">
              <a:buNone/>
              <a:defRPr sz="2400"/>
            </a:lvl2pPr>
            <a:lvl3pPr marL="914400" indent="0">
              <a:buNone/>
              <a:defRPr sz="2000"/>
            </a:lvl3pPr>
            <a:lvl4pPr marL="1371600" indent="0">
              <a:buNone/>
              <a:defRPr sz="1800"/>
            </a:lvl4pPr>
            <a:lvl5pPr marL="1828800" indent="0">
              <a:buNone/>
              <a:defRPr/>
            </a:lvl5pPr>
          </a:lstStyle>
          <a:p>
            <a:pPr lvl="0"/>
            <a:r>
              <a:rPr lang="en-US"/>
              <a:t>Click to edit Master text styles</a:t>
            </a:r>
          </a:p>
        </p:txBody>
      </p:sp>
      <p:sp>
        <p:nvSpPr>
          <p:cNvPr id="13" name="Text Placeholder 10">
            <a:extLst>
              <a:ext uri="{FF2B5EF4-FFF2-40B4-BE49-F238E27FC236}">
                <a16:creationId xmlns:a16="http://schemas.microsoft.com/office/drawing/2014/main" id="{F29E576B-F971-414A-1FF5-3FADAF9AE5DC}"/>
              </a:ext>
            </a:extLst>
          </p:cNvPr>
          <p:cNvSpPr>
            <a:spLocks noGrp="1"/>
          </p:cNvSpPr>
          <p:nvPr>
            <p:ph type="body" sz="quarter" idx="13"/>
          </p:nvPr>
        </p:nvSpPr>
        <p:spPr>
          <a:xfrm>
            <a:off x="8033970" y="3625725"/>
            <a:ext cx="3086834" cy="707886"/>
          </a:xfrm>
        </p:spPr>
        <p:txBody>
          <a:bodyPr/>
          <a:lstStyle>
            <a:lvl1pPr marL="0" indent="0" algn="ctr">
              <a:buNone/>
              <a:defRPr sz="2000"/>
            </a:lvl1pPr>
            <a:lvl2pPr marL="457200" indent="0">
              <a:buNone/>
              <a:defRPr sz="2400"/>
            </a:lvl2pPr>
            <a:lvl3pPr marL="914400" indent="0">
              <a:buNone/>
              <a:defRPr sz="2000"/>
            </a:lvl3pPr>
            <a:lvl4pPr marL="1371600" indent="0">
              <a:buNone/>
              <a:defRPr sz="1800"/>
            </a:lvl4pPr>
            <a:lvl5pPr marL="1828800" indent="0">
              <a:buNone/>
              <a:defRPr/>
            </a:lvl5pPr>
          </a:lstStyle>
          <a:p>
            <a:pPr lvl="0"/>
            <a:r>
              <a:rPr lang="en-US"/>
              <a:t>Click to edit Master text styles</a:t>
            </a:r>
          </a:p>
        </p:txBody>
      </p:sp>
      <p:sp>
        <p:nvSpPr>
          <p:cNvPr id="18" name="Picture Placeholder 17">
            <a:extLst>
              <a:ext uri="{FF2B5EF4-FFF2-40B4-BE49-F238E27FC236}">
                <a16:creationId xmlns:a16="http://schemas.microsoft.com/office/drawing/2014/main" id="{9FC370E0-579F-E6AD-1C9A-C59C9B7BB112}"/>
              </a:ext>
            </a:extLst>
          </p:cNvPr>
          <p:cNvSpPr>
            <a:spLocks noGrp="1"/>
          </p:cNvSpPr>
          <p:nvPr>
            <p:ph type="pic" sz="quarter" idx="14"/>
          </p:nvPr>
        </p:nvSpPr>
        <p:spPr>
          <a:xfrm>
            <a:off x="1738453" y="1614544"/>
            <a:ext cx="1744988" cy="1744987"/>
          </a:xfrm>
        </p:spPr>
        <p:txBody>
          <a:bodyPr/>
          <a:lstStyle/>
          <a:p>
            <a:endParaRPr lang="en-GB"/>
          </a:p>
        </p:txBody>
      </p:sp>
      <p:sp>
        <p:nvSpPr>
          <p:cNvPr id="19" name="Picture Placeholder 17">
            <a:extLst>
              <a:ext uri="{FF2B5EF4-FFF2-40B4-BE49-F238E27FC236}">
                <a16:creationId xmlns:a16="http://schemas.microsoft.com/office/drawing/2014/main" id="{EA65A6E7-2076-1358-CE3D-AF1C3116BBA5}"/>
              </a:ext>
            </a:extLst>
          </p:cNvPr>
          <p:cNvSpPr>
            <a:spLocks noGrp="1"/>
          </p:cNvSpPr>
          <p:nvPr>
            <p:ph type="pic" sz="quarter" idx="15"/>
          </p:nvPr>
        </p:nvSpPr>
        <p:spPr>
          <a:xfrm>
            <a:off x="5221673" y="1614543"/>
            <a:ext cx="1744988" cy="1744987"/>
          </a:xfrm>
        </p:spPr>
        <p:txBody>
          <a:bodyPr/>
          <a:lstStyle/>
          <a:p>
            <a:endParaRPr lang="en-GB"/>
          </a:p>
        </p:txBody>
      </p:sp>
      <p:sp>
        <p:nvSpPr>
          <p:cNvPr id="20" name="Picture Placeholder 17">
            <a:extLst>
              <a:ext uri="{FF2B5EF4-FFF2-40B4-BE49-F238E27FC236}">
                <a16:creationId xmlns:a16="http://schemas.microsoft.com/office/drawing/2014/main" id="{0C90A2ED-CD1A-8EF0-4A68-BB263871EE2A}"/>
              </a:ext>
            </a:extLst>
          </p:cNvPr>
          <p:cNvSpPr>
            <a:spLocks noGrp="1"/>
          </p:cNvSpPr>
          <p:nvPr>
            <p:ph type="pic" sz="quarter" idx="16"/>
          </p:nvPr>
        </p:nvSpPr>
        <p:spPr>
          <a:xfrm>
            <a:off x="8704893" y="1614543"/>
            <a:ext cx="1744988" cy="1744987"/>
          </a:xfrm>
        </p:spPr>
        <p:txBody>
          <a:bodyPr/>
          <a:lstStyle/>
          <a:p>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cxnSp>
        <p:nvCxnSpPr>
          <p:cNvPr id="3" name="Straight Connector 2">
            <a:extLst>
              <a:ext uri="{FF2B5EF4-FFF2-40B4-BE49-F238E27FC236}">
                <a16:creationId xmlns:a16="http://schemas.microsoft.com/office/drawing/2014/main" id="{D8CA5D2F-3640-CF67-97A2-463AFE02683F}"/>
              </a:ext>
            </a:extLst>
          </p:cNvPr>
          <p:cNvCxnSpPr>
            <a:cxnSpLocks/>
          </p:cNvCxnSpPr>
          <p:nvPr userDrawn="1"/>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390624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lideBreakLight">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1880E9-FDE1-BC1D-7F23-B5EB655BB89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5" name="Slide Number Placeholder 2">
            <a:extLst>
              <a:ext uri="{FF2B5EF4-FFF2-40B4-BE49-F238E27FC236}">
                <a16:creationId xmlns:a16="http://schemas.microsoft.com/office/drawing/2014/main" id="{ABFDD40B-B0BD-3C1E-73B1-B6884C3C5325}"/>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6" name="Rectangle 5">
            <a:extLst>
              <a:ext uri="{FF2B5EF4-FFF2-40B4-BE49-F238E27FC236}">
                <a16:creationId xmlns:a16="http://schemas.microsoft.com/office/drawing/2014/main" id="{E49BDCAF-F38C-D9B9-1D7A-B948968F1B49}"/>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12F09DA6-1FF6-21A8-5912-B803E906BE9F}"/>
              </a:ext>
            </a:extLst>
          </p:cNvPr>
          <p:cNvCxnSpPr>
            <a:cxnSpLocks/>
          </p:cNvCxnSpPr>
          <p:nvPr userDrawn="1"/>
        </p:nvCxnSpPr>
        <p:spPr>
          <a:xfrm>
            <a:off x="182656" y="0"/>
            <a:ext cx="0" cy="260075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Title 1">
            <a:extLst>
              <a:ext uri="{FF2B5EF4-FFF2-40B4-BE49-F238E27FC236}">
                <a16:creationId xmlns:a16="http://schemas.microsoft.com/office/drawing/2014/main" id="{186D806A-EBBC-77B0-C0A2-2EBB5EB00220}"/>
              </a:ext>
            </a:extLst>
          </p:cNvPr>
          <p:cNvSpPr>
            <a:spLocks noGrp="1"/>
          </p:cNvSpPr>
          <p:nvPr>
            <p:ph type="ctrTitle" hasCustomPrompt="1"/>
          </p:nvPr>
        </p:nvSpPr>
        <p:spPr>
          <a:xfrm>
            <a:off x="968573" y="1888958"/>
            <a:ext cx="6189096" cy="1754326"/>
          </a:xfrm>
          <a:noFill/>
          <a:ln>
            <a:noFill/>
          </a:ln>
        </p:spPr>
        <p:txBody>
          <a:bodyPr anchor="t" anchorCtr="0"/>
          <a:lstStyle>
            <a:lvl1pPr algn="l">
              <a:lnSpc>
                <a:spcPct val="100000"/>
              </a:lnSpc>
              <a:defRPr sz="5400" b="1">
                <a:ln>
                  <a:noFill/>
                </a:ln>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Slide Break Title Here</a:t>
            </a:r>
            <a:endParaRPr lang="en-GB"/>
          </a:p>
        </p:txBody>
      </p:sp>
      <p:sp>
        <p:nvSpPr>
          <p:cNvPr id="14" name="Picture Placeholder 13">
            <a:extLst>
              <a:ext uri="{FF2B5EF4-FFF2-40B4-BE49-F238E27FC236}">
                <a16:creationId xmlns:a16="http://schemas.microsoft.com/office/drawing/2014/main" id="{DBFBF457-A2D1-F22B-0F8E-66B1E915E194}"/>
              </a:ext>
            </a:extLst>
          </p:cNvPr>
          <p:cNvSpPr>
            <a:spLocks noGrp="1"/>
          </p:cNvSpPr>
          <p:nvPr>
            <p:ph type="pic" sz="quarter" idx="11"/>
          </p:nvPr>
        </p:nvSpPr>
        <p:spPr>
          <a:xfrm>
            <a:off x="7430475" y="1888958"/>
            <a:ext cx="3730625" cy="3732212"/>
          </a:xfrm>
        </p:spPr>
        <p:txBody>
          <a:bodyPr/>
          <a:lstStyle/>
          <a:p>
            <a:endParaRPr lang="en-GB"/>
          </a:p>
        </p:txBody>
      </p:sp>
    </p:spTree>
    <p:extLst>
      <p:ext uri="{BB962C8B-B14F-4D97-AF65-F5344CB8AC3E}">
        <p14:creationId xmlns:p14="http://schemas.microsoft.com/office/powerpoint/2010/main" val="344590251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_DarkGre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4EAD-FCE4-47E3-974A-A27ECC975CB4}"/>
              </a:ext>
            </a:extLst>
          </p:cNvPr>
          <p:cNvSpPr>
            <a:spLocks noGrp="1"/>
          </p:cNvSpPr>
          <p:nvPr>
            <p:ph type="ctrTitle" hasCustomPrompt="1"/>
          </p:nvPr>
        </p:nvSpPr>
        <p:spPr>
          <a:xfrm>
            <a:off x="646923" y="1884893"/>
            <a:ext cx="6189096" cy="1754326"/>
          </a:xfrm>
          <a:noFill/>
          <a:ln>
            <a:noFill/>
          </a:ln>
        </p:spPr>
        <p:txBody>
          <a:bodyPr anchor="t" anchorCtr="0"/>
          <a:lstStyle>
            <a:lvl1pPr algn="l">
              <a:lnSpc>
                <a:spcPct val="100000"/>
              </a:lnSpc>
              <a:defRPr sz="5400" b="1">
                <a:ln>
                  <a:noFill/>
                </a:ln>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Presentation </a:t>
            </a:r>
            <a:br>
              <a:rPr lang="en-US"/>
            </a:br>
            <a:r>
              <a:rPr lang="en-US"/>
              <a:t>Title</a:t>
            </a:r>
            <a:endParaRPr lang="en-GB"/>
          </a:p>
        </p:txBody>
      </p:sp>
      <p:sp>
        <p:nvSpPr>
          <p:cNvPr id="3" name="Subtitle 2">
            <a:extLst>
              <a:ext uri="{FF2B5EF4-FFF2-40B4-BE49-F238E27FC236}">
                <a16:creationId xmlns:a16="http://schemas.microsoft.com/office/drawing/2014/main" id="{147F35A2-FC5A-4F88-A0C1-C8CAFDC56058}"/>
              </a:ext>
            </a:extLst>
          </p:cNvPr>
          <p:cNvSpPr>
            <a:spLocks noGrp="1"/>
          </p:cNvSpPr>
          <p:nvPr>
            <p:ph type="subTitle" idx="1" hasCustomPrompt="1"/>
          </p:nvPr>
        </p:nvSpPr>
        <p:spPr>
          <a:xfrm>
            <a:off x="646924" y="4815343"/>
            <a:ext cx="5461645" cy="400110"/>
          </a:xfrm>
        </p:spPr>
        <p:txBody>
          <a:bodyPr/>
          <a:lstStyle>
            <a:lvl1pPr marL="0" indent="0" algn="l">
              <a:buNone/>
              <a:defRPr sz="2000" b="1">
                <a:solidFill>
                  <a:schemeClr val="accent1"/>
                </a:solidFill>
                <a:latin typeface="Segoe UI "/>
                <a:ea typeface="Segoe UI Black" panose="020B0A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Surname</a:t>
            </a:r>
            <a:endParaRPr lang="en-GB"/>
          </a:p>
        </p:txBody>
      </p:sp>
      <p:sp>
        <p:nvSpPr>
          <p:cNvPr id="7" name="Content Placeholder 6">
            <a:extLst>
              <a:ext uri="{FF2B5EF4-FFF2-40B4-BE49-F238E27FC236}">
                <a16:creationId xmlns:a16="http://schemas.microsoft.com/office/drawing/2014/main" id="{A9521615-EAC5-4ABD-A664-8B25EB0BC22E}"/>
              </a:ext>
            </a:extLst>
          </p:cNvPr>
          <p:cNvSpPr>
            <a:spLocks noGrp="1"/>
          </p:cNvSpPr>
          <p:nvPr>
            <p:ph sz="quarter" idx="13" hasCustomPrompt="1"/>
          </p:nvPr>
        </p:nvSpPr>
        <p:spPr>
          <a:xfrm>
            <a:off x="647701" y="5200224"/>
            <a:ext cx="5460868" cy="369332"/>
          </a:xfrm>
        </p:spPr>
        <p:txBody>
          <a:bodyPr/>
          <a:lstStyle>
            <a:lvl1pPr marL="0" indent="0">
              <a:buNone/>
              <a:defRPr sz="1800" b="0">
                <a:latin typeface="+mn-lt"/>
                <a:ea typeface="Segoe UI Black" panose="020B0A02040204020203" pitchFamily="34" charset="0"/>
                <a:cs typeface="Segoe UI" panose="020B0502040204020203" pitchFamily="34" charset="0"/>
              </a:defRPr>
            </a:lvl1pPr>
          </a:lstStyle>
          <a:p>
            <a:pPr lvl="0"/>
            <a:r>
              <a:rPr lang="en-GB"/>
              <a:t>Job Title</a:t>
            </a:r>
          </a:p>
        </p:txBody>
      </p:sp>
      <p:sp>
        <p:nvSpPr>
          <p:cNvPr id="9" name="Content Placeholder 8">
            <a:extLst>
              <a:ext uri="{FF2B5EF4-FFF2-40B4-BE49-F238E27FC236}">
                <a16:creationId xmlns:a16="http://schemas.microsoft.com/office/drawing/2014/main" id="{E189A3B1-88DC-45F0-A797-FF2D228DCD61}"/>
              </a:ext>
            </a:extLst>
          </p:cNvPr>
          <p:cNvSpPr>
            <a:spLocks noGrp="1"/>
          </p:cNvSpPr>
          <p:nvPr>
            <p:ph sz="quarter" idx="14" hasCustomPrompt="1"/>
          </p:nvPr>
        </p:nvSpPr>
        <p:spPr>
          <a:xfrm>
            <a:off x="647700" y="5864727"/>
            <a:ext cx="5460869" cy="307777"/>
          </a:xfrm>
        </p:spPr>
        <p:txBody>
          <a:bodyPr/>
          <a:lstStyle>
            <a:lvl1pPr marL="0" indent="0">
              <a:buNone/>
              <a:defRPr sz="1400">
                <a:latin typeface="Segoe UI "/>
                <a:ea typeface="Segoe UI Black" panose="020B0A02040204020203" pitchFamily="34" charset="0"/>
              </a:defRPr>
            </a:lvl1pPr>
          </a:lstStyle>
          <a:p>
            <a:pPr lvl="0"/>
            <a:r>
              <a:rPr lang="en-GB"/>
              <a:t>Date</a:t>
            </a:r>
          </a:p>
        </p:txBody>
      </p:sp>
      <p:sp>
        <p:nvSpPr>
          <p:cNvPr id="10" name="Rectangle 9">
            <a:extLst>
              <a:ext uri="{FF2B5EF4-FFF2-40B4-BE49-F238E27FC236}">
                <a16:creationId xmlns:a16="http://schemas.microsoft.com/office/drawing/2014/main" id="{A6DD8B6C-AD50-6C5E-8548-AC11E761D2DF}"/>
              </a:ext>
            </a:extLst>
          </p:cNvPr>
          <p:cNvSpPr/>
          <p:nvPr userDrawn="1"/>
        </p:nvSpPr>
        <p:spPr>
          <a:xfrm>
            <a:off x="759262" y="4416280"/>
            <a:ext cx="1017034" cy="11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a:extLst>
              <a:ext uri="{FF2B5EF4-FFF2-40B4-BE49-F238E27FC236}">
                <a16:creationId xmlns:a16="http://schemas.microsoft.com/office/drawing/2014/main" id="{91964997-1260-2453-F610-40C4FD73C07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836269" y="494649"/>
            <a:ext cx="2908056" cy="958873"/>
          </a:xfrm>
          <a:prstGeom prst="rect">
            <a:avLst/>
          </a:prstGeom>
        </p:spPr>
      </p:pic>
      <p:sp>
        <p:nvSpPr>
          <p:cNvPr id="24" name="Picture Placeholder 23">
            <a:extLst>
              <a:ext uri="{FF2B5EF4-FFF2-40B4-BE49-F238E27FC236}">
                <a16:creationId xmlns:a16="http://schemas.microsoft.com/office/drawing/2014/main" id="{994A0EC8-81C0-FBCC-CF00-DAF1FCE3E091}"/>
              </a:ext>
            </a:extLst>
          </p:cNvPr>
          <p:cNvSpPr>
            <a:spLocks noGrp="1"/>
          </p:cNvSpPr>
          <p:nvPr>
            <p:ph type="pic" sz="quarter" idx="15"/>
          </p:nvPr>
        </p:nvSpPr>
        <p:spPr>
          <a:xfrm>
            <a:off x="6954838" y="1884363"/>
            <a:ext cx="5237162" cy="4327525"/>
          </a:xfrm>
        </p:spPr>
        <p:txBody>
          <a:bodyPr/>
          <a:lstStyle/>
          <a:p>
            <a:endParaRPr lang="en-GB"/>
          </a:p>
        </p:txBody>
      </p:sp>
    </p:spTree>
    <p:extLst>
      <p:ext uri="{BB962C8B-B14F-4D97-AF65-F5344CB8AC3E}">
        <p14:creationId xmlns:p14="http://schemas.microsoft.com/office/powerpoint/2010/main" val="354037192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ext and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23CA-B525-43EA-A78D-7167DA564DD1}"/>
              </a:ext>
            </a:extLst>
          </p:cNvPr>
          <p:cNvSpPr>
            <a:spLocks noGrp="1"/>
          </p:cNvSpPr>
          <p:nvPr>
            <p:ph type="title" hasCustomPrompt="1"/>
          </p:nvPr>
        </p:nvSpPr>
        <p:spPr>
          <a:xfrm>
            <a:off x="251396" y="242534"/>
            <a:ext cx="8940962" cy="523220"/>
          </a:xfrm>
          <a:noFill/>
        </p:spPr>
        <p:txBody>
          <a:bodyPr wrap="square" anchor="t" anchorCtr="0">
            <a:spAutoFit/>
          </a:bodyPr>
          <a:lstStyle>
            <a:lvl1pPr>
              <a:lnSpc>
                <a:spcPct val="100000"/>
              </a:lnSpc>
              <a:defRPr sz="2800" b="1">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a:t>Insert Title Here</a:t>
            </a:r>
            <a:endParaRPr lang="en-GB"/>
          </a:p>
        </p:txBody>
      </p:sp>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09D050EB-AE11-928D-3A45-4FB45B019A5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15089" y="294483"/>
            <a:ext cx="1693422" cy="558372"/>
          </a:xfrm>
          <a:prstGeom prst="rect">
            <a:avLst/>
          </a:prstGeom>
        </p:spPr>
      </p:pic>
      <p:sp>
        <p:nvSpPr>
          <p:cNvPr id="8" name="Picture Placeholder 2">
            <a:extLst>
              <a:ext uri="{FF2B5EF4-FFF2-40B4-BE49-F238E27FC236}">
                <a16:creationId xmlns:a16="http://schemas.microsoft.com/office/drawing/2014/main" id="{80751D34-4E25-1569-04EA-E2E828D41DB9}"/>
              </a:ext>
            </a:extLst>
          </p:cNvPr>
          <p:cNvSpPr>
            <a:spLocks noGrp="1"/>
          </p:cNvSpPr>
          <p:nvPr>
            <p:ph type="pic" idx="11"/>
          </p:nvPr>
        </p:nvSpPr>
        <p:spPr>
          <a:xfrm>
            <a:off x="6132638" y="1825624"/>
            <a:ext cx="5183186" cy="40354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1" name="Text Placeholder 10">
            <a:extLst>
              <a:ext uri="{FF2B5EF4-FFF2-40B4-BE49-F238E27FC236}">
                <a16:creationId xmlns:a16="http://schemas.microsoft.com/office/drawing/2014/main" id="{DF069082-521D-6C81-1ECD-30BE898C48E1}"/>
              </a:ext>
            </a:extLst>
          </p:cNvPr>
          <p:cNvSpPr>
            <a:spLocks noGrp="1"/>
          </p:cNvSpPr>
          <p:nvPr>
            <p:ph type="body" sz="quarter" idx="12"/>
          </p:nvPr>
        </p:nvSpPr>
        <p:spPr>
          <a:xfrm>
            <a:off x="1011117" y="1825624"/>
            <a:ext cx="4479925" cy="4035426"/>
          </a:xfrm>
        </p:spPr>
        <p:txBody>
          <a:bodyPr/>
          <a:lstStyle>
            <a:lvl1pPr marL="0" indent="0">
              <a:buNone/>
              <a:defRPr sz="2000"/>
            </a:lvl1pPr>
          </a:lstStyle>
          <a:p>
            <a:pPr lvl="0"/>
            <a:r>
              <a:rPr lang="en-US"/>
              <a:t>Click to edit Master text styles</a:t>
            </a:r>
          </a:p>
        </p:txBody>
      </p:sp>
      <p:cxnSp>
        <p:nvCxnSpPr>
          <p:cNvPr id="3" name="Straight Connector 2">
            <a:extLst>
              <a:ext uri="{FF2B5EF4-FFF2-40B4-BE49-F238E27FC236}">
                <a16:creationId xmlns:a16="http://schemas.microsoft.com/office/drawing/2014/main" id="{48092F49-C68D-AD7F-79BF-4404BB4AC60C}"/>
              </a:ext>
            </a:extLst>
          </p:cNvPr>
          <p:cNvCxnSpPr>
            <a:cxnSpLocks/>
          </p:cNvCxnSpPr>
          <p:nvPr userDrawn="1"/>
        </p:nvCxnSpPr>
        <p:spPr>
          <a:xfrm>
            <a:off x="182656" y="0"/>
            <a:ext cx="0" cy="65314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604517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slide_Grey">
    <p:bg>
      <p:bgPr>
        <a:solidFill>
          <a:schemeClr val="tx2"/>
        </a:solidFill>
        <a:effectLst/>
      </p:bgPr>
    </p:bg>
    <p:spTree>
      <p:nvGrpSpPr>
        <p:cNvPr id="1" name=""/>
        <p:cNvGrpSpPr/>
        <p:nvPr/>
      </p:nvGrpSpPr>
      <p:grpSpPr>
        <a:xfrm>
          <a:off x="0" y="0"/>
          <a:ext cx="0" cy="0"/>
          <a:chOff x="0" y="0"/>
          <a:chExt cx="0" cy="0"/>
        </a:xfrm>
      </p:grpSpPr>
      <p:pic>
        <p:nvPicPr>
          <p:cNvPr id="3" name="Picture 2" descr="A white text on a black background&#10;&#10;AI-generated content may be incorrect.">
            <a:extLst>
              <a:ext uri="{FF2B5EF4-FFF2-40B4-BE49-F238E27FC236}">
                <a16:creationId xmlns:a16="http://schemas.microsoft.com/office/drawing/2014/main" id="{5564DFA6-B16B-E41C-5D98-C6A0BAA1EE3F}"/>
              </a:ext>
            </a:extLst>
          </p:cNvPr>
          <p:cNvPicPr>
            <a:picLocks noChangeAspect="1"/>
          </p:cNvPicPr>
          <p:nvPr userDrawn="1"/>
        </p:nvPicPr>
        <p:blipFill>
          <a:blip r:embed="rId2"/>
          <a:stretch>
            <a:fillRect/>
          </a:stretch>
        </p:blipFill>
        <p:spPr>
          <a:xfrm>
            <a:off x="9643879" y="106878"/>
            <a:ext cx="2363063" cy="1175121"/>
          </a:xfrm>
          <a:prstGeom prst="rect">
            <a:avLst/>
          </a:prstGeom>
        </p:spPr>
      </p:pic>
      <p:sp>
        <p:nvSpPr>
          <p:cNvPr id="2" name="Text Placeholder 6">
            <a:extLst>
              <a:ext uri="{FF2B5EF4-FFF2-40B4-BE49-F238E27FC236}">
                <a16:creationId xmlns:a16="http://schemas.microsoft.com/office/drawing/2014/main" id="{DAFC5D88-2B22-5A34-CE06-D5075C839EAC}"/>
              </a:ext>
            </a:extLst>
          </p:cNvPr>
          <p:cNvSpPr>
            <a:spLocks noGrp="1"/>
          </p:cNvSpPr>
          <p:nvPr>
            <p:ph type="body" sz="quarter" idx="10" hasCustomPrompt="1"/>
          </p:nvPr>
        </p:nvSpPr>
        <p:spPr>
          <a:xfrm>
            <a:off x="671437" y="2596012"/>
            <a:ext cx="5672137" cy="1665975"/>
          </a:xfrm>
          <a:prstGeom prst="rect">
            <a:avLst/>
          </a:prstGeom>
        </p:spPr>
        <p:txBody>
          <a:bodyPr>
            <a:normAutofit/>
          </a:bodyPr>
          <a:lstStyle>
            <a:lvl1pPr marL="0" indent="0">
              <a:buNone/>
              <a:defRPr sz="4800" b="1">
                <a:solidFill>
                  <a:schemeClr val="bg1"/>
                </a:solidFill>
              </a:defRPr>
            </a:lvl1pPr>
          </a:lstStyle>
          <a:p>
            <a:pPr lvl="0"/>
            <a:r>
              <a:rPr lang="en-US"/>
              <a:t>Title</a:t>
            </a:r>
          </a:p>
        </p:txBody>
      </p:sp>
      <p:sp>
        <p:nvSpPr>
          <p:cNvPr id="10" name="Block Arc 9">
            <a:extLst>
              <a:ext uri="{FF2B5EF4-FFF2-40B4-BE49-F238E27FC236}">
                <a16:creationId xmlns:a16="http://schemas.microsoft.com/office/drawing/2014/main" id="{2B8DD632-8CDF-8C7D-94BE-F89757E3BA6E}"/>
              </a:ext>
            </a:extLst>
          </p:cNvPr>
          <p:cNvSpPr/>
          <p:nvPr userDrawn="1"/>
        </p:nvSpPr>
        <p:spPr>
          <a:xfrm rot="17219077">
            <a:off x="10317479" y="2240216"/>
            <a:ext cx="1201347" cy="1201347"/>
          </a:xfrm>
          <a:prstGeom prst="blockArc">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E3A6D42C-6D15-1F07-CBD1-ACE1CFEE631F}"/>
              </a:ext>
            </a:extLst>
          </p:cNvPr>
          <p:cNvSpPr/>
          <p:nvPr userDrawn="1"/>
        </p:nvSpPr>
        <p:spPr>
          <a:xfrm rot="2268473">
            <a:off x="7033157" y="1525605"/>
            <a:ext cx="1435038" cy="1435038"/>
          </a:xfrm>
          <a:prstGeom prst="blockArc">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B6A3B2AE-B66E-DFBD-6A0C-81D122C1BA31}"/>
              </a:ext>
            </a:extLst>
          </p:cNvPr>
          <p:cNvSpPr/>
          <p:nvPr userDrawn="1"/>
        </p:nvSpPr>
        <p:spPr>
          <a:xfrm rot="12920850">
            <a:off x="7029772" y="4717360"/>
            <a:ext cx="1450246" cy="1450246"/>
          </a:xfrm>
          <a:prstGeom prst="blockArc">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Block Arc 12">
            <a:extLst>
              <a:ext uri="{FF2B5EF4-FFF2-40B4-BE49-F238E27FC236}">
                <a16:creationId xmlns:a16="http://schemas.microsoft.com/office/drawing/2014/main" id="{48A58282-5127-1C9E-7326-7C2F428B67AE}"/>
              </a:ext>
            </a:extLst>
          </p:cNvPr>
          <p:cNvSpPr/>
          <p:nvPr userDrawn="1"/>
        </p:nvSpPr>
        <p:spPr>
          <a:xfrm rot="12119314">
            <a:off x="8412381" y="3542971"/>
            <a:ext cx="755583" cy="755583"/>
          </a:xfrm>
          <a:prstGeom prst="blockArc">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lock Arc 13">
            <a:extLst>
              <a:ext uri="{FF2B5EF4-FFF2-40B4-BE49-F238E27FC236}">
                <a16:creationId xmlns:a16="http://schemas.microsoft.com/office/drawing/2014/main" id="{872EF063-AB24-9D8B-FE74-CE5C608C1208}"/>
              </a:ext>
            </a:extLst>
          </p:cNvPr>
          <p:cNvSpPr/>
          <p:nvPr userDrawn="1"/>
        </p:nvSpPr>
        <p:spPr>
          <a:xfrm rot="20556259">
            <a:off x="9825614" y="5793457"/>
            <a:ext cx="572987" cy="572987"/>
          </a:xfrm>
          <a:prstGeom prst="blockArc">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5657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End Slide - Dark Grey">
    <p:bg>
      <p:bgPr>
        <a:solidFill>
          <a:schemeClr val="bg2"/>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9DAD764D-6393-4CED-94DD-006475A5D014}"/>
              </a:ext>
            </a:extLst>
          </p:cNvPr>
          <p:cNvSpPr>
            <a:spLocks noGrp="1"/>
          </p:cNvSpPr>
          <p:nvPr>
            <p:ph type="sldNum" sz="quarter" idx="10"/>
          </p:nvPr>
        </p:nvSpPr>
        <p:spPr>
          <a:xfrm>
            <a:off x="11353800" y="6494767"/>
            <a:ext cx="827442" cy="365125"/>
          </a:xfrm>
        </p:spPr>
        <p:txBody>
          <a:bodyPr/>
          <a:lstStyle>
            <a:lvl1pPr>
              <a:defRPr sz="900"/>
            </a:lvl1pPr>
          </a:lstStyle>
          <a:p>
            <a:fld id="{BC713994-E38F-4BB4-A257-6815BBC3FB08}" type="slidenum">
              <a:rPr lang="en-GB" smtClean="0"/>
              <a:pPr/>
              <a:t>‹#›</a:t>
            </a:fld>
            <a:endParaRPr lang="en-GB"/>
          </a:p>
        </p:txBody>
      </p:sp>
      <p:sp>
        <p:nvSpPr>
          <p:cNvPr id="9" name="Rectangle 8">
            <a:extLst>
              <a:ext uri="{FF2B5EF4-FFF2-40B4-BE49-F238E27FC236}">
                <a16:creationId xmlns:a16="http://schemas.microsoft.com/office/drawing/2014/main" id="{75176001-341E-4B98-BC80-43D152BA0D42}"/>
              </a:ext>
            </a:extLst>
          </p:cNvPr>
          <p:cNvSpPr/>
          <p:nvPr userDrawn="1"/>
        </p:nvSpPr>
        <p:spPr>
          <a:xfrm rot="16200000" flipV="1">
            <a:off x="11629469" y="6471907"/>
            <a:ext cx="49713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5957E14F-5A67-A58C-DACA-032542192F57}"/>
              </a:ext>
            </a:extLst>
          </p:cNvPr>
          <p:cNvSpPr>
            <a:spLocks noGrp="1"/>
          </p:cNvSpPr>
          <p:nvPr>
            <p:ph type="ctrTitle" hasCustomPrompt="1"/>
          </p:nvPr>
        </p:nvSpPr>
        <p:spPr>
          <a:xfrm>
            <a:off x="646923" y="1884893"/>
            <a:ext cx="6189096" cy="1446550"/>
          </a:xfrm>
          <a:noFill/>
          <a:ln>
            <a:noFill/>
          </a:ln>
        </p:spPr>
        <p:txBody>
          <a:bodyPr anchor="t" anchorCtr="0"/>
          <a:lstStyle>
            <a:lvl1pPr algn="l">
              <a:lnSpc>
                <a:spcPct val="100000"/>
              </a:lnSpc>
              <a:defRPr sz="4400" b="1">
                <a:ln>
                  <a:noFill/>
                </a:ln>
                <a:solidFill>
                  <a:schemeClr val="accent1"/>
                </a:solidFill>
                <a:latin typeface="Segoe UI" panose="020B0502040204020203" pitchFamily="34" charset="0"/>
                <a:ea typeface="Segoe UI Black" panose="020B0A02040204020203" pitchFamily="34" charset="0"/>
                <a:cs typeface="Segoe UI" panose="020B0502040204020203" pitchFamily="34" charset="0"/>
              </a:defRPr>
            </a:lvl1pPr>
          </a:lstStyle>
          <a:p>
            <a:r>
              <a:rPr lang="en-GB"/>
              <a:t>Insert Message e.g. Thank you, Q&amp;A</a:t>
            </a:r>
          </a:p>
        </p:txBody>
      </p:sp>
      <p:sp>
        <p:nvSpPr>
          <p:cNvPr id="5" name="Subtitle 2">
            <a:extLst>
              <a:ext uri="{FF2B5EF4-FFF2-40B4-BE49-F238E27FC236}">
                <a16:creationId xmlns:a16="http://schemas.microsoft.com/office/drawing/2014/main" id="{E3EDED19-2132-B25B-64E9-BB307AD624F9}"/>
              </a:ext>
            </a:extLst>
          </p:cNvPr>
          <p:cNvSpPr>
            <a:spLocks noGrp="1"/>
          </p:cNvSpPr>
          <p:nvPr>
            <p:ph type="subTitle" idx="1" hasCustomPrompt="1"/>
          </p:nvPr>
        </p:nvSpPr>
        <p:spPr>
          <a:xfrm>
            <a:off x="646924" y="3614615"/>
            <a:ext cx="5461645" cy="400110"/>
          </a:xfrm>
        </p:spPr>
        <p:txBody>
          <a:bodyPr/>
          <a:lstStyle>
            <a:lvl1pPr marL="0" indent="0" algn="l">
              <a:buNone/>
              <a:defRPr sz="2000" b="1">
                <a:solidFill>
                  <a:schemeClr val="accent1"/>
                </a:solidFill>
                <a:latin typeface="Segoe UI "/>
                <a:ea typeface="Segoe UI Black" panose="020B0A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Surname</a:t>
            </a:r>
            <a:endParaRPr lang="en-GB"/>
          </a:p>
        </p:txBody>
      </p:sp>
      <p:sp>
        <p:nvSpPr>
          <p:cNvPr id="6" name="Content Placeholder 6">
            <a:extLst>
              <a:ext uri="{FF2B5EF4-FFF2-40B4-BE49-F238E27FC236}">
                <a16:creationId xmlns:a16="http://schemas.microsoft.com/office/drawing/2014/main" id="{04976288-417A-C750-69D0-54AA36113D06}"/>
              </a:ext>
            </a:extLst>
          </p:cNvPr>
          <p:cNvSpPr>
            <a:spLocks noGrp="1"/>
          </p:cNvSpPr>
          <p:nvPr>
            <p:ph sz="quarter" idx="13" hasCustomPrompt="1"/>
          </p:nvPr>
        </p:nvSpPr>
        <p:spPr>
          <a:xfrm>
            <a:off x="647701" y="3999496"/>
            <a:ext cx="5460868" cy="369332"/>
          </a:xfrm>
        </p:spPr>
        <p:txBody>
          <a:bodyPr/>
          <a:lstStyle>
            <a:lvl1pPr marL="0" indent="0">
              <a:buNone/>
              <a:defRPr sz="1800" b="0">
                <a:latin typeface="+mn-lt"/>
                <a:ea typeface="Segoe UI Black" panose="020B0A02040204020203" pitchFamily="34" charset="0"/>
                <a:cs typeface="Segoe UI" panose="020B0502040204020203" pitchFamily="34" charset="0"/>
              </a:defRPr>
            </a:lvl1pPr>
          </a:lstStyle>
          <a:p>
            <a:pPr lvl="0"/>
            <a:r>
              <a:rPr lang="en-GB"/>
              <a:t>Job Title</a:t>
            </a:r>
          </a:p>
        </p:txBody>
      </p:sp>
      <p:sp>
        <p:nvSpPr>
          <p:cNvPr id="10" name="Rectangle 9">
            <a:extLst>
              <a:ext uri="{FF2B5EF4-FFF2-40B4-BE49-F238E27FC236}">
                <a16:creationId xmlns:a16="http://schemas.microsoft.com/office/drawing/2014/main" id="{3F37346B-76D0-73FB-F5C6-71070817C3F6}"/>
              </a:ext>
            </a:extLst>
          </p:cNvPr>
          <p:cNvSpPr/>
          <p:nvPr userDrawn="1"/>
        </p:nvSpPr>
        <p:spPr>
          <a:xfrm>
            <a:off x="759262" y="4416280"/>
            <a:ext cx="1017034" cy="113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23">
            <a:extLst>
              <a:ext uri="{FF2B5EF4-FFF2-40B4-BE49-F238E27FC236}">
                <a16:creationId xmlns:a16="http://schemas.microsoft.com/office/drawing/2014/main" id="{7E993A43-E7E3-E5C4-80AD-668DB73B57E9}"/>
              </a:ext>
            </a:extLst>
          </p:cNvPr>
          <p:cNvSpPr>
            <a:spLocks noGrp="1"/>
          </p:cNvSpPr>
          <p:nvPr>
            <p:ph type="pic" sz="quarter" idx="15"/>
          </p:nvPr>
        </p:nvSpPr>
        <p:spPr>
          <a:xfrm>
            <a:off x="6954838" y="1884363"/>
            <a:ext cx="5237162" cy="4327525"/>
          </a:xfrm>
        </p:spPr>
        <p:txBody>
          <a:bodyPr/>
          <a:lstStyle/>
          <a:p>
            <a:endParaRPr lang="en-GB"/>
          </a:p>
        </p:txBody>
      </p:sp>
      <p:pic>
        <p:nvPicPr>
          <p:cNvPr id="12" name="Graphic 11">
            <a:extLst>
              <a:ext uri="{FF2B5EF4-FFF2-40B4-BE49-F238E27FC236}">
                <a16:creationId xmlns:a16="http://schemas.microsoft.com/office/drawing/2014/main" id="{935CBE4A-6E6F-C421-B613-C151808693E7}"/>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836269" y="494649"/>
            <a:ext cx="2908056" cy="958873"/>
          </a:xfrm>
          <a:prstGeom prst="rect">
            <a:avLst/>
          </a:prstGeom>
        </p:spPr>
      </p:pic>
      <p:sp>
        <p:nvSpPr>
          <p:cNvPr id="13" name="TextBox 12">
            <a:extLst>
              <a:ext uri="{FF2B5EF4-FFF2-40B4-BE49-F238E27FC236}">
                <a16:creationId xmlns:a16="http://schemas.microsoft.com/office/drawing/2014/main" id="{3B76F324-C5AD-F1F1-0245-5AFE20836330}"/>
              </a:ext>
            </a:extLst>
          </p:cNvPr>
          <p:cNvSpPr txBox="1"/>
          <p:nvPr userDrawn="1"/>
        </p:nvSpPr>
        <p:spPr>
          <a:xfrm>
            <a:off x="646923" y="5627113"/>
            <a:ext cx="3768059" cy="584775"/>
          </a:xfrm>
          <a:prstGeom prst="rect">
            <a:avLst/>
          </a:prstGeom>
          <a:noFill/>
        </p:spPr>
        <p:txBody>
          <a:bodyPr wrap="square" rtlCol="0">
            <a:spAutoFit/>
          </a:bodyPr>
          <a:lstStyle/>
          <a:p>
            <a:r>
              <a:rPr lang="en-GB" sz="1600"/>
              <a:t>es.catapult.org.uk</a:t>
            </a:r>
          </a:p>
          <a:p>
            <a:r>
              <a:rPr lang="en-GB" sz="1600"/>
              <a:t>@energysyscat</a:t>
            </a:r>
          </a:p>
        </p:txBody>
      </p:sp>
    </p:spTree>
    <p:extLst>
      <p:ext uri="{BB962C8B-B14F-4D97-AF65-F5344CB8AC3E}">
        <p14:creationId xmlns:p14="http://schemas.microsoft.com/office/powerpoint/2010/main" val="21282696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35DC8-4B89-8B7C-0C12-351FF658B96B}"/>
              </a:ext>
            </a:extLst>
          </p:cNvPr>
          <p:cNvSpPr/>
          <p:nvPr userDrawn="1"/>
        </p:nvSpPr>
        <p:spPr>
          <a:xfrm>
            <a:off x="0" y="6386287"/>
            <a:ext cx="12192000" cy="4717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text on a black background&#10;&#10;AI-generated content may be incorrect.">
            <a:extLst>
              <a:ext uri="{FF2B5EF4-FFF2-40B4-BE49-F238E27FC236}">
                <a16:creationId xmlns:a16="http://schemas.microsoft.com/office/drawing/2014/main" id="{640CA1B6-55C0-FAE2-8E3B-927C83969469}"/>
              </a:ext>
            </a:extLst>
          </p:cNvPr>
          <p:cNvPicPr>
            <a:picLocks noChangeAspect="1"/>
          </p:cNvPicPr>
          <p:nvPr userDrawn="1"/>
        </p:nvPicPr>
        <p:blipFill>
          <a:blip r:embed="rId2"/>
          <a:stretch>
            <a:fillRect/>
          </a:stretch>
        </p:blipFill>
        <p:spPr>
          <a:xfrm>
            <a:off x="10884620" y="6335487"/>
            <a:ext cx="1204871" cy="599167"/>
          </a:xfrm>
          <a:prstGeom prst="rect">
            <a:avLst/>
          </a:prstGeom>
        </p:spPr>
      </p:pic>
      <p:cxnSp>
        <p:nvCxnSpPr>
          <p:cNvPr id="6" name="Straight Connector 5">
            <a:extLst>
              <a:ext uri="{FF2B5EF4-FFF2-40B4-BE49-F238E27FC236}">
                <a16:creationId xmlns:a16="http://schemas.microsoft.com/office/drawing/2014/main" id="{235016D0-DCE7-88E9-B66F-68E4940CE415}"/>
              </a:ext>
            </a:extLst>
          </p:cNvPr>
          <p:cNvCxnSpPr/>
          <p:nvPr userDrawn="1"/>
        </p:nvCxnSpPr>
        <p:spPr>
          <a:xfrm>
            <a:off x="352353" y="904158"/>
            <a:ext cx="11487294"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3AB676C9-CCED-E8E9-B66F-68DE405A71E9}"/>
              </a:ext>
            </a:extLst>
          </p:cNvPr>
          <p:cNvSpPr>
            <a:spLocks noGrp="1"/>
          </p:cNvSpPr>
          <p:nvPr>
            <p:ph type="body" sz="quarter" idx="11" hasCustomPrompt="1"/>
          </p:nvPr>
        </p:nvSpPr>
        <p:spPr>
          <a:xfrm>
            <a:off x="260205" y="311873"/>
            <a:ext cx="11487293" cy="846137"/>
          </a:xfrm>
          <a:prstGeom prst="rect">
            <a:avLst/>
          </a:prstGeom>
        </p:spPr>
        <p:txBody>
          <a:bodyPr>
            <a:noAutofit/>
          </a:bodyPr>
          <a:lstStyle>
            <a:lvl1pPr marL="0" indent="0">
              <a:buNone/>
              <a:defRPr sz="3200" b="1"/>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GB"/>
              <a:t>Slide title</a:t>
            </a:r>
            <a:endParaRPr lang="en-US"/>
          </a:p>
        </p:txBody>
      </p:sp>
      <p:sp>
        <p:nvSpPr>
          <p:cNvPr id="3" name="TextBox 2">
            <a:extLst>
              <a:ext uri="{FF2B5EF4-FFF2-40B4-BE49-F238E27FC236}">
                <a16:creationId xmlns:a16="http://schemas.microsoft.com/office/drawing/2014/main" id="{F5044D62-4E2A-436F-4702-18E2E67DCB60}"/>
              </a:ext>
            </a:extLst>
          </p:cNvPr>
          <p:cNvSpPr txBox="1"/>
          <p:nvPr userDrawn="1"/>
        </p:nvSpPr>
        <p:spPr>
          <a:xfrm>
            <a:off x="260205" y="6499033"/>
            <a:ext cx="41658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accent1"/>
                </a:solidFill>
                <a:latin typeface="Segoe UI" panose="020B0502040204020203" pitchFamily="34" charset="0"/>
                <a:cs typeface="Segoe UI" panose="020B0502040204020203" pitchFamily="34" charset="0"/>
              </a:rPr>
              <a:t>© 2026 Energy Systems Catapult</a:t>
            </a:r>
            <a:endParaRPr lang="en-GB" sz="100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07958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imag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35DC8-4B89-8B7C-0C12-351FF658B96B}"/>
              </a:ext>
            </a:extLst>
          </p:cNvPr>
          <p:cNvSpPr/>
          <p:nvPr userDrawn="1"/>
        </p:nvSpPr>
        <p:spPr>
          <a:xfrm>
            <a:off x="0" y="6386287"/>
            <a:ext cx="12192000" cy="4717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text on a black background&#10;&#10;AI-generated content may be incorrect.">
            <a:extLst>
              <a:ext uri="{FF2B5EF4-FFF2-40B4-BE49-F238E27FC236}">
                <a16:creationId xmlns:a16="http://schemas.microsoft.com/office/drawing/2014/main" id="{640CA1B6-55C0-FAE2-8E3B-927C83969469}"/>
              </a:ext>
            </a:extLst>
          </p:cNvPr>
          <p:cNvPicPr>
            <a:picLocks noChangeAspect="1"/>
          </p:cNvPicPr>
          <p:nvPr userDrawn="1"/>
        </p:nvPicPr>
        <p:blipFill>
          <a:blip r:embed="rId2"/>
          <a:stretch>
            <a:fillRect/>
          </a:stretch>
        </p:blipFill>
        <p:spPr>
          <a:xfrm>
            <a:off x="10884620" y="6335487"/>
            <a:ext cx="1204871" cy="599167"/>
          </a:xfrm>
          <a:prstGeom prst="rect">
            <a:avLst/>
          </a:prstGeom>
        </p:spPr>
      </p:pic>
      <p:cxnSp>
        <p:nvCxnSpPr>
          <p:cNvPr id="6" name="Straight Connector 5">
            <a:extLst>
              <a:ext uri="{FF2B5EF4-FFF2-40B4-BE49-F238E27FC236}">
                <a16:creationId xmlns:a16="http://schemas.microsoft.com/office/drawing/2014/main" id="{235016D0-DCE7-88E9-B66F-68E4940CE415}"/>
              </a:ext>
            </a:extLst>
          </p:cNvPr>
          <p:cNvCxnSpPr/>
          <p:nvPr userDrawn="1"/>
        </p:nvCxnSpPr>
        <p:spPr>
          <a:xfrm>
            <a:off x="352353" y="904158"/>
            <a:ext cx="11487294"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3AB676C9-CCED-E8E9-B66F-68DE405A71E9}"/>
              </a:ext>
            </a:extLst>
          </p:cNvPr>
          <p:cNvSpPr>
            <a:spLocks noGrp="1"/>
          </p:cNvSpPr>
          <p:nvPr>
            <p:ph type="body" sz="quarter" idx="11" hasCustomPrompt="1"/>
          </p:nvPr>
        </p:nvSpPr>
        <p:spPr>
          <a:xfrm>
            <a:off x="260205" y="311873"/>
            <a:ext cx="11487293" cy="846137"/>
          </a:xfrm>
          <a:prstGeom prst="rect">
            <a:avLst/>
          </a:prstGeom>
        </p:spPr>
        <p:txBody>
          <a:bodyPr>
            <a:noAutofit/>
          </a:bodyPr>
          <a:lstStyle>
            <a:lvl1pPr marL="0" indent="0">
              <a:buNone/>
              <a:defRPr sz="3200" b="1"/>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GB"/>
              <a:t>Slide title</a:t>
            </a:r>
            <a:endParaRPr lang="en-US"/>
          </a:p>
        </p:txBody>
      </p:sp>
      <p:sp>
        <p:nvSpPr>
          <p:cNvPr id="3" name="Text Placeholder 2">
            <a:extLst>
              <a:ext uri="{FF2B5EF4-FFF2-40B4-BE49-F238E27FC236}">
                <a16:creationId xmlns:a16="http://schemas.microsoft.com/office/drawing/2014/main" id="{A3145906-200F-DD05-6E30-AE016FDE4F1A}"/>
              </a:ext>
            </a:extLst>
          </p:cNvPr>
          <p:cNvSpPr>
            <a:spLocks noGrp="1"/>
          </p:cNvSpPr>
          <p:nvPr>
            <p:ph type="body" sz="quarter" idx="12"/>
          </p:nvPr>
        </p:nvSpPr>
        <p:spPr>
          <a:xfrm>
            <a:off x="260350" y="1341438"/>
            <a:ext cx="7070090" cy="4784725"/>
          </a:xfrm>
          <a:prstGeom prst="rect">
            <a:avLst/>
          </a:prstGeo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3" name="Picture Placeholder 12">
            <a:extLst>
              <a:ext uri="{FF2B5EF4-FFF2-40B4-BE49-F238E27FC236}">
                <a16:creationId xmlns:a16="http://schemas.microsoft.com/office/drawing/2014/main" id="{96F88775-A326-2414-9BE8-5C5F73A4933D}"/>
              </a:ext>
            </a:extLst>
          </p:cNvPr>
          <p:cNvSpPr>
            <a:spLocks noGrp="1"/>
          </p:cNvSpPr>
          <p:nvPr>
            <p:ph type="pic" sz="quarter" idx="13"/>
          </p:nvPr>
        </p:nvSpPr>
        <p:spPr>
          <a:xfrm>
            <a:off x="7482840" y="1341438"/>
            <a:ext cx="4448810" cy="4784725"/>
          </a:xfrm>
          <a:prstGeom prst="rect">
            <a:avLst/>
          </a:prstGeom>
        </p:spPr>
        <p:txBody>
          <a:bodyPr/>
          <a:lstStyle/>
          <a:p>
            <a:endParaRPr lang="en-US"/>
          </a:p>
        </p:txBody>
      </p:sp>
      <p:sp>
        <p:nvSpPr>
          <p:cNvPr id="2" name="TextBox 1">
            <a:extLst>
              <a:ext uri="{FF2B5EF4-FFF2-40B4-BE49-F238E27FC236}">
                <a16:creationId xmlns:a16="http://schemas.microsoft.com/office/drawing/2014/main" id="{1B55E659-E5BF-3941-7976-8F6D68A01C5A}"/>
              </a:ext>
            </a:extLst>
          </p:cNvPr>
          <p:cNvSpPr txBox="1"/>
          <p:nvPr userDrawn="1"/>
        </p:nvSpPr>
        <p:spPr>
          <a:xfrm>
            <a:off x="260205" y="6499033"/>
            <a:ext cx="41658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accent1"/>
                </a:solidFill>
                <a:latin typeface="Segoe UI" panose="020B0502040204020203" pitchFamily="34" charset="0"/>
                <a:cs typeface="Segoe UI" panose="020B0502040204020203" pitchFamily="34" charset="0"/>
              </a:rPr>
              <a:t>© 2026 Energy Systems Catapult</a:t>
            </a:r>
            <a:endParaRPr lang="en-GB" sz="100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3806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35DC8-4B89-8B7C-0C12-351FF658B96B}"/>
              </a:ext>
            </a:extLst>
          </p:cNvPr>
          <p:cNvSpPr/>
          <p:nvPr userDrawn="1"/>
        </p:nvSpPr>
        <p:spPr>
          <a:xfrm>
            <a:off x="0" y="6386287"/>
            <a:ext cx="12192000" cy="4717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text on a black background&#10;&#10;AI-generated content may be incorrect.">
            <a:extLst>
              <a:ext uri="{FF2B5EF4-FFF2-40B4-BE49-F238E27FC236}">
                <a16:creationId xmlns:a16="http://schemas.microsoft.com/office/drawing/2014/main" id="{640CA1B6-55C0-FAE2-8E3B-927C83969469}"/>
              </a:ext>
            </a:extLst>
          </p:cNvPr>
          <p:cNvPicPr>
            <a:picLocks noChangeAspect="1"/>
          </p:cNvPicPr>
          <p:nvPr userDrawn="1"/>
        </p:nvPicPr>
        <p:blipFill>
          <a:blip r:embed="rId2"/>
          <a:stretch>
            <a:fillRect/>
          </a:stretch>
        </p:blipFill>
        <p:spPr>
          <a:xfrm>
            <a:off x="10884620" y="6335487"/>
            <a:ext cx="1204871" cy="599167"/>
          </a:xfrm>
          <a:prstGeom prst="rect">
            <a:avLst/>
          </a:prstGeom>
        </p:spPr>
      </p:pic>
      <p:cxnSp>
        <p:nvCxnSpPr>
          <p:cNvPr id="6" name="Straight Connector 5">
            <a:extLst>
              <a:ext uri="{FF2B5EF4-FFF2-40B4-BE49-F238E27FC236}">
                <a16:creationId xmlns:a16="http://schemas.microsoft.com/office/drawing/2014/main" id="{235016D0-DCE7-88E9-B66F-68E4940CE415}"/>
              </a:ext>
            </a:extLst>
          </p:cNvPr>
          <p:cNvCxnSpPr/>
          <p:nvPr userDrawn="1"/>
        </p:nvCxnSpPr>
        <p:spPr>
          <a:xfrm>
            <a:off x="352353" y="904158"/>
            <a:ext cx="11487294"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3AB676C9-CCED-E8E9-B66F-68DE405A71E9}"/>
              </a:ext>
            </a:extLst>
          </p:cNvPr>
          <p:cNvSpPr>
            <a:spLocks noGrp="1"/>
          </p:cNvSpPr>
          <p:nvPr>
            <p:ph type="body" sz="quarter" idx="11" hasCustomPrompt="1"/>
          </p:nvPr>
        </p:nvSpPr>
        <p:spPr>
          <a:xfrm>
            <a:off x="260205" y="311873"/>
            <a:ext cx="11487293" cy="846137"/>
          </a:xfrm>
          <a:prstGeom prst="rect">
            <a:avLst/>
          </a:prstGeom>
        </p:spPr>
        <p:txBody>
          <a:bodyPr>
            <a:noAutofit/>
          </a:bodyPr>
          <a:lstStyle>
            <a:lvl1pPr marL="0" indent="0">
              <a:buNone/>
              <a:defRPr sz="3200" b="1"/>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GB"/>
              <a:t>Slide title</a:t>
            </a:r>
            <a:endParaRPr lang="en-US"/>
          </a:p>
        </p:txBody>
      </p:sp>
      <p:sp>
        <p:nvSpPr>
          <p:cNvPr id="3" name="Text Placeholder 2">
            <a:extLst>
              <a:ext uri="{FF2B5EF4-FFF2-40B4-BE49-F238E27FC236}">
                <a16:creationId xmlns:a16="http://schemas.microsoft.com/office/drawing/2014/main" id="{A3145906-200F-DD05-6E30-AE016FDE4F1A}"/>
              </a:ext>
            </a:extLst>
          </p:cNvPr>
          <p:cNvSpPr>
            <a:spLocks noGrp="1"/>
          </p:cNvSpPr>
          <p:nvPr>
            <p:ph type="body" sz="quarter" idx="12"/>
          </p:nvPr>
        </p:nvSpPr>
        <p:spPr>
          <a:xfrm>
            <a:off x="260350" y="1341437"/>
            <a:ext cx="5760000" cy="4788000"/>
          </a:xfrm>
          <a:prstGeom prst="rect">
            <a:avLst/>
          </a:prstGeo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Chart Placeholder 3">
            <a:extLst>
              <a:ext uri="{FF2B5EF4-FFF2-40B4-BE49-F238E27FC236}">
                <a16:creationId xmlns:a16="http://schemas.microsoft.com/office/drawing/2014/main" id="{4A42C018-9910-4F52-5847-7A56ACF71999}"/>
              </a:ext>
            </a:extLst>
          </p:cNvPr>
          <p:cNvSpPr>
            <a:spLocks noGrp="1"/>
          </p:cNvSpPr>
          <p:nvPr>
            <p:ph type="chart" sz="quarter" idx="13"/>
          </p:nvPr>
        </p:nvSpPr>
        <p:spPr>
          <a:xfrm>
            <a:off x="6171652" y="1353592"/>
            <a:ext cx="5760000" cy="4786313"/>
          </a:xfrm>
          <a:prstGeom prst="rect">
            <a:avLst/>
          </a:prstGeom>
        </p:spPr>
        <p:txBody>
          <a:bodyPr/>
          <a:lstStyle/>
          <a:p>
            <a:endParaRPr lang="en-US"/>
          </a:p>
        </p:txBody>
      </p:sp>
      <p:sp>
        <p:nvSpPr>
          <p:cNvPr id="2" name="TextBox 1">
            <a:extLst>
              <a:ext uri="{FF2B5EF4-FFF2-40B4-BE49-F238E27FC236}">
                <a16:creationId xmlns:a16="http://schemas.microsoft.com/office/drawing/2014/main" id="{13457A05-3570-FE18-D503-7846E81B35A4}"/>
              </a:ext>
            </a:extLst>
          </p:cNvPr>
          <p:cNvSpPr txBox="1"/>
          <p:nvPr userDrawn="1"/>
        </p:nvSpPr>
        <p:spPr>
          <a:xfrm>
            <a:off x="260205" y="6499033"/>
            <a:ext cx="41658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accent1"/>
                </a:solidFill>
                <a:latin typeface="Segoe UI" panose="020B0502040204020203" pitchFamily="34" charset="0"/>
                <a:cs typeface="Segoe UI" panose="020B0502040204020203" pitchFamily="34" charset="0"/>
              </a:rPr>
              <a:t>© 2026 Energy Systems Catapult</a:t>
            </a:r>
            <a:endParaRPr lang="en-GB" sz="100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78959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slide_no foote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35016D0-DCE7-88E9-B66F-68E4940CE415}"/>
              </a:ext>
            </a:extLst>
          </p:cNvPr>
          <p:cNvCxnSpPr/>
          <p:nvPr userDrawn="1"/>
        </p:nvCxnSpPr>
        <p:spPr>
          <a:xfrm>
            <a:off x="352353" y="904158"/>
            <a:ext cx="11487294"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3AB676C9-CCED-E8E9-B66F-68DE405A71E9}"/>
              </a:ext>
            </a:extLst>
          </p:cNvPr>
          <p:cNvSpPr>
            <a:spLocks noGrp="1"/>
          </p:cNvSpPr>
          <p:nvPr>
            <p:ph type="body" sz="quarter" idx="11" hasCustomPrompt="1"/>
          </p:nvPr>
        </p:nvSpPr>
        <p:spPr>
          <a:xfrm>
            <a:off x="260205" y="311873"/>
            <a:ext cx="11487293" cy="846137"/>
          </a:xfrm>
          <a:prstGeom prst="rect">
            <a:avLst/>
          </a:prstGeom>
        </p:spPr>
        <p:txBody>
          <a:bodyPr>
            <a:noAutofit/>
          </a:bodyPr>
          <a:lstStyle>
            <a:lvl1pPr marL="0" indent="0">
              <a:buNone/>
              <a:defRPr sz="3200" b="1"/>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GB"/>
              <a:t>Slide title</a:t>
            </a:r>
            <a:endParaRPr lang="en-US"/>
          </a:p>
        </p:txBody>
      </p:sp>
    </p:spTree>
    <p:extLst>
      <p:ext uri="{BB962C8B-B14F-4D97-AF65-F5344CB8AC3E}">
        <p14:creationId xmlns:p14="http://schemas.microsoft.com/office/powerpoint/2010/main" val="4044926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slide_no under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35DC8-4B89-8B7C-0C12-351FF658B96B}"/>
              </a:ext>
            </a:extLst>
          </p:cNvPr>
          <p:cNvSpPr/>
          <p:nvPr userDrawn="1"/>
        </p:nvSpPr>
        <p:spPr>
          <a:xfrm>
            <a:off x="0" y="6386287"/>
            <a:ext cx="12192000" cy="4717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text on a black background&#10;&#10;AI-generated content may be incorrect.">
            <a:extLst>
              <a:ext uri="{FF2B5EF4-FFF2-40B4-BE49-F238E27FC236}">
                <a16:creationId xmlns:a16="http://schemas.microsoft.com/office/drawing/2014/main" id="{640CA1B6-55C0-FAE2-8E3B-927C83969469}"/>
              </a:ext>
            </a:extLst>
          </p:cNvPr>
          <p:cNvPicPr>
            <a:picLocks noChangeAspect="1"/>
          </p:cNvPicPr>
          <p:nvPr userDrawn="1"/>
        </p:nvPicPr>
        <p:blipFill>
          <a:blip r:embed="rId2"/>
          <a:stretch>
            <a:fillRect/>
          </a:stretch>
        </p:blipFill>
        <p:spPr>
          <a:xfrm>
            <a:off x="10884620" y="6335487"/>
            <a:ext cx="1204871" cy="599167"/>
          </a:xfrm>
          <a:prstGeom prst="rect">
            <a:avLst/>
          </a:prstGeom>
        </p:spPr>
      </p:pic>
      <p:sp>
        <p:nvSpPr>
          <p:cNvPr id="11" name="Text Placeholder 10">
            <a:extLst>
              <a:ext uri="{FF2B5EF4-FFF2-40B4-BE49-F238E27FC236}">
                <a16:creationId xmlns:a16="http://schemas.microsoft.com/office/drawing/2014/main" id="{3AB676C9-CCED-E8E9-B66F-68DE405A71E9}"/>
              </a:ext>
            </a:extLst>
          </p:cNvPr>
          <p:cNvSpPr>
            <a:spLocks noGrp="1"/>
          </p:cNvSpPr>
          <p:nvPr>
            <p:ph type="body" sz="quarter" idx="11" hasCustomPrompt="1"/>
          </p:nvPr>
        </p:nvSpPr>
        <p:spPr>
          <a:xfrm>
            <a:off x="260205" y="311873"/>
            <a:ext cx="11487293" cy="846137"/>
          </a:xfrm>
          <a:prstGeom prst="rect">
            <a:avLst/>
          </a:prstGeom>
        </p:spPr>
        <p:txBody>
          <a:bodyPr>
            <a:noAutofit/>
          </a:bodyPr>
          <a:lstStyle>
            <a:lvl1pPr marL="0" indent="0">
              <a:buNone/>
              <a:defRPr sz="3200" b="1"/>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GB"/>
              <a:t>Slide title</a:t>
            </a:r>
            <a:endParaRPr lang="en-US"/>
          </a:p>
        </p:txBody>
      </p:sp>
      <p:sp>
        <p:nvSpPr>
          <p:cNvPr id="2" name="TextBox 1">
            <a:extLst>
              <a:ext uri="{FF2B5EF4-FFF2-40B4-BE49-F238E27FC236}">
                <a16:creationId xmlns:a16="http://schemas.microsoft.com/office/drawing/2014/main" id="{BF088715-EFF3-DF88-9A8E-208C79A53BF3}"/>
              </a:ext>
            </a:extLst>
          </p:cNvPr>
          <p:cNvSpPr txBox="1"/>
          <p:nvPr userDrawn="1"/>
        </p:nvSpPr>
        <p:spPr>
          <a:xfrm>
            <a:off x="260205" y="6499033"/>
            <a:ext cx="41658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accent1"/>
                </a:solidFill>
                <a:latin typeface="Segoe UI" panose="020B0502040204020203" pitchFamily="34" charset="0"/>
                <a:cs typeface="Segoe UI" panose="020B0502040204020203" pitchFamily="34" charset="0"/>
              </a:rPr>
              <a:t>© 2026 Energy Systems Catapult</a:t>
            </a:r>
            <a:endParaRPr lang="en-GB" sz="100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59518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42395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3" r:id="rId6"/>
    <p:sldLayoutId id="2147483704" r:id="rId7"/>
    <p:sldLayoutId id="2147483702" r:id="rId8"/>
    <p:sldLayoutId id="2147483699" r:id="rId9"/>
    <p:sldLayoutId id="2147483700" r:id="rId10"/>
    <p:sldLayoutId id="2147483705" r:id="rId11"/>
    <p:sldLayoutId id="2147483706" r:id="rId12"/>
    <p:sldLayoutId id="2147483707" r:id="rId13"/>
    <p:sldLayoutId id="2147483701" r:id="rId14"/>
    <p:sldLayoutId id="2147483710" r:id="rId15"/>
    <p:sldLayoutId id="214748371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2C05CD-BEFB-4764-B298-E76D587E45A8}"/>
              </a:ext>
            </a:extLst>
          </p:cNvPr>
          <p:cNvSpPr>
            <a:spLocks noGrp="1"/>
          </p:cNvSpPr>
          <p:nvPr>
            <p:ph type="title"/>
          </p:nvPr>
        </p:nvSpPr>
        <p:spPr>
          <a:xfrm>
            <a:off x="838200" y="365125"/>
            <a:ext cx="10515600" cy="369332"/>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706DB-9587-465F-9D5A-35F9CEACA516}"/>
              </a:ext>
            </a:extLst>
          </p:cNvPr>
          <p:cNvSpPr>
            <a:spLocks noGrp="1"/>
          </p:cNvSpPr>
          <p:nvPr>
            <p:ph type="body" idx="1"/>
          </p:nvPr>
        </p:nvSpPr>
        <p:spPr>
          <a:xfrm>
            <a:off x="838200" y="1825625"/>
            <a:ext cx="10515600" cy="1169551"/>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2EEF620-DF7A-4E1C-B84C-8DA2A352E902}"/>
              </a:ext>
            </a:extLst>
          </p:cNvPr>
          <p:cNvSpPr>
            <a:spLocks noGrp="1"/>
          </p:cNvSpPr>
          <p:nvPr>
            <p:ph type="sldNum" sz="quarter" idx="4"/>
          </p:nvPr>
        </p:nvSpPr>
        <p:spPr>
          <a:xfrm>
            <a:off x="11353800" y="6494767"/>
            <a:ext cx="827442" cy="36512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BC713994-E38F-4BB4-A257-6815BBC3FB08}" type="slidenum">
              <a:rPr lang="en-GB" smtClean="0"/>
              <a:pPr/>
              <a:t>‹#›</a:t>
            </a:fld>
            <a:endParaRPr lang="en-GB"/>
          </a:p>
        </p:txBody>
      </p:sp>
      <p:sp>
        <p:nvSpPr>
          <p:cNvPr id="7" name="Rectangle 6">
            <a:extLst>
              <a:ext uri="{FF2B5EF4-FFF2-40B4-BE49-F238E27FC236}">
                <a16:creationId xmlns:a16="http://schemas.microsoft.com/office/drawing/2014/main" id="{BDCAFBC6-20B6-4FC2-8211-3C7BEA1B91FA}"/>
              </a:ext>
            </a:extLst>
          </p:cNvPr>
          <p:cNvSpPr/>
          <p:nvPr/>
        </p:nvSpPr>
        <p:spPr>
          <a:xfrm>
            <a:off x="9990429" y="6554218"/>
            <a:ext cx="1856598" cy="230832"/>
          </a:xfrm>
          <a:prstGeom prst="rect">
            <a:avLst/>
          </a:prstGeom>
        </p:spPr>
        <p:txBody>
          <a:bodyPr wrap="none">
            <a:spAutoFit/>
          </a:bodyPr>
          <a:lstStyle/>
          <a:p>
            <a:r>
              <a:rPr lang="en-GB" sz="900">
                <a:solidFill>
                  <a:schemeClr val="tx1"/>
                </a:solidFill>
                <a:latin typeface="Segoe UI" panose="020B0502040204020203" pitchFamily="34" charset="0"/>
                <a:cs typeface="Segoe UI" panose="020B0502040204020203" pitchFamily="34" charset="0"/>
              </a:rPr>
              <a:t>© 2026 Energy Systems Catapult</a:t>
            </a:r>
          </a:p>
        </p:txBody>
      </p:sp>
      <p:sp>
        <p:nvSpPr>
          <p:cNvPr id="5" name="TextBox 4">
            <a:extLst>
              <a:ext uri="{FF2B5EF4-FFF2-40B4-BE49-F238E27FC236}">
                <a16:creationId xmlns:a16="http://schemas.microsoft.com/office/drawing/2014/main" id="{5D986A61-4D4C-C928-40D0-4BB093E8AE0B}"/>
              </a:ext>
            </a:extLst>
          </p:cNvPr>
          <p:cNvSpPr txBox="1"/>
          <p:nvPr userDrawn="1">
            <p:extLst>
              <p:ext uri="{1162E1C5-73C7-4A58-AE30-91384D911F3F}">
                <p184:classification xmlns:p184="http://schemas.microsoft.com/office/powerpoint/2018/4/main" val="ftr"/>
              </p:ext>
            </p:extLst>
          </p:nvPr>
        </p:nvSpPr>
        <p:spPr>
          <a:xfrm>
            <a:off x="190500" y="6210300"/>
            <a:ext cx="2425700" cy="4572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
--------------------------------------------------------
This document is marked as confidential</a:t>
            </a:r>
          </a:p>
        </p:txBody>
      </p:sp>
    </p:spTree>
    <p:extLst>
      <p:ext uri="{BB962C8B-B14F-4D97-AF65-F5344CB8AC3E}">
        <p14:creationId xmlns:p14="http://schemas.microsoft.com/office/powerpoint/2010/main" val="350974178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hf hdr="0" ftr="0" dt="0"/>
  <p:txStyles>
    <p:titleStyle>
      <a:lvl1pPr algn="l" defTabSz="914400" rtl="0" eaLnBrk="1" latinLnBrk="0" hangingPunct="1">
        <a:lnSpc>
          <a:spcPct val="90000"/>
        </a:lnSpc>
        <a:spcBef>
          <a:spcPct val="0"/>
        </a:spcBef>
        <a:buNone/>
        <a:defRPr sz="2000" b="0" kern="1200">
          <a:solidFill>
            <a:schemeClr val="tx1"/>
          </a:solidFill>
          <a:latin typeface="+mj-lt"/>
          <a:ea typeface="+mj-ea"/>
          <a:cs typeface="Segoe UI" panose="020B0502040204020203" pitchFamily="34" charset="0"/>
        </a:defRPr>
      </a:lvl1pPr>
    </p:titleStyle>
    <p:bodyStyle>
      <a:lvl1pPr marL="228600" indent="-228600" algn="l" defTabSz="914400" rtl="0" eaLnBrk="1" latinLnBrk="0" hangingPunct="1">
        <a:lnSpc>
          <a:spcPct val="100000"/>
        </a:lnSpc>
        <a:spcBef>
          <a:spcPts val="0"/>
        </a:spcBef>
        <a:buClr>
          <a:srgbClr val="EC6097"/>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0"/>
        </a:spcBef>
        <a:buSzPct val="90000"/>
        <a:buFont typeface="Wingdings" panose="05000000000000000000" pitchFamily="2" charset="2"/>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0"/>
        </a:spcBef>
        <a:buSzPct val="90000"/>
        <a:buFont typeface="Courier New" panose="02070309020205020404" pitchFamily="49" charset="0"/>
        <a:buChar char="o"/>
        <a:defRPr sz="1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4.emf"/><Relationship Id="rId5" Type="http://schemas.openxmlformats.org/officeDocument/2006/relationships/image" Target="../media/image45.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12.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6.png"/><Relationship Id="rId7" Type="http://schemas.openxmlformats.org/officeDocument/2006/relationships/image" Target="../media/image39.emf"/><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33.png"/><Relationship Id="rId5" Type="http://schemas.openxmlformats.org/officeDocument/2006/relationships/image" Target="../media/image34.jpeg"/><Relationship Id="rId10" Type="http://schemas.openxmlformats.org/officeDocument/2006/relationships/image" Target="../media/image35.png"/><Relationship Id="rId4" Type="http://schemas.openxmlformats.org/officeDocument/2006/relationships/image" Target="../media/image37.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hyperlink" Target="https://www.involve.org.uk/news-opinion/project-updates/become-energy-champion" TargetMode="External"/><Relationship Id="rId3" Type="http://schemas.openxmlformats.org/officeDocument/2006/relationships/image" Target="../media/image4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28.png"/><Relationship Id="rId10" Type="http://schemas.openxmlformats.org/officeDocument/2006/relationships/image" Target="../media/image15.pn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emf"/><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44.emf"/><Relationship Id="rId5" Type="http://schemas.openxmlformats.org/officeDocument/2006/relationships/image" Target="../media/image43.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DA97F5-273B-CE09-DB00-9476F6B0EEC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675200" y="1402828"/>
            <a:ext cx="9506042" cy="5455172"/>
          </a:xfrm>
          <a:prstGeom prst="rect">
            <a:avLst/>
          </a:prstGeom>
        </p:spPr>
      </p:pic>
      <p:sp>
        <p:nvSpPr>
          <p:cNvPr id="2" name="Slide Number Placeholder 1">
            <a:extLst>
              <a:ext uri="{FF2B5EF4-FFF2-40B4-BE49-F238E27FC236}">
                <a16:creationId xmlns:a16="http://schemas.microsoft.com/office/drawing/2014/main" id="{D17E05E4-B021-19F5-46DE-981086714D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13994-E38F-4BB4-A257-6815BBC3FB08}" type="slidenum">
              <a:rPr kumimoji="0" lang="en-GB" sz="9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E44CA8B4-E20C-8B34-7929-CB2B4E36F02F}"/>
              </a:ext>
            </a:extLst>
          </p:cNvPr>
          <p:cNvSpPr txBox="1"/>
          <p:nvPr/>
        </p:nvSpPr>
        <p:spPr>
          <a:xfrm>
            <a:off x="544763" y="737140"/>
            <a:ext cx="65937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EC6097"/>
                </a:solidFill>
                <a:effectLst/>
                <a:uLnTx/>
                <a:uFillTx/>
                <a:latin typeface="Segoe UI"/>
                <a:ea typeface="+mn-ea"/>
                <a:cs typeface="+mn-cs"/>
              </a:rPr>
              <a:t>Impact </a:t>
            </a:r>
            <a:r>
              <a:rPr lang="en-GB" sz="5400" b="1">
                <a:solidFill>
                  <a:srgbClr val="EC6097"/>
                </a:solidFill>
                <a:latin typeface="Segoe UI"/>
              </a:rPr>
              <a:t>R</a:t>
            </a:r>
            <a:r>
              <a:rPr kumimoji="0" lang="en-GB" sz="5400" b="1" i="0" u="none" strike="noStrike" kern="1200" cap="none" spc="0" normalizeH="0" baseline="0" noProof="0">
                <a:ln>
                  <a:noFill/>
                </a:ln>
                <a:solidFill>
                  <a:srgbClr val="EC6097"/>
                </a:solidFill>
                <a:effectLst/>
                <a:uLnTx/>
                <a:uFillTx/>
                <a:latin typeface="Segoe UI"/>
                <a:ea typeface="+mn-ea"/>
                <a:cs typeface="+mn-cs"/>
              </a:rPr>
              <a:t>eport </a:t>
            </a:r>
          </a:p>
        </p:txBody>
      </p:sp>
      <p:pic>
        <p:nvPicPr>
          <p:cNvPr id="4" name="Picture 3">
            <a:extLst>
              <a:ext uri="{FF2B5EF4-FFF2-40B4-BE49-F238E27FC236}">
                <a16:creationId xmlns:a16="http://schemas.microsoft.com/office/drawing/2014/main" id="{4BF6AA75-9C3E-BD12-A8AC-A0B084516586}"/>
              </a:ext>
            </a:extLst>
          </p:cNvPr>
          <p:cNvPicPr>
            <a:picLocks noChangeAspect="1"/>
          </p:cNvPicPr>
          <p:nvPr/>
        </p:nvPicPr>
        <p:blipFill>
          <a:blip r:embed="rId3"/>
          <a:stretch>
            <a:fillRect/>
          </a:stretch>
        </p:blipFill>
        <p:spPr>
          <a:xfrm>
            <a:off x="885523" y="1992429"/>
            <a:ext cx="3795865" cy="3163667"/>
          </a:xfrm>
          <a:prstGeom prst="rect">
            <a:avLst/>
          </a:prstGeom>
        </p:spPr>
      </p:pic>
      <p:pic>
        <p:nvPicPr>
          <p:cNvPr id="3" name="Picture 2" descr="A black background with white text&#10;&#10;AI-generated content may be incorrect.">
            <a:extLst>
              <a:ext uri="{FF2B5EF4-FFF2-40B4-BE49-F238E27FC236}">
                <a16:creationId xmlns:a16="http://schemas.microsoft.com/office/drawing/2014/main" id="{A1AC49ED-5F52-F728-3445-63953679C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5183" y="5952143"/>
            <a:ext cx="1228534" cy="725186"/>
          </a:xfrm>
          <a:prstGeom prst="rect">
            <a:avLst/>
          </a:prstGeom>
        </p:spPr>
      </p:pic>
      <p:pic>
        <p:nvPicPr>
          <p:cNvPr id="7" name="Picture 6" descr="A purple and black logo&#10;&#10;AI-generated content may be incorrect.">
            <a:extLst>
              <a:ext uri="{FF2B5EF4-FFF2-40B4-BE49-F238E27FC236}">
                <a16:creationId xmlns:a16="http://schemas.microsoft.com/office/drawing/2014/main" id="{8D49F412-7D18-D061-73AB-B9C51D59C016}"/>
              </a:ext>
            </a:extLst>
          </p:cNvPr>
          <p:cNvPicPr>
            <a:picLocks noChangeAspect="1"/>
          </p:cNvPicPr>
          <p:nvPr/>
        </p:nvPicPr>
        <p:blipFill>
          <a:blip r:embed="rId5">
            <a:extLst>
              <a:ext uri="{28A0092B-C50C-407E-A947-70E740481C1C}">
                <a14:useLocalDpi xmlns:a14="http://schemas.microsoft.com/office/drawing/2010/main" val="0"/>
              </a:ext>
            </a:extLst>
          </a:blip>
          <a:srcRect r="40556"/>
          <a:stretch>
            <a:fillRect/>
          </a:stretch>
        </p:blipFill>
        <p:spPr>
          <a:xfrm>
            <a:off x="4891961" y="5971739"/>
            <a:ext cx="1267710" cy="685994"/>
          </a:xfrm>
          <a:prstGeom prst="rect">
            <a:avLst/>
          </a:prstGeom>
        </p:spPr>
      </p:pic>
      <p:sp>
        <p:nvSpPr>
          <p:cNvPr id="8" name="Content Placeholder 6">
            <a:extLst>
              <a:ext uri="{FF2B5EF4-FFF2-40B4-BE49-F238E27FC236}">
                <a16:creationId xmlns:a16="http://schemas.microsoft.com/office/drawing/2014/main" id="{B03FC8C6-687D-8ABD-9F9F-915CE241D7D3}"/>
              </a:ext>
            </a:extLst>
          </p:cNvPr>
          <p:cNvSpPr txBox="1">
            <a:spLocks/>
          </p:cNvSpPr>
          <p:nvPr/>
        </p:nvSpPr>
        <p:spPr>
          <a:xfrm>
            <a:off x="659080" y="5774368"/>
            <a:ext cx="5460869" cy="307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noProof="0">
                <a:solidFill>
                  <a:schemeClr val="accent1"/>
                </a:solidFill>
              </a:rPr>
              <a:t>April 2026</a:t>
            </a:r>
          </a:p>
        </p:txBody>
      </p:sp>
    </p:spTree>
    <p:extLst>
      <p:ext uri="{BB962C8B-B14F-4D97-AF65-F5344CB8AC3E}">
        <p14:creationId xmlns:p14="http://schemas.microsoft.com/office/powerpoint/2010/main" val="54106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482BD-8C62-C10C-6636-54D0D127784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68E8AE-A969-84D1-C3E8-B4775A13970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275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85CB3-FC5B-A999-BBE2-D318C2F8BF2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81B6C48-B954-2956-B3DB-54511DA759ED}"/>
              </a:ext>
            </a:extLst>
          </p:cNvPr>
          <p:cNvPicPr>
            <a:picLocks noChangeAspect="1"/>
          </p:cNvPicPr>
          <p:nvPr/>
        </p:nvPicPr>
        <p:blipFill>
          <a:blip r:embed="rId3"/>
          <a:stretch>
            <a:fillRect/>
          </a:stretch>
        </p:blipFill>
        <p:spPr>
          <a:xfrm>
            <a:off x="6096000" y="1567469"/>
            <a:ext cx="6317077" cy="4210288"/>
          </a:xfrm>
          <a:prstGeom prst="rect">
            <a:avLst/>
          </a:prstGeom>
        </p:spPr>
      </p:pic>
      <p:sp>
        <p:nvSpPr>
          <p:cNvPr id="7" name="TextBox 6">
            <a:extLst>
              <a:ext uri="{FF2B5EF4-FFF2-40B4-BE49-F238E27FC236}">
                <a16:creationId xmlns:a16="http://schemas.microsoft.com/office/drawing/2014/main" id="{F11499B0-F63A-059D-6850-D7D03833F1D1}"/>
              </a:ext>
            </a:extLst>
          </p:cNvPr>
          <p:cNvSpPr txBox="1"/>
          <p:nvPr/>
        </p:nvSpPr>
        <p:spPr>
          <a:xfrm>
            <a:off x="1561600" y="1312022"/>
            <a:ext cx="5250679" cy="1569660"/>
          </a:xfrm>
          <a:prstGeom prst="rect">
            <a:avLst/>
          </a:prstGeom>
          <a:noFill/>
        </p:spPr>
        <p:txBody>
          <a:bodyPr wrap="square" rtlCol="0">
            <a:spAutoFit/>
          </a:bodyPr>
          <a:lstStyle/>
          <a:p>
            <a:pPr algn="l"/>
            <a:r>
              <a:rPr lang="en-GB" sz="1600" noProof="0"/>
              <a:t>We focus on delivering </a:t>
            </a:r>
            <a:r>
              <a:rPr lang="en-GB" sz="1600" b="1" noProof="0"/>
              <a:t>real-world impact </a:t>
            </a:r>
            <a:r>
              <a:rPr lang="en-GB" sz="1600" noProof="0"/>
              <a:t>by strengthening the capabilities, capacities, and collaboration of local authorities and Net </a:t>
            </a:r>
            <a:r>
              <a:rPr lang="en-GB" sz="1600"/>
              <a:t>Z</a:t>
            </a:r>
            <a:r>
              <a:rPr lang="en-GB" sz="1600" noProof="0" err="1"/>
              <a:t>ero</a:t>
            </a:r>
            <a:r>
              <a:rPr lang="en-GB" sz="1600" noProof="0"/>
              <a:t> Hubs on their journey to Net Zero. By prioritising outcomes over outputs, Net Zero Go provides practical support that drives meaningful and lasting change at the local level.</a:t>
            </a:r>
          </a:p>
        </p:txBody>
      </p:sp>
      <p:cxnSp>
        <p:nvCxnSpPr>
          <p:cNvPr id="12" name="Straight Connector 11">
            <a:extLst>
              <a:ext uri="{FF2B5EF4-FFF2-40B4-BE49-F238E27FC236}">
                <a16:creationId xmlns:a16="http://schemas.microsoft.com/office/drawing/2014/main" id="{53A26D07-18BB-646E-B5F3-34005EAB6C2E}"/>
              </a:ext>
            </a:extLst>
          </p:cNvPr>
          <p:cNvCxnSpPr>
            <a:cxnSpLocks/>
          </p:cNvCxnSpPr>
          <p:nvPr/>
        </p:nvCxnSpPr>
        <p:spPr>
          <a:xfrm>
            <a:off x="0" y="944250"/>
            <a:ext cx="12191999"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DA4C1870-F43E-F6EC-0C4B-5C8CA75A0755}"/>
              </a:ext>
            </a:extLst>
          </p:cNvPr>
          <p:cNvPicPr>
            <a:picLocks noChangeAspect="1"/>
          </p:cNvPicPr>
          <p:nvPr/>
        </p:nvPicPr>
        <p:blipFill>
          <a:blip r:embed="rId4"/>
          <a:srcRect/>
          <a:stretch/>
        </p:blipFill>
        <p:spPr>
          <a:xfrm>
            <a:off x="315841" y="3351213"/>
            <a:ext cx="890721" cy="900000"/>
          </a:xfrm>
          <a:prstGeom prst="rect">
            <a:avLst/>
          </a:prstGeom>
        </p:spPr>
      </p:pic>
      <p:pic>
        <p:nvPicPr>
          <p:cNvPr id="15" name="Picture 14">
            <a:extLst>
              <a:ext uri="{FF2B5EF4-FFF2-40B4-BE49-F238E27FC236}">
                <a16:creationId xmlns:a16="http://schemas.microsoft.com/office/drawing/2014/main" id="{D0EF00CE-0381-B5F7-9EE9-7DB882F113BC}"/>
              </a:ext>
            </a:extLst>
          </p:cNvPr>
          <p:cNvPicPr>
            <a:picLocks noChangeAspect="1"/>
          </p:cNvPicPr>
          <p:nvPr/>
        </p:nvPicPr>
        <p:blipFill>
          <a:blip r:embed="rId5"/>
          <a:srcRect/>
          <a:stretch/>
        </p:blipFill>
        <p:spPr>
          <a:xfrm>
            <a:off x="245515" y="5188447"/>
            <a:ext cx="890721" cy="900000"/>
          </a:xfrm>
          <a:prstGeom prst="rect">
            <a:avLst/>
          </a:prstGeom>
        </p:spPr>
      </p:pic>
      <p:pic>
        <p:nvPicPr>
          <p:cNvPr id="16" name="Picture 15">
            <a:extLst>
              <a:ext uri="{FF2B5EF4-FFF2-40B4-BE49-F238E27FC236}">
                <a16:creationId xmlns:a16="http://schemas.microsoft.com/office/drawing/2014/main" id="{4C186C1E-B965-604F-367C-28F9C9DC2E6F}"/>
              </a:ext>
            </a:extLst>
          </p:cNvPr>
          <p:cNvPicPr>
            <a:picLocks noChangeAspect="1"/>
          </p:cNvPicPr>
          <p:nvPr/>
        </p:nvPicPr>
        <p:blipFill>
          <a:blip r:embed="rId6"/>
          <a:stretch>
            <a:fillRect/>
          </a:stretch>
        </p:blipFill>
        <p:spPr>
          <a:xfrm>
            <a:off x="306562" y="1340785"/>
            <a:ext cx="900000" cy="900000"/>
          </a:xfrm>
          <a:prstGeom prst="rect">
            <a:avLst/>
          </a:prstGeom>
        </p:spPr>
      </p:pic>
      <p:sp>
        <p:nvSpPr>
          <p:cNvPr id="3" name="Rectangle 2">
            <a:extLst>
              <a:ext uri="{FF2B5EF4-FFF2-40B4-BE49-F238E27FC236}">
                <a16:creationId xmlns:a16="http://schemas.microsoft.com/office/drawing/2014/main" id="{FE14AB69-F3DD-A038-4037-DC5D62007446}"/>
              </a:ext>
            </a:extLst>
          </p:cNvPr>
          <p:cNvSpPr/>
          <p:nvPr/>
        </p:nvSpPr>
        <p:spPr>
          <a:xfrm>
            <a:off x="1" y="0"/>
            <a:ext cx="12191999" cy="80005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4">
            <a:extLst>
              <a:ext uri="{FF2B5EF4-FFF2-40B4-BE49-F238E27FC236}">
                <a16:creationId xmlns:a16="http://schemas.microsoft.com/office/drawing/2014/main" id="{FDEC9E0B-254B-477C-34FC-F4063A9BF7D9}"/>
              </a:ext>
            </a:extLst>
          </p:cNvPr>
          <p:cNvSpPr>
            <a:spLocks noGrp="1"/>
          </p:cNvSpPr>
          <p:nvPr>
            <p:ph type="body" sz="quarter" idx="11"/>
          </p:nvPr>
        </p:nvSpPr>
        <p:spPr>
          <a:xfrm>
            <a:off x="245515" y="162862"/>
            <a:ext cx="3506975" cy="846137"/>
          </a:xfrm>
        </p:spPr>
        <p:txBody>
          <a:bodyPr/>
          <a:lstStyle/>
          <a:p>
            <a:pPr>
              <a:lnSpc>
                <a:spcPct val="100000"/>
              </a:lnSpc>
            </a:pPr>
            <a:r>
              <a:rPr lang="en-GB" sz="2800" noProof="0">
                <a:solidFill>
                  <a:schemeClr val="bg1"/>
                </a:solidFill>
              </a:rPr>
              <a:t>Closing thoughts</a:t>
            </a:r>
          </a:p>
        </p:txBody>
      </p:sp>
      <p:pic>
        <p:nvPicPr>
          <p:cNvPr id="11" name="Picture 10">
            <a:extLst>
              <a:ext uri="{FF2B5EF4-FFF2-40B4-BE49-F238E27FC236}">
                <a16:creationId xmlns:a16="http://schemas.microsoft.com/office/drawing/2014/main" id="{790B87E8-4287-8358-BD0B-A14E17CCC136}"/>
              </a:ext>
            </a:extLst>
          </p:cNvPr>
          <p:cNvPicPr>
            <a:picLocks noChangeAspect="1"/>
          </p:cNvPicPr>
          <p:nvPr/>
        </p:nvPicPr>
        <p:blipFill>
          <a:blip r:embed="rId7"/>
          <a:stretch>
            <a:fillRect/>
          </a:stretch>
        </p:blipFill>
        <p:spPr>
          <a:xfrm>
            <a:off x="10765766" y="961186"/>
            <a:ext cx="1213478" cy="1011375"/>
          </a:xfrm>
          <a:prstGeom prst="rect">
            <a:avLst/>
          </a:prstGeom>
        </p:spPr>
      </p:pic>
      <p:pic>
        <p:nvPicPr>
          <p:cNvPr id="3074" name="Picture 2">
            <a:extLst>
              <a:ext uri="{FF2B5EF4-FFF2-40B4-BE49-F238E27FC236}">
                <a16:creationId xmlns:a16="http://schemas.microsoft.com/office/drawing/2014/main" id="{50A9DED5-5701-F9B9-0D90-EB4D1F3D7B6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7922"/>
          <a:stretch>
            <a:fillRect/>
          </a:stretch>
        </p:blipFill>
        <p:spPr bwMode="auto">
          <a:xfrm>
            <a:off x="7174496" y="2274638"/>
            <a:ext cx="4198009" cy="26108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4CB83EE-AD92-540B-832A-07D9BFA7A470}"/>
              </a:ext>
            </a:extLst>
          </p:cNvPr>
          <p:cNvSpPr txBox="1"/>
          <p:nvPr/>
        </p:nvSpPr>
        <p:spPr>
          <a:xfrm>
            <a:off x="1467112" y="3174554"/>
            <a:ext cx="5250679" cy="1569660"/>
          </a:xfrm>
          <a:prstGeom prst="rect">
            <a:avLst/>
          </a:prstGeom>
          <a:noFill/>
        </p:spPr>
        <p:txBody>
          <a:bodyPr wrap="square" rtlCol="0">
            <a:spAutoFit/>
          </a:bodyPr>
          <a:lstStyle/>
          <a:p>
            <a:pPr algn="l"/>
            <a:r>
              <a:rPr lang="en-US" sz="1600" noProof="0"/>
              <a:t>We put </a:t>
            </a:r>
            <a:r>
              <a:rPr lang="en-US" sz="1600" b="1" noProof="0"/>
              <a:t>users’ needs </a:t>
            </a:r>
            <a:r>
              <a:rPr lang="en-US" sz="1600" noProof="0"/>
              <a:t>at the heart of everything we build. Through continuous user feedback, insights, and co-creation with local authorities and experts, Net Zero Go delivers accessible, practical tools and ready-to-use resources that support users to take action with confidence.</a:t>
            </a:r>
            <a:endParaRPr lang="en-GB" sz="1600" noProof="0"/>
          </a:p>
        </p:txBody>
      </p:sp>
      <p:sp>
        <p:nvSpPr>
          <p:cNvPr id="9" name="TextBox 8">
            <a:extLst>
              <a:ext uri="{FF2B5EF4-FFF2-40B4-BE49-F238E27FC236}">
                <a16:creationId xmlns:a16="http://schemas.microsoft.com/office/drawing/2014/main" id="{69AAD94A-FFFF-6C50-76D2-943811C7E192}"/>
              </a:ext>
            </a:extLst>
          </p:cNvPr>
          <p:cNvSpPr txBox="1"/>
          <p:nvPr/>
        </p:nvSpPr>
        <p:spPr>
          <a:xfrm>
            <a:off x="1467112" y="4976727"/>
            <a:ext cx="4814816" cy="1323439"/>
          </a:xfrm>
          <a:prstGeom prst="rect">
            <a:avLst/>
          </a:prstGeom>
          <a:noFill/>
        </p:spPr>
        <p:txBody>
          <a:bodyPr wrap="square" rtlCol="0">
            <a:spAutoFit/>
          </a:bodyPr>
          <a:lstStyle/>
          <a:p>
            <a:pPr algn="l"/>
            <a:r>
              <a:rPr lang="en-US" sz="1600" noProof="0"/>
              <a:t>We believe meaningful change happens through </a:t>
            </a:r>
            <a:r>
              <a:rPr lang="en-US" sz="1600" b="1" noProof="0"/>
              <a:t>collaboration</a:t>
            </a:r>
            <a:r>
              <a:rPr lang="en-US" sz="1600" noProof="0"/>
              <a:t>. By working closely with local authorities, partners, and stakeholders, we can share knowledge, strengthen connections, and accelerate local Net </a:t>
            </a:r>
            <a:r>
              <a:rPr lang="en-US" sz="1600"/>
              <a:t>Z</a:t>
            </a:r>
            <a:r>
              <a:rPr lang="en-US" sz="1600" noProof="0" err="1"/>
              <a:t>ero</a:t>
            </a:r>
            <a:r>
              <a:rPr lang="en-US" sz="1600" noProof="0"/>
              <a:t> projects together.</a:t>
            </a:r>
            <a:endParaRPr lang="en-GB" sz="1600" noProof="0"/>
          </a:p>
        </p:txBody>
      </p:sp>
    </p:spTree>
    <p:extLst>
      <p:ext uri="{BB962C8B-B14F-4D97-AF65-F5344CB8AC3E}">
        <p14:creationId xmlns:p14="http://schemas.microsoft.com/office/powerpoint/2010/main" val="119748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49A428-7B2B-1E47-46CA-81D037B46BD4}"/>
            </a:ext>
          </a:extLst>
        </p:cNvPr>
        <p:cNvGrpSpPr/>
        <p:nvPr/>
      </p:nvGrpSpPr>
      <p:grpSpPr>
        <a:xfrm>
          <a:off x="0" y="0"/>
          <a:ext cx="0" cy="0"/>
          <a:chOff x="0" y="0"/>
          <a:chExt cx="0" cy="0"/>
        </a:xfrm>
      </p:grpSpPr>
      <p:sp>
        <p:nvSpPr>
          <p:cNvPr id="65" name="Rounded Rectangle 64">
            <a:extLst>
              <a:ext uri="{FF2B5EF4-FFF2-40B4-BE49-F238E27FC236}">
                <a16:creationId xmlns:a16="http://schemas.microsoft.com/office/drawing/2014/main" id="{527A2E1D-3660-B3C4-A271-F3E9E23DDD7C}"/>
              </a:ext>
            </a:extLst>
          </p:cNvPr>
          <p:cNvSpPr/>
          <p:nvPr/>
        </p:nvSpPr>
        <p:spPr>
          <a:xfrm>
            <a:off x="6838209" y="2301685"/>
            <a:ext cx="2448000" cy="504202"/>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ounded Rectangle 65">
            <a:extLst>
              <a:ext uri="{FF2B5EF4-FFF2-40B4-BE49-F238E27FC236}">
                <a16:creationId xmlns:a16="http://schemas.microsoft.com/office/drawing/2014/main" id="{F7591146-46EE-BC0D-8DD7-19B32AD1A966}"/>
              </a:ext>
            </a:extLst>
          </p:cNvPr>
          <p:cNvSpPr/>
          <p:nvPr/>
        </p:nvSpPr>
        <p:spPr>
          <a:xfrm>
            <a:off x="9671157" y="2301685"/>
            <a:ext cx="2448000" cy="504202"/>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 Placeholder 2">
            <a:extLst>
              <a:ext uri="{FF2B5EF4-FFF2-40B4-BE49-F238E27FC236}">
                <a16:creationId xmlns:a16="http://schemas.microsoft.com/office/drawing/2014/main" id="{2F294285-B462-5102-CCEB-9CD01CF84FCA}"/>
              </a:ext>
            </a:extLst>
          </p:cNvPr>
          <p:cNvSpPr>
            <a:spLocks noGrp="1"/>
          </p:cNvSpPr>
          <p:nvPr>
            <p:ph type="body" sz="quarter" idx="11"/>
          </p:nvPr>
        </p:nvSpPr>
        <p:spPr>
          <a:xfrm>
            <a:off x="131250" y="173524"/>
            <a:ext cx="6080210" cy="558373"/>
          </a:xfrm>
        </p:spPr>
        <p:txBody>
          <a:bodyPr/>
          <a:lstStyle/>
          <a:p>
            <a:r>
              <a:rPr lang="en-GB" sz="2800" noProof="0">
                <a:solidFill>
                  <a:schemeClr val="tx2"/>
                </a:solidFill>
              </a:rPr>
              <a:t>Net Zero Go: Pathways to impact</a:t>
            </a:r>
          </a:p>
        </p:txBody>
      </p:sp>
      <p:sp>
        <p:nvSpPr>
          <p:cNvPr id="4" name="Round Single Corner of Rectangle 3">
            <a:extLst>
              <a:ext uri="{FF2B5EF4-FFF2-40B4-BE49-F238E27FC236}">
                <a16:creationId xmlns:a16="http://schemas.microsoft.com/office/drawing/2014/main" id="{0A617532-834C-B571-49FE-1713941FF074}"/>
              </a:ext>
            </a:extLst>
          </p:cNvPr>
          <p:cNvSpPr/>
          <p:nvPr/>
        </p:nvSpPr>
        <p:spPr>
          <a:xfrm>
            <a:off x="2" y="974221"/>
            <a:ext cx="3809238" cy="5418033"/>
          </a:xfrm>
          <a:prstGeom prst="round1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2" name="Straight Connector 11">
            <a:extLst>
              <a:ext uri="{FF2B5EF4-FFF2-40B4-BE49-F238E27FC236}">
                <a16:creationId xmlns:a16="http://schemas.microsoft.com/office/drawing/2014/main" id="{DEDFF639-B60C-4B82-03EB-768F7DC99EEE}"/>
              </a:ext>
            </a:extLst>
          </p:cNvPr>
          <p:cNvCxnSpPr>
            <a:cxnSpLocks/>
          </p:cNvCxnSpPr>
          <p:nvPr/>
        </p:nvCxnSpPr>
        <p:spPr>
          <a:xfrm>
            <a:off x="60382" y="783084"/>
            <a:ext cx="6516425" cy="0"/>
          </a:xfrm>
          <a:prstGeom prst="line">
            <a:avLst/>
          </a:prstGeom>
          <a:ln>
            <a:headEnd type="oval"/>
            <a:tailEnd type="oval"/>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F3C0A545-D428-BD78-D80D-2A1AD893C77F}"/>
              </a:ext>
            </a:extLst>
          </p:cNvPr>
          <p:cNvSpPr txBox="1"/>
          <p:nvPr/>
        </p:nvSpPr>
        <p:spPr>
          <a:xfrm>
            <a:off x="3839158" y="953947"/>
            <a:ext cx="3152804" cy="1169551"/>
          </a:xfrm>
          <a:prstGeom prst="rect">
            <a:avLst/>
          </a:prstGeom>
          <a:solidFill>
            <a:schemeClr val="bg1"/>
          </a:solidFill>
        </p:spPr>
        <p:txBody>
          <a:bodyPr wrap="square" rtlCol="0">
            <a:spAutoFit/>
          </a:bodyPr>
          <a:lstStyle/>
          <a:p>
            <a:pPr algn="ctr"/>
            <a:r>
              <a:rPr lang="en-GB" sz="1400" b="1" noProof="0"/>
              <a:t>A digital platform supporting local authorities to accelerate their Net Zero projects, by providing the knowledge, tools, and connections needed for success.</a:t>
            </a:r>
          </a:p>
        </p:txBody>
      </p:sp>
      <p:sp>
        <p:nvSpPr>
          <p:cNvPr id="2" name="TextBox 1">
            <a:extLst>
              <a:ext uri="{FF2B5EF4-FFF2-40B4-BE49-F238E27FC236}">
                <a16:creationId xmlns:a16="http://schemas.microsoft.com/office/drawing/2014/main" id="{28F82926-4146-85C1-A05C-B7D70E501F0B}"/>
              </a:ext>
            </a:extLst>
          </p:cNvPr>
          <p:cNvSpPr txBox="1"/>
          <p:nvPr/>
        </p:nvSpPr>
        <p:spPr>
          <a:xfrm>
            <a:off x="278507" y="1714705"/>
            <a:ext cx="3152804" cy="2031325"/>
          </a:xfrm>
          <a:prstGeom prst="rect">
            <a:avLst/>
          </a:prstGeom>
          <a:noFill/>
        </p:spPr>
        <p:txBody>
          <a:bodyPr wrap="square" rtlCol="0">
            <a:spAutoFit/>
          </a:bodyPr>
          <a:lstStyle/>
          <a:p>
            <a:r>
              <a:rPr lang="en-GB" i="1" noProof="0">
                <a:solidFill>
                  <a:schemeClr val="bg1"/>
                </a:solidFill>
              </a:rPr>
              <a:t>The platform, training, and forums are really informative and helpful. They’ve supported both me and my colleagues in building our understanding of decarbonisation topics.</a:t>
            </a:r>
          </a:p>
        </p:txBody>
      </p:sp>
      <p:pic>
        <p:nvPicPr>
          <p:cNvPr id="56" name="Picture 55" descr="A circular logo with pink and blue circles&#10;&#10;AI-generated content may be incorrect.">
            <a:extLst>
              <a:ext uri="{FF2B5EF4-FFF2-40B4-BE49-F238E27FC236}">
                <a16:creationId xmlns:a16="http://schemas.microsoft.com/office/drawing/2014/main" id="{72BF6B39-4148-4F11-19BE-321432C0ABE2}"/>
              </a:ext>
            </a:extLst>
          </p:cNvPr>
          <p:cNvPicPr>
            <a:picLocks noChangeAspect="1"/>
          </p:cNvPicPr>
          <p:nvPr/>
        </p:nvPicPr>
        <p:blipFill>
          <a:blip r:embed="rId3"/>
          <a:stretch>
            <a:fillRect/>
          </a:stretch>
        </p:blipFill>
        <p:spPr>
          <a:xfrm>
            <a:off x="6877596" y="2337268"/>
            <a:ext cx="452487" cy="457200"/>
          </a:xfrm>
          <a:prstGeom prst="rect">
            <a:avLst/>
          </a:prstGeom>
        </p:spPr>
      </p:pic>
      <p:sp>
        <p:nvSpPr>
          <p:cNvPr id="61" name="Rounded Rectangle 60">
            <a:extLst>
              <a:ext uri="{FF2B5EF4-FFF2-40B4-BE49-F238E27FC236}">
                <a16:creationId xmlns:a16="http://schemas.microsoft.com/office/drawing/2014/main" id="{E1D52284-E37F-9A28-EE25-25695EB1A11F}"/>
              </a:ext>
            </a:extLst>
          </p:cNvPr>
          <p:cNvSpPr/>
          <p:nvPr/>
        </p:nvSpPr>
        <p:spPr>
          <a:xfrm>
            <a:off x="4005261" y="2301685"/>
            <a:ext cx="2448000" cy="504202"/>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0" name="Picture 59" descr="A circular logo with a hand and a gear&#10;&#10;AI-generated content may be incorrect.">
            <a:extLst>
              <a:ext uri="{FF2B5EF4-FFF2-40B4-BE49-F238E27FC236}">
                <a16:creationId xmlns:a16="http://schemas.microsoft.com/office/drawing/2014/main" id="{111E90D0-DFA6-1275-CE09-FEA493808CAF}"/>
              </a:ext>
            </a:extLst>
          </p:cNvPr>
          <p:cNvPicPr>
            <a:picLocks noChangeAspect="1"/>
          </p:cNvPicPr>
          <p:nvPr/>
        </p:nvPicPr>
        <p:blipFill>
          <a:blip r:embed="rId4"/>
          <a:stretch>
            <a:fillRect/>
          </a:stretch>
        </p:blipFill>
        <p:spPr>
          <a:xfrm>
            <a:off x="4047196" y="2327757"/>
            <a:ext cx="453607" cy="457141"/>
          </a:xfrm>
          <a:prstGeom prst="rect">
            <a:avLst/>
          </a:prstGeom>
        </p:spPr>
      </p:pic>
      <p:sp>
        <p:nvSpPr>
          <p:cNvPr id="62" name="TextBox 61">
            <a:extLst>
              <a:ext uri="{FF2B5EF4-FFF2-40B4-BE49-F238E27FC236}">
                <a16:creationId xmlns:a16="http://schemas.microsoft.com/office/drawing/2014/main" id="{FBEFA322-0F69-13F1-B491-248D4B4858D7}"/>
              </a:ext>
            </a:extLst>
          </p:cNvPr>
          <p:cNvSpPr txBox="1"/>
          <p:nvPr/>
        </p:nvSpPr>
        <p:spPr>
          <a:xfrm>
            <a:off x="4616379" y="2371804"/>
            <a:ext cx="1374932" cy="338554"/>
          </a:xfrm>
          <a:prstGeom prst="rect">
            <a:avLst/>
          </a:prstGeom>
          <a:noFill/>
        </p:spPr>
        <p:txBody>
          <a:bodyPr wrap="square" rtlCol="0">
            <a:spAutoFit/>
          </a:bodyPr>
          <a:lstStyle/>
          <a:p>
            <a:r>
              <a:rPr lang="en-GB" sz="1600" b="1" noProof="0"/>
              <a:t>Capacity</a:t>
            </a:r>
          </a:p>
        </p:txBody>
      </p:sp>
      <p:sp>
        <p:nvSpPr>
          <p:cNvPr id="64" name="TextBox 63">
            <a:extLst>
              <a:ext uri="{FF2B5EF4-FFF2-40B4-BE49-F238E27FC236}">
                <a16:creationId xmlns:a16="http://schemas.microsoft.com/office/drawing/2014/main" id="{C269E3D8-8860-55F3-8F03-E4A59E3F51CC}"/>
              </a:ext>
            </a:extLst>
          </p:cNvPr>
          <p:cNvSpPr txBox="1"/>
          <p:nvPr/>
        </p:nvSpPr>
        <p:spPr>
          <a:xfrm>
            <a:off x="6991962" y="3192658"/>
            <a:ext cx="2280889" cy="2142318"/>
          </a:xfrm>
          <a:prstGeom prst="rect">
            <a:avLst/>
          </a:prstGeom>
          <a:noFill/>
        </p:spPr>
        <p:txBody>
          <a:bodyPr wrap="square" lIns="91440" tIns="45720" rIns="91440" bIns="45720" rtlCol="0" anchor="t">
            <a:spAutoFit/>
          </a:bodyPr>
          <a:lstStyle/>
          <a:p>
            <a:pPr lvl="0"/>
            <a:r>
              <a:rPr lang="en-GB" sz="1200" b="1" noProof="0">
                <a:latin typeface="Segoe UI Bold" panose="020B0802040204020203" pitchFamily="34" charset="0"/>
                <a:cs typeface="Segoe UI Bold" panose="020B0802040204020203" pitchFamily="34" charset="0"/>
              </a:rPr>
              <a:t>Net Zero Go builds capability</a:t>
            </a:r>
          </a:p>
          <a:p>
            <a:pPr lvl="0"/>
            <a:endParaRPr lang="en-GB" sz="1200" noProof="0">
              <a:latin typeface="Segoe UI Bold" panose="020B0802040204020203" pitchFamily="34" charset="0"/>
              <a:cs typeface="Segoe UI Bold" panose="020B0802040204020203" pitchFamily="34" charset="0"/>
            </a:endParaRPr>
          </a:p>
          <a:p>
            <a:pPr>
              <a:lnSpc>
                <a:spcPct val="115000"/>
              </a:lnSpc>
              <a:spcAft>
                <a:spcPts val="800"/>
              </a:spcAft>
            </a:pPr>
            <a:r>
              <a:rPr lang="en-GB" sz="1200" kern="150" noProof="0">
                <a:effectLst/>
                <a:ea typeface="Aptos" panose="020B0004020202020204" pitchFamily="34" charset="0"/>
                <a:cs typeface="Times New Roman"/>
              </a:rPr>
              <a:t>Net Zero Go helped to build the capabilities of local authority officers and Net </a:t>
            </a:r>
            <a:r>
              <a:rPr lang="en-GB" sz="1200" kern="150" noProof="0">
                <a:ea typeface="Aptos" panose="020B0004020202020204" pitchFamily="34" charset="0"/>
                <a:cs typeface="Times New Roman"/>
              </a:rPr>
              <a:t>Z</a:t>
            </a:r>
            <a:r>
              <a:rPr lang="en-GB" sz="1200" kern="150" noProof="0">
                <a:effectLst/>
                <a:ea typeface="Aptos" panose="020B0004020202020204" pitchFamily="34" charset="0"/>
                <a:cs typeface="Times New Roman"/>
              </a:rPr>
              <a:t>ero </a:t>
            </a:r>
            <a:r>
              <a:rPr lang="en-GB" sz="1200" kern="150" noProof="0">
                <a:ea typeface="Aptos" panose="020B0004020202020204" pitchFamily="34" charset="0"/>
                <a:cs typeface="Times New Roman"/>
              </a:rPr>
              <a:t>H</a:t>
            </a:r>
            <a:r>
              <a:rPr lang="en-GB" sz="1200" kern="150" noProof="0">
                <a:effectLst/>
                <a:ea typeface="Aptos" panose="020B0004020202020204" pitchFamily="34" charset="0"/>
                <a:cs typeface="Times New Roman"/>
              </a:rPr>
              <a:t>ubs users through resources such as</a:t>
            </a:r>
            <a:r>
              <a:rPr lang="en-GB" sz="1200" kern="150" noProof="0">
                <a:ea typeface="Aptos" panose="020B0004020202020204" pitchFamily="34" charset="0"/>
                <a:cs typeface="Times New Roman"/>
              </a:rPr>
              <a:t> </a:t>
            </a:r>
            <a:r>
              <a:rPr lang="en-GB" sz="1200" kern="150" noProof="0">
                <a:effectLst/>
                <a:ea typeface="Aptos" panose="020B0004020202020204" pitchFamily="34" charset="0"/>
                <a:cs typeface="Times New Roman"/>
              </a:rPr>
              <a:t>e-learning</a:t>
            </a:r>
            <a:r>
              <a:rPr lang="en-GB" sz="1200" kern="150" noProof="0">
                <a:ea typeface="Aptos" panose="020B0004020202020204" pitchFamily="34" charset="0"/>
                <a:cs typeface="Times New Roman"/>
              </a:rPr>
              <a:t>, where</a:t>
            </a:r>
            <a:r>
              <a:rPr lang="en-GB" sz="1200" kern="150" noProof="0">
                <a:effectLst/>
                <a:ea typeface="Aptos" panose="020B0004020202020204" pitchFamily="34" charset="0"/>
                <a:cs typeface="Times New Roman"/>
              </a:rPr>
              <a:t> users gained new skills, knowledge, and competencies to deliver projects they couldn’t before.</a:t>
            </a:r>
          </a:p>
        </p:txBody>
      </p:sp>
      <p:sp>
        <p:nvSpPr>
          <p:cNvPr id="68" name="TextBox 67">
            <a:extLst>
              <a:ext uri="{FF2B5EF4-FFF2-40B4-BE49-F238E27FC236}">
                <a16:creationId xmlns:a16="http://schemas.microsoft.com/office/drawing/2014/main" id="{97096D86-AE76-C27F-F630-65516DD38EC2}"/>
              </a:ext>
            </a:extLst>
          </p:cNvPr>
          <p:cNvSpPr txBox="1"/>
          <p:nvPr/>
        </p:nvSpPr>
        <p:spPr>
          <a:xfrm>
            <a:off x="7369470" y="2384509"/>
            <a:ext cx="1374932" cy="338554"/>
          </a:xfrm>
          <a:prstGeom prst="rect">
            <a:avLst/>
          </a:prstGeom>
          <a:noFill/>
        </p:spPr>
        <p:txBody>
          <a:bodyPr wrap="square" rtlCol="0">
            <a:spAutoFit/>
          </a:bodyPr>
          <a:lstStyle/>
          <a:p>
            <a:r>
              <a:rPr lang="en-GB" sz="1600" b="1" noProof="0"/>
              <a:t>Capability</a:t>
            </a:r>
          </a:p>
        </p:txBody>
      </p:sp>
      <p:sp>
        <p:nvSpPr>
          <p:cNvPr id="69" name="TextBox 68">
            <a:extLst>
              <a:ext uri="{FF2B5EF4-FFF2-40B4-BE49-F238E27FC236}">
                <a16:creationId xmlns:a16="http://schemas.microsoft.com/office/drawing/2014/main" id="{81A734FE-6A35-263F-B883-C3A72066AD5A}"/>
              </a:ext>
            </a:extLst>
          </p:cNvPr>
          <p:cNvSpPr txBox="1"/>
          <p:nvPr/>
        </p:nvSpPr>
        <p:spPr>
          <a:xfrm>
            <a:off x="10260376" y="2388397"/>
            <a:ext cx="1583691" cy="338554"/>
          </a:xfrm>
          <a:prstGeom prst="rect">
            <a:avLst/>
          </a:prstGeom>
          <a:noFill/>
        </p:spPr>
        <p:txBody>
          <a:bodyPr wrap="square" rtlCol="0">
            <a:spAutoFit/>
          </a:bodyPr>
          <a:lstStyle/>
          <a:p>
            <a:r>
              <a:rPr lang="en-GB" sz="1600" b="1" noProof="0"/>
              <a:t>Collaboration </a:t>
            </a:r>
          </a:p>
        </p:txBody>
      </p:sp>
      <p:pic>
        <p:nvPicPr>
          <p:cNvPr id="83" name="Picture 82">
            <a:extLst>
              <a:ext uri="{FF2B5EF4-FFF2-40B4-BE49-F238E27FC236}">
                <a16:creationId xmlns:a16="http://schemas.microsoft.com/office/drawing/2014/main" id="{3B39750C-A139-8CB8-8EE1-5E0AD98ACC30}"/>
              </a:ext>
            </a:extLst>
          </p:cNvPr>
          <p:cNvPicPr>
            <a:picLocks noChangeAspect="1"/>
          </p:cNvPicPr>
          <p:nvPr/>
        </p:nvPicPr>
        <p:blipFill>
          <a:blip r:embed="rId5"/>
          <a:stretch>
            <a:fillRect/>
          </a:stretch>
        </p:blipFill>
        <p:spPr>
          <a:xfrm>
            <a:off x="11022517" y="121672"/>
            <a:ext cx="972870" cy="810295"/>
          </a:xfrm>
          <a:prstGeom prst="rect">
            <a:avLst/>
          </a:prstGeom>
          <a:solidFill>
            <a:schemeClr val="bg1"/>
          </a:solidFill>
        </p:spPr>
      </p:pic>
      <p:pic>
        <p:nvPicPr>
          <p:cNvPr id="8" name="Picture 7">
            <a:extLst>
              <a:ext uri="{FF2B5EF4-FFF2-40B4-BE49-F238E27FC236}">
                <a16:creationId xmlns:a16="http://schemas.microsoft.com/office/drawing/2014/main" id="{8BFE5D2A-6FC2-B709-98FD-C28BF27B4A09}"/>
              </a:ext>
            </a:extLst>
          </p:cNvPr>
          <p:cNvPicPr>
            <a:picLocks noChangeAspect="1"/>
          </p:cNvPicPr>
          <p:nvPr/>
        </p:nvPicPr>
        <p:blipFill>
          <a:blip r:embed="rId6"/>
          <a:stretch>
            <a:fillRect/>
          </a:stretch>
        </p:blipFill>
        <p:spPr>
          <a:xfrm>
            <a:off x="2031907" y="4639076"/>
            <a:ext cx="1501892" cy="771142"/>
          </a:xfrm>
          <a:prstGeom prst="rect">
            <a:avLst/>
          </a:prstGeom>
        </p:spPr>
      </p:pic>
      <p:sp>
        <p:nvSpPr>
          <p:cNvPr id="13" name="TextBox 12">
            <a:extLst>
              <a:ext uri="{FF2B5EF4-FFF2-40B4-BE49-F238E27FC236}">
                <a16:creationId xmlns:a16="http://schemas.microsoft.com/office/drawing/2014/main" id="{356EB706-C82C-3F43-5D51-8AFB915E869C}"/>
              </a:ext>
            </a:extLst>
          </p:cNvPr>
          <p:cNvSpPr txBox="1"/>
          <p:nvPr/>
        </p:nvSpPr>
        <p:spPr>
          <a:xfrm>
            <a:off x="333494" y="4772775"/>
            <a:ext cx="1623697" cy="646331"/>
          </a:xfrm>
          <a:prstGeom prst="rect">
            <a:avLst/>
          </a:prstGeom>
          <a:noFill/>
        </p:spPr>
        <p:txBody>
          <a:bodyPr wrap="square" rtlCol="0">
            <a:spAutoFit/>
          </a:bodyPr>
          <a:lstStyle/>
          <a:p>
            <a:r>
              <a:rPr lang="en-GB" sz="1200" noProof="0">
                <a:solidFill>
                  <a:schemeClr val="bg1"/>
                </a:solidFill>
              </a:rPr>
              <a:t>Waste Strategy &amp; Disposal Manager</a:t>
            </a:r>
          </a:p>
          <a:p>
            <a:r>
              <a:rPr lang="en-GB" sz="1200" noProof="0">
                <a:solidFill>
                  <a:schemeClr val="bg1"/>
                </a:solidFill>
              </a:rPr>
              <a:t>Dudley Council </a:t>
            </a:r>
          </a:p>
        </p:txBody>
      </p:sp>
      <p:grpSp>
        <p:nvGrpSpPr>
          <p:cNvPr id="20" name="Group 19">
            <a:extLst>
              <a:ext uri="{FF2B5EF4-FFF2-40B4-BE49-F238E27FC236}">
                <a16:creationId xmlns:a16="http://schemas.microsoft.com/office/drawing/2014/main" id="{335BA95D-DF70-C7D6-8223-470E4991E1E7}"/>
              </a:ext>
            </a:extLst>
          </p:cNvPr>
          <p:cNvGrpSpPr/>
          <p:nvPr/>
        </p:nvGrpSpPr>
        <p:grpSpPr>
          <a:xfrm>
            <a:off x="7083747" y="71625"/>
            <a:ext cx="3668923" cy="1733627"/>
            <a:chOff x="6642371" y="30565"/>
            <a:chExt cx="3237739" cy="2354171"/>
          </a:xfrm>
        </p:grpSpPr>
        <p:sp>
          <p:nvSpPr>
            <p:cNvPr id="5" name="Rectangle: Rounded Corners 4">
              <a:extLst>
                <a:ext uri="{FF2B5EF4-FFF2-40B4-BE49-F238E27FC236}">
                  <a16:creationId xmlns:a16="http://schemas.microsoft.com/office/drawing/2014/main" id="{5FE84D8F-493B-7AAE-13F2-29C28F9E89F8}"/>
                </a:ext>
              </a:extLst>
            </p:cNvPr>
            <p:cNvSpPr/>
            <p:nvPr/>
          </p:nvSpPr>
          <p:spPr>
            <a:xfrm>
              <a:off x="6642371" y="30565"/>
              <a:ext cx="2749582" cy="2354171"/>
            </a:xfrm>
            <a:prstGeom prst="roundRect">
              <a:avLst/>
            </a:prstGeom>
            <a:solidFill>
              <a:schemeClr val="accent2">
                <a:lumMod val="60000"/>
                <a:lumOff val="4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noProof="0"/>
            </a:p>
          </p:txBody>
        </p:sp>
        <p:sp>
          <p:nvSpPr>
            <p:cNvPr id="7" name="Right Triangle 6">
              <a:extLst>
                <a:ext uri="{FF2B5EF4-FFF2-40B4-BE49-F238E27FC236}">
                  <a16:creationId xmlns:a16="http://schemas.microsoft.com/office/drawing/2014/main" id="{66F2DF0C-CD10-81B5-C1EE-44D813ADFF53}"/>
                </a:ext>
              </a:extLst>
            </p:cNvPr>
            <p:cNvSpPr/>
            <p:nvPr/>
          </p:nvSpPr>
          <p:spPr>
            <a:xfrm rot="5400000" flipH="1">
              <a:off x="8822483" y="1327109"/>
              <a:ext cx="821038" cy="1294216"/>
            </a:xfrm>
            <a:prstGeom prst="rtTriangle">
              <a:avLst/>
            </a:prstGeom>
            <a:solidFill>
              <a:schemeClr val="accent2">
                <a:lumMod val="60000"/>
                <a:lumOff val="4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noProof="0"/>
            </a:p>
          </p:txBody>
        </p:sp>
      </p:grpSp>
      <p:sp>
        <p:nvSpPr>
          <p:cNvPr id="28" name="Rectangle 27">
            <a:extLst>
              <a:ext uri="{FF2B5EF4-FFF2-40B4-BE49-F238E27FC236}">
                <a16:creationId xmlns:a16="http://schemas.microsoft.com/office/drawing/2014/main" id="{51296C7F-60EF-A790-F119-DF85FB9EEDBC}"/>
              </a:ext>
            </a:extLst>
          </p:cNvPr>
          <p:cNvSpPr/>
          <p:nvPr/>
        </p:nvSpPr>
        <p:spPr>
          <a:xfrm>
            <a:off x="0" y="465746"/>
            <a:ext cx="198408" cy="404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Box 5">
            <a:extLst>
              <a:ext uri="{FF2B5EF4-FFF2-40B4-BE49-F238E27FC236}">
                <a16:creationId xmlns:a16="http://schemas.microsoft.com/office/drawing/2014/main" id="{D8837C0C-C78F-9129-B3D2-0FA0BAFA7D25}"/>
              </a:ext>
            </a:extLst>
          </p:cNvPr>
          <p:cNvSpPr txBox="1"/>
          <p:nvPr/>
        </p:nvSpPr>
        <p:spPr>
          <a:xfrm>
            <a:off x="7110529" y="166517"/>
            <a:ext cx="3115756" cy="1523494"/>
          </a:xfrm>
          <a:prstGeom prst="rect">
            <a:avLst/>
          </a:prstGeom>
          <a:noFill/>
        </p:spPr>
        <p:txBody>
          <a:bodyPr wrap="square" rtlCol="0">
            <a:spAutoFit/>
          </a:bodyPr>
          <a:lstStyle/>
          <a:p>
            <a:r>
              <a:rPr lang="en-GB" sz="1100" i="1" noProof="0"/>
              <a:t>It’s a brilliant, informative website with loads of learning opportunities, plus collaborative case studies and templates that have already been used by other authorities. It’s really easy to sign up and find what you’re looking for. Well done, Net Zero Go!</a:t>
            </a:r>
          </a:p>
          <a:p>
            <a:pPr lvl="0">
              <a:spcBef>
                <a:spcPts val="600"/>
              </a:spcBef>
              <a:defRPr/>
            </a:pPr>
            <a:r>
              <a:rPr lang="en-GB" sz="1100">
                <a:solidFill>
                  <a:srgbClr val="393D48"/>
                </a:solidFill>
              </a:rPr>
              <a:t>Carol Thay, Climate Impact Officer</a:t>
            </a:r>
            <a:br>
              <a:rPr lang="en-GB" sz="1100">
                <a:solidFill>
                  <a:srgbClr val="393D48"/>
                </a:solidFill>
              </a:rPr>
            </a:br>
            <a:r>
              <a:rPr lang="en-GB" sz="1100">
                <a:solidFill>
                  <a:srgbClr val="393D48"/>
                </a:solidFill>
              </a:rPr>
              <a:t>Harborough District Council</a:t>
            </a:r>
          </a:p>
        </p:txBody>
      </p:sp>
      <p:sp>
        <p:nvSpPr>
          <p:cNvPr id="31" name="TextBox 30">
            <a:extLst>
              <a:ext uri="{FF2B5EF4-FFF2-40B4-BE49-F238E27FC236}">
                <a16:creationId xmlns:a16="http://schemas.microsoft.com/office/drawing/2014/main" id="{D9FA1540-7F51-6C1C-06F9-5672587F1B31}"/>
              </a:ext>
            </a:extLst>
          </p:cNvPr>
          <p:cNvSpPr txBox="1"/>
          <p:nvPr/>
        </p:nvSpPr>
        <p:spPr>
          <a:xfrm>
            <a:off x="4134356" y="3192658"/>
            <a:ext cx="2280889" cy="1929952"/>
          </a:xfrm>
          <a:prstGeom prst="rect">
            <a:avLst/>
          </a:prstGeom>
          <a:noFill/>
        </p:spPr>
        <p:txBody>
          <a:bodyPr wrap="square" lIns="91440" tIns="45720" rIns="91440" bIns="45720" rtlCol="0" anchor="t">
            <a:spAutoFit/>
          </a:bodyPr>
          <a:lstStyle/>
          <a:p>
            <a:pPr lvl="0"/>
            <a:r>
              <a:rPr lang="en-GB" sz="1200" b="1" noProof="0">
                <a:latin typeface="Segoe UI Bold" panose="020B0802040204020203" pitchFamily="34" charset="0"/>
                <a:cs typeface="Segoe UI Bold" panose="020B0802040204020203" pitchFamily="34" charset="0"/>
              </a:rPr>
              <a:t>Net Zero Go builds capacity</a:t>
            </a:r>
          </a:p>
          <a:p>
            <a:pPr lvl="0"/>
            <a:endParaRPr lang="en-GB" sz="1200" noProof="0">
              <a:latin typeface="Segoe UI Bold" panose="020B0802040204020203" pitchFamily="34" charset="0"/>
              <a:cs typeface="Segoe UI Bold" panose="020B0802040204020203" pitchFamily="34" charset="0"/>
            </a:endParaRPr>
          </a:p>
          <a:p>
            <a:pPr>
              <a:lnSpc>
                <a:spcPct val="115000"/>
              </a:lnSpc>
              <a:spcAft>
                <a:spcPts val="800"/>
              </a:spcAft>
            </a:pPr>
            <a:r>
              <a:rPr lang="en-GB" sz="1200" kern="150" noProof="0">
                <a:effectLst/>
                <a:ea typeface="Aptos" panose="020B0004020202020204" pitchFamily="34" charset="0"/>
                <a:cs typeface="Times New Roman"/>
              </a:rPr>
              <a:t>The resources on Net Zero Go improved the capacity of its users to deliver projects by accelerating their work, </a:t>
            </a:r>
            <a:r>
              <a:rPr lang="en-GB" sz="1200" kern="150" noProof="0">
                <a:ea typeface="Aptos" panose="020B0004020202020204" pitchFamily="34" charset="0"/>
                <a:cs typeface="Times New Roman"/>
              </a:rPr>
              <a:t>enhancing its </a:t>
            </a:r>
            <a:r>
              <a:rPr lang="en-GB" sz="1200" kern="150" noProof="0">
                <a:effectLst/>
                <a:ea typeface="Aptos" panose="020B0004020202020204" pitchFamily="34" charset="0"/>
                <a:cs typeface="Times New Roman"/>
              </a:rPr>
              <a:t>quality, and </a:t>
            </a:r>
            <a:r>
              <a:rPr lang="en-GB" sz="1200" kern="150" noProof="0">
                <a:ea typeface="Aptos" panose="020B0004020202020204" pitchFamily="34" charset="0"/>
                <a:cs typeface="Times New Roman"/>
              </a:rPr>
              <a:t>converting</a:t>
            </a:r>
            <a:r>
              <a:rPr lang="en-GB" sz="1200" kern="150" noProof="0">
                <a:effectLst/>
                <a:ea typeface="Aptos" panose="020B0004020202020204" pitchFamily="34" charset="0"/>
                <a:cs typeface="Times New Roman"/>
              </a:rPr>
              <a:t> risks or unknowns into items for mitigation.</a:t>
            </a:r>
          </a:p>
        </p:txBody>
      </p:sp>
      <p:sp>
        <p:nvSpPr>
          <p:cNvPr id="32" name="TextBox 31">
            <a:extLst>
              <a:ext uri="{FF2B5EF4-FFF2-40B4-BE49-F238E27FC236}">
                <a16:creationId xmlns:a16="http://schemas.microsoft.com/office/drawing/2014/main" id="{1CB29AF8-85A2-A18D-C9D9-94C6D8AC40FA}"/>
              </a:ext>
            </a:extLst>
          </p:cNvPr>
          <p:cNvSpPr txBox="1"/>
          <p:nvPr/>
        </p:nvSpPr>
        <p:spPr>
          <a:xfrm>
            <a:off x="9714498" y="3192658"/>
            <a:ext cx="2404659" cy="2326984"/>
          </a:xfrm>
          <a:prstGeom prst="rect">
            <a:avLst/>
          </a:prstGeom>
          <a:noFill/>
        </p:spPr>
        <p:txBody>
          <a:bodyPr wrap="square" lIns="91440" tIns="45720" rIns="91440" bIns="45720" rtlCol="0" anchor="t">
            <a:spAutoFit/>
          </a:bodyPr>
          <a:lstStyle/>
          <a:p>
            <a:pPr lvl="0"/>
            <a:r>
              <a:rPr lang="en-GB" sz="1200" b="1" noProof="0">
                <a:latin typeface="Segoe UI Bold" panose="020B0802040204020203" pitchFamily="34" charset="0"/>
                <a:cs typeface="Segoe UI Bold" panose="020B0802040204020203" pitchFamily="34" charset="0"/>
              </a:rPr>
              <a:t>Net Zero Go supports collaboration </a:t>
            </a:r>
          </a:p>
          <a:p>
            <a:pPr lvl="0"/>
            <a:endParaRPr lang="en-GB" sz="1200" noProof="0">
              <a:latin typeface="Segoe UI Bold" panose="020B0802040204020203" pitchFamily="34" charset="0"/>
              <a:cs typeface="Segoe UI Bold" panose="020B0802040204020203" pitchFamily="34" charset="0"/>
            </a:endParaRPr>
          </a:p>
          <a:p>
            <a:pPr>
              <a:lnSpc>
                <a:spcPct val="115000"/>
              </a:lnSpc>
              <a:spcAft>
                <a:spcPts val="800"/>
              </a:spcAft>
            </a:pPr>
            <a:r>
              <a:rPr lang="en-GB" sz="1200" kern="150" noProof="0">
                <a:effectLst/>
                <a:ea typeface="Aptos" panose="020B0004020202020204" pitchFamily="34" charset="0"/>
                <a:cs typeface="Times New Roman"/>
              </a:rPr>
              <a:t>Net Zero Go helped local authorities and Net Zero Hubs  to collaborate and share insights through the platform’s case studies and Forum </a:t>
            </a:r>
            <a:r>
              <a:rPr lang="en-GB" sz="1200" kern="150" noProof="0">
                <a:ea typeface="Aptos" panose="020B0004020202020204" pitchFamily="34" charset="0"/>
                <a:cs typeface="Times New Roman"/>
              </a:rPr>
              <a:t>peer-to-peer</a:t>
            </a:r>
            <a:r>
              <a:rPr lang="en-GB" sz="1200" kern="150" noProof="0">
                <a:effectLst/>
                <a:ea typeface="Aptos" panose="020B0004020202020204" pitchFamily="34" charset="0"/>
                <a:cs typeface="Times New Roman"/>
              </a:rPr>
              <a:t> </a:t>
            </a:r>
            <a:r>
              <a:rPr lang="en-GB" sz="1200" kern="150" noProof="0">
                <a:ea typeface="Aptos" panose="020B0004020202020204" pitchFamily="34" charset="0"/>
                <a:cs typeface="Times New Roman"/>
              </a:rPr>
              <a:t>space, as well as facilitating</a:t>
            </a:r>
            <a:r>
              <a:rPr lang="en-GB" sz="1200" kern="150" noProof="0">
                <a:effectLst/>
                <a:ea typeface="Aptos" panose="020B0004020202020204" pitchFamily="34" charset="0"/>
                <a:cs typeface="Times New Roman"/>
              </a:rPr>
              <a:t> </a:t>
            </a:r>
            <a:r>
              <a:rPr lang="en-GB" sz="1200" kern="150" noProof="0">
                <a:ea typeface="Aptos" panose="020B0004020202020204" pitchFamily="34" charset="0"/>
                <a:cs typeface="Times New Roman"/>
              </a:rPr>
              <a:t>stakeholder</a:t>
            </a:r>
            <a:r>
              <a:rPr lang="en-GB" sz="1200" kern="150" noProof="0">
                <a:effectLst/>
                <a:ea typeface="Aptos" panose="020B0004020202020204" pitchFamily="34" charset="0"/>
                <a:cs typeface="Times New Roman"/>
              </a:rPr>
              <a:t> </a:t>
            </a:r>
            <a:r>
              <a:rPr lang="en-GB" sz="1200" kern="150" noProof="0">
                <a:ea typeface="Aptos" panose="020B0004020202020204" pitchFamily="34" charset="0"/>
                <a:cs typeface="Times New Roman"/>
              </a:rPr>
              <a:t>engagement</a:t>
            </a:r>
            <a:r>
              <a:rPr lang="en-GB" sz="1200" kern="150" noProof="0">
                <a:effectLst/>
                <a:ea typeface="Aptos" panose="020B0004020202020204" pitchFamily="34" charset="0"/>
                <a:cs typeface="Times New Roman"/>
              </a:rPr>
              <a:t> activities.  </a:t>
            </a:r>
          </a:p>
        </p:txBody>
      </p:sp>
      <p:sp>
        <p:nvSpPr>
          <p:cNvPr id="34" name="Rectangle: Rounded Corners 33">
            <a:extLst>
              <a:ext uri="{FF2B5EF4-FFF2-40B4-BE49-F238E27FC236}">
                <a16:creationId xmlns:a16="http://schemas.microsoft.com/office/drawing/2014/main" id="{E1DB48FD-42FC-9262-F873-1C5274FAA724}"/>
              </a:ext>
            </a:extLst>
          </p:cNvPr>
          <p:cNvSpPr/>
          <p:nvPr/>
        </p:nvSpPr>
        <p:spPr>
          <a:xfrm>
            <a:off x="4157906" y="5547342"/>
            <a:ext cx="2076004" cy="721953"/>
          </a:xfrm>
          <a:prstGeom prst="roundRect">
            <a:avLst/>
          </a:prstGeom>
          <a:solidFill>
            <a:schemeClr val="accent2">
              <a:lumMod val="60000"/>
              <a:lumOff val="4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noProof="0"/>
          </a:p>
        </p:txBody>
      </p:sp>
      <p:sp>
        <p:nvSpPr>
          <p:cNvPr id="36" name="TextBox 35">
            <a:extLst>
              <a:ext uri="{FF2B5EF4-FFF2-40B4-BE49-F238E27FC236}">
                <a16:creationId xmlns:a16="http://schemas.microsoft.com/office/drawing/2014/main" id="{0CFC7821-E94F-37B5-39E9-A3C8CEF0FF9B}"/>
              </a:ext>
            </a:extLst>
          </p:cNvPr>
          <p:cNvSpPr txBox="1"/>
          <p:nvPr/>
        </p:nvSpPr>
        <p:spPr>
          <a:xfrm>
            <a:off x="4157906" y="5626330"/>
            <a:ext cx="1995244" cy="553998"/>
          </a:xfrm>
          <a:prstGeom prst="rect">
            <a:avLst/>
          </a:prstGeom>
          <a:noFill/>
        </p:spPr>
        <p:txBody>
          <a:bodyPr wrap="square" rtlCol="0">
            <a:spAutoFit/>
          </a:bodyPr>
          <a:lstStyle/>
          <a:p>
            <a:r>
              <a:rPr lang="en-GB" sz="1000" b="1" noProof="0"/>
              <a:t>Net Zero Library</a:t>
            </a:r>
          </a:p>
          <a:p>
            <a:r>
              <a:rPr lang="en-GB" sz="1000" noProof="0"/>
              <a:t>Articles, case studies, templates, and guides</a:t>
            </a:r>
          </a:p>
        </p:txBody>
      </p:sp>
      <p:sp>
        <p:nvSpPr>
          <p:cNvPr id="39" name="Rectangle: Rounded Corners 38">
            <a:extLst>
              <a:ext uri="{FF2B5EF4-FFF2-40B4-BE49-F238E27FC236}">
                <a16:creationId xmlns:a16="http://schemas.microsoft.com/office/drawing/2014/main" id="{AE1B49CA-90AE-0340-E34A-C97C200BC671}"/>
              </a:ext>
            </a:extLst>
          </p:cNvPr>
          <p:cNvSpPr/>
          <p:nvPr/>
        </p:nvSpPr>
        <p:spPr>
          <a:xfrm>
            <a:off x="7094404" y="5572465"/>
            <a:ext cx="2076004" cy="721953"/>
          </a:xfrm>
          <a:prstGeom prst="roundRect">
            <a:avLst/>
          </a:prstGeom>
          <a:solidFill>
            <a:schemeClr val="accent2">
              <a:lumMod val="60000"/>
              <a:lumOff val="4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noProof="0"/>
          </a:p>
        </p:txBody>
      </p:sp>
      <p:sp>
        <p:nvSpPr>
          <p:cNvPr id="40" name="Rectangle: Rounded Corners 39">
            <a:extLst>
              <a:ext uri="{FF2B5EF4-FFF2-40B4-BE49-F238E27FC236}">
                <a16:creationId xmlns:a16="http://schemas.microsoft.com/office/drawing/2014/main" id="{81014F09-1ACB-58A9-EA64-46E9ABD90B1A}"/>
              </a:ext>
            </a:extLst>
          </p:cNvPr>
          <p:cNvSpPr/>
          <p:nvPr/>
        </p:nvSpPr>
        <p:spPr>
          <a:xfrm>
            <a:off x="9816940" y="5547342"/>
            <a:ext cx="2076004" cy="721953"/>
          </a:xfrm>
          <a:prstGeom prst="roundRect">
            <a:avLst/>
          </a:prstGeom>
          <a:solidFill>
            <a:schemeClr val="accent2">
              <a:lumMod val="60000"/>
              <a:lumOff val="4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noProof="0"/>
          </a:p>
        </p:txBody>
      </p:sp>
      <p:sp>
        <p:nvSpPr>
          <p:cNvPr id="41" name="TextBox 40">
            <a:extLst>
              <a:ext uri="{FF2B5EF4-FFF2-40B4-BE49-F238E27FC236}">
                <a16:creationId xmlns:a16="http://schemas.microsoft.com/office/drawing/2014/main" id="{0A179767-5B8A-884A-1111-C14E171579FA}"/>
              </a:ext>
            </a:extLst>
          </p:cNvPr>
          <p:cNvSpPr txBox="1"/>
          <p:nvPr/>
        </p:nvSpPr>
        <p:spPr>
          <a:xfrm>
            <a:off x="7134784" y="5626330"/>
            <a:ext cx="1995244" cy="553998"/>
          </a:xfrm>
          <a:prstGeom prst="rect">
            <a:avLst/>
          </a:prstGeom>
          <a:noFill/>
        </p:spPr>
        <p:txBody>
          <a:bodyPr wrap="square" lIns="91440" tIns="45720" rIns="91440" bIns="45720" rtlCol="0" anchor="t">
            <a:spAutoFit/>
          </a:bodyPr>
          <a:lstStyle/>
          <a:p>
            <a:r>
              <a:rPr lang="en-GB" sz="1000" b="1" noProof="0"/>
              <a:t>Net Zero E-learning</a:t>
            </a:r>
            <a:br>
              <a:rPr lang="en-GB" sz="1000" b="1" noProof="0"/>
            </a:br>
            <a:r>
              <a:rPr lang="en-GB" sz="1000" noProof="0"/>
              <a:t>CPD-accredited programmes to develop Net Zero skills</a:t>
            </a:r>
          </a:p>
        </p:txBody>
      </p:sp>
      <p:sp>
        <p:nvSpPr>
          <p:cNvPr id="42" name="TextBox 41">
            <a:extLst>
              <a:ext uri="{FF2B5EF4-FFF2-40B4-BE49-F238E27FC236}">
                <a16:creationId xmlns:a16="http://schemas.microsoft.com/office/drawing/2014/main" id="{3F10E988-4436-32B9-B85F-B6DCC45F2EC7}"/>
              </a:ext>
            </a:extLst>
          </p:cNvPr>
          <p:cNvSpPr txBox="1"/>
          <p:nvPr/>
        </p:nvSpPr>
        <p:spPr>
          <a:xfrm>
            <a:off x="9848823" y="5624858"/>
            <a:ext cx="1995244" cy="553998"/>
          </a:xfrm>
          <a:prstGeom prst="rect">
            <a:avLst/>
          </a:prstGeom>
          <a:noFill/>
        </p:spPr>
        <p:txBody>
          <a:bodyPr wrap="square" rtlCol="0">
            <a:spAutoFit/>
          </a:bodyPr>
          <a:lstStyle/>
          <a:p>
            <a:r>
              <a:rPr lang="en-GB" sz="1000" b="1" noProof="0"/>
              <a:t>Net Zero Support</a:t>
            </a:r>
          </a:p>
          <a:p>
            <a:r>
              <a:rPr lang="en-GB" sz="1000" noProof="0"/>
              <a:t>Forums, expert insights, and peer-to-peer learning</a:t>
            </a:r>
          </a:p>
        </p:txBody>
      </p:sp>
      <p:pic>
        <p:nvPicPr>
          <p:cNvPr id="44" name="Picture 43">
            <a:extLst>
              <a:ext uri="{FF2B5EF4-FFF2-40B4-BE49-F238E27FC236}">
                <a16:creationId xmlns:a16="http://schemas.microsoft.com/office/drawing/2014/main" id="{060F2737-02C0-F3CD-A1CA-233C71F7CD17}"/>
              </a:ext>
            </a:extLst>
          </p:cNvPr>
          <p:cNvPicPr>
            <a:picLocks noChangeAspect="1"/>
          </p:cNvPicPr>
          <p:nvPr/>
        </p:nvPicPr>
        <p:blipFill>
          <a:blip r:embed="rId7"/>
          <a:stretch>
            <a:fillRect/>
          </a:stretch>
        </p:blipFill>
        <p:spPr>
          <a:xfrm>
            <a:off x="9776555" y="2332824"/>
            <a:ext cx="449730" cy="453234"/>
          </a:xfrm>
          <a:prstGeom prst="rect">
            <a:avLst/>
          </a:prstGeom>
        </p:spPr>
      </p:pic>
      <p:pic>
        <p:nvPicPr>
          <p:cNvPr id="10" name="Picture 9">
            <a:extLst>
              <a:ext uri="{FF2B5EF4-FFF2-40B4-BE49-F238E27FC236}">
                <a16:creationId xmlns:a16="http://schemas.microsoft.com/office/drawing/2014/main" id="{1902D95A-834C-83D5-F9CA-AC02973F8DF2}"/>
              </a:ext>
            </a:extLst>
          </p:cNvPr>
          <p:cNvPicPr>
            <a:picLocks noChangeAspect="1"/>
          </p:cNvPicPr>
          <p:nvPr/>
        </p:nvPicPr>
        <p:blipFill>
          <a:blip r:embed="rId8"/>
          <a:stretch>
            <a:fillRect/>
          </a:stretch>
        </p:blipFill>
        <p:spPr>
          <a:xfrm>
            <a:off x="10761814" y="965870"/>
            <a:ext cx="1284111" cy="1290782"/>
          </a:xfrm>
          <a:prstGeom prst="rect">
            <a:avLst/>
          </a:prstGeom>
        </p:spPr>
      </p:pic>
    </p:spTree>
    <p:extLst>
      <p:ext uri="{BB962C8B-B14F-4D97-AF65-F5344CB8AC3E}">
        <p14:creationId xmlns:p14="http://schemas.microsoft.com/office/powerpoint/2010/main" val="76579354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E7C18-D82D-2C55-1982-6E57BD407C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05B25A-646B-5689-84E7-F4DCA139186E}"/>
              </a:ext>
            </a:extLst>
          </p:cNvPr>
          <p:cNvSpPr>
            <a:spLocks noGrp="1"/>
          </p:cNvSpPr>
          <p:nvPr>
            <p:ph type="body" sz="quarter" idx="10"/>
          </p:nvPr>
        </p:nvSpPr>
        <p:spPr>
          <a:xfrm>
            <a:off x="612239" y="1710406"/>
            <a:ext cx="6035852" cy="2736126"/>
          </a:xfrm>
        </p:spPr>
        <p:txBody>
          <a:bodyPr>
            <a:normAutofit/>
          </a:bodyPr>
          <a:lstStyle/>
          <a:p>
            <a:r>
              <a:rPr lang="en-GB" noProof="0"/>
              <a:t>A year of impact</a:t>
            </a:r>
          </a:p>
          <a:p>
            <a:endParaRPr lang="en-GB" noProof="0"/>
          </a:p>
          <a:p>
            <a:r>
              <a:rPr lang="en-GB" noProof="0"/>
              <a:t>Who we </a:t>
            </a:r>
            <a:r>
              <a:rPr lang="en-GB"/>
              <a:t>s</a:t>
            </a:r>
            <a:r>
              <a:rPr lang="en-GB" noProof="0" err="1"/>
              <a:t>upported</a:t>
            </a:r>
            <a:endParaRPr lang="en-GB" noProof="0"/>
          </a:p>
        </p:txBody>
      </p:sp>
      <p:pic>
        <p:nvPicPr>
          <p:cNvPr id="6" name="Picture 5" descr="A map of england with pins&#10;&#10;AI-generated content may be incorrect.">
            <a:extLst>
              <a:ext uri="{FF2B5EF4-FFF2-40B4-BE49-F238E27FC236}">
                <a16:creationId xmlns:a16="http://schemas.microsoft.com/office/drawing/2014/main" id="{89A6AA79-BA26-9CD9-E365-05DD852C0771}"/>
              </a:ext>
            </a:extLst>
          </p:cNvPr>
          <p:cNvPicPr>
            <a:picLocks noChangeAspect="1"/>
          </p:cNvPicPr>
          <p:nvPr/>
        </p:nvPicPr>
        <p:blipFill>
          <a:blip r:embed="rId3"/>
          <a:stretch>
            <a:fillRect/>
          </a:stretch>
        </p:blipFill>
        <p:spPr>
          <a:xfrm>
            <a:off x="5578046" y="998778"/>
            <a:ext cx="6141236" cy="5635487"/>
          </a:xfrm>
          <a:prstGeom prst="rect">
            <a:avLst/>
          </a:prstGeom>
        </p:spPr>
      </p:pic>
    </p:spTree>
    <p:extLst>
      <p:ext uri="{BB962C8B-B14F-4D97-AF65-F5344CB8AC3E}">
        <p14:creationId xmlns:p14="http://schemas.microsoft.com/office/powerpoint/2010/main" val="14659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Same-side Corner of Rectangle 17">
            <a:extLst>
              <a:ext uri="{FF2B5EF4-FFF2-40B4-BE49-F238E27FC236}">
                <a16:creationId xmlns:a16="http://schemas.microsoft.com/office/drawing/2014/main" id="{8EC94DAC-C3A7-69B4-279E-3B91D4B97C88}"/>
              </a:ext>
            </a:extLst>
          </p:cNvPr>
          <p:cNvSpPr/>
          <p:nvPr/>
        </p:nvSpPr>
        <p:spPr>
          <a:xfrm>
            <a:off x="58858" y="1958420"/>
            <a:ext cx="3953568" cy="4420982"/>
          </a:xfrm>
          <a:prstGeom prst="round2SameRect">
            <a:avLst>
              <a:gd name="adj1" fmla="val 8411"/>
              <a:gd name="adj2" fmla="val 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ound Same-side Corner of Rectangle 17">
            <a:extLst>
              <a:ext uri="{FF2B5EF4-FFF2-40B4-BE49-F238E27FC236}">
                <a16:creationId xmlns:a16="http://schemas.microsoft.com/office/drawing/2014/main" id="{D6383A6D-E4E4-0231-EA54-E0579D8C8001}"/>
              </a:ext>
            </a:extLst>
          </p:cNvPr>
          <p:cNvSpPr/>
          <p:nvPr/>
        </p:nvSpPr>
        <p:spPr>
          <a:xfrm>
            <a:off x="4124860" y="1958420"/>
            <a:ext cx="3953568" cy="4420982"/>
          </a:xfrm>
          <a:prstGeom prst="round2SameRect">
            <a:avLst>
              <a:gd name="adj1" fmla="val 8411"/>
              <a:gd name="adj2" fmla="val 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ound Same-side Corner of Rectangle 17">
            <a:extLst>
              <a:ext uri="{FF2B5EF4-FFF2-40B4-BE49-F238E27FC236}">
                <a16:creationId xmlns:a16="http://schemas.microsoft.com/office/drawing/2014/main" id="{CC0D8D06-8DB4-1BAD-1B0C-1814F853BA24}"/>
              </a:ext>
            </a:extLst>
          </p:cNvPr>
          <p:cNvSpPr/>
          <p:nvPr/>
        </p:nvSpPr>
        <p:spPr>
          <a:xfrm>
            <a:off x="8180661" y="1967730"/>
            <a:ext cx="3953568" cy="4420982"/>
          </a:xfrm>
          <a:prstGeom prst="round2SameRect">
            <a:avLst>
              <a:gd name="adj1" fmla="val 8411"/>
              <a:gd name="adj2" fmla="val 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 name="Group 12">
            <a:extLst>
              <a:ext uri="{FF2B5EF4-FFF2-40B4-BE49-F238E27FC236}">
                <a16:creationId xmlns:a16="http://schemas.microsoft.com/office/drawing/2014/main" id="{5E2CD579-2A00-B839-662E-F593AAE13BC3}"/>
              </a:ext>
            </a:extLst>
          </p:cNvPr>
          <p:cNvGrpSpPr/>
          <p:nvPr/>
        </p:nvGrpSpPr>
        <p:grpSpPr>
          <a:xfrm>
            <a:off x="-84348" y="-556271"/>
            <a:ext cx="14180831" cy="2264536"/>
            <a:chOff x="2479" y="-91796"/>
            <a:chExt cx="14180831" cy="2264536"/>
          </a:xfrm>
        </p:grpSpPr>
        <p:pic>
          <p:nvPicPr>
            <p:cNvPr id="7" name="Picture 4">
              <a:extLst>
                <a:ext uri="{FF2B5EF4-FFF2-40B4-BE49-F238E27FC236}">
                  <a16:creationId xmlns:a16="http://schemas.microsoft.com/office/drawing/2014/main" id="{B7B2C2B0-3027-CD75-775B-61109FE9DC97}"/>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2479" y="-91796"/>
              <a:ext cx="2361406" cy="2209211"/>
            </a:xfrm>
            <a:prstGeom prst="rect">
              <a:avLst/>
            </a:prstGeom>
            <a:noFill/>
            <a:ln w="19050">
              <a:noFill/>
            </a:ln>
            <a:effectLst>
              <a:outerShdw blurRad="50800" dist="38100" dir="2700000" algn="tl" rotWithShape="0">
                <a:prstClr val="black">
                  <a:alpha val="40000"/>
                </a:prstClr>
              </a:outerShdw>
            </a:effectLst>
          </p:spPr>
        </p:pic>
        <p:pic>
          <p:nvPicPr>
            <p:cNvPr id="6" name="Picture 4">
              <a:extLst>
                <a:ext uri="{FF2B5EF4-FFF2-40B4-BE49-F238E27FC236}">
                  <a16:creationId xmlns:a16="http://schemas.microsoft.com/office/drawing/2014/main" id="{D1BB245B-F0B5-ABC6-F35B-47E2E6F7177D}"/>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2366364" y="-80731"/>
              <a:ext cx="2361406" cy="2209211"/>
            </a:xfrm>
            <a:prstGeom prst="rect">
              <a:avLst/>
            </a:prstGeom>
            <a:noFill/>
            <a:ln w="19050">
              <a:noFill/>
            </a:ln>
            <a:effectLst>
              <a:outerShdw blurRad="50800" dist="38100" dir="2700000" algn="tl" rotWithShape="0">
                <a:prstClr val="black">
                  <a:alpha val="40000"/>
                </a:prstClr>
              </a:outerShdw>
            </a:effectLst>
          </p:spPr>
        </p:pic>
        <p:pic>
          <p:nvPicPr>
            <p:cNvPr id="8" name="Picture 4">
              <a:extLst>
                <a:ext uri="{FF2B5EF4-FFF2-40B4-BE49-F238E27FC236}">
                  <a16:creationId xmlns:a16="http://schemas.microsoft.com/office/drawing/2014/main" id="{48B1D664-2270-D6E6-9CC3-8F97282ADAA6}"/>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4730249" y="-69666"/>
              <a:ext cx="2361406" cy="2209211"/>
            </a:xfrm>
            <a:prstGeom prst="rect">
              <a:avLst/>
            </a:prstGeom>
            <a:noFill/>
            <a:ln w="19050">
              <a:noFill/>
            </a:ln>
            <a:effectLst>
              <a:outerShdw blurRad="50800" dist="38100" dir="2700000" algn="tl" rotWithShape="0">
                <a:prstClr val="black">
                  <a:alpha val="40000"/>
                </a:prstClr>
              </a:outerShdw>
            </a:effectLst>
          </p:spPr>
        </p:pic>
        <p:pic>
          <p:nvPicPr>
            <p:cNvPr id="9" name="Picture 4">
              <a:extLst>
                <a:ext uri="{FF2B5EF4-FFF2-40B4-BE49-F238E27FC236}">
                  <a16:creationId xmlns:a16="http://schemas.microsoft.com/office/drawing/2014/main" id="{D4C3F78B-2E9C-1221-FF54-07B3CFA3660E}"/>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7094134" y="-58601"/>
              <a:ext cx="2361406" cy="2209211"/>
            </a:xfrm>
            <a:prstGeom prst="rect">
              <a:avLst/>
            </a:prstGeom>
            <a:noFill/>
            <a:ln w="19050">
              <a:noFill/>
            </a:ln>
            <a:effectLst>
              <a:outerShdw blurRad="50800" dist="38100" dir="2700000" algn="tl" rotWithShape="0">
                <a:prstClr val="black">
                  <a:alpha val="40000"/>
                </a:prstClr>
              </a:outerShdw>
            </a:effectLst>
          </p:spPr>
        </p:pic>
        <p:pic>
          <p:nvPicPr>
            <p:cNvPr id="10" name="Picture 4">
              <a:extLst>
                <a:ext uri="{FF2B5EF4-FFF2-40B4-BE49-F238E27FC236}">
                  <a16:creationId xmlns:a16="http://schemas.microsoft.com/office/drawing/2014/main" id="{9A1FBD7E-2C64-920F-FE4F-F317C8683915}"/>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9458019" y="-47536"/>
              <a:ext cx="2361406" cy="2209211"/>
            </a:xfrm>
            <a:prstGeom prst="rect">
              <a:avLst/>
            </a:prstGeom>
            <a:noFill/>
            <a:ln w="19050">
              <a:noFill/>
            </a:ln>
            <a:effectLst>
              <a:outerShdw blurRad="50800" dist="38100" dir="2700000" algn="tl" rotWithShape="0">
                <a:prstClr val="black">
                  <a:alpha val="40000"/>
                </a:prstClr>
              </a:outerShdw>
            </a:effectLst>
          </p:spPr>
        </p:pic>
        <p:pic>
          <p:nvPicPr>
            <p:cNvPr id="11" name="Picture 4">
              <a:extLst>
                <a:ext uri="{FF2B5EF4-FFF2-40B4-BE49-F238E27FC236}">
                  <a16:creationId xmlns:a16="http://schemas.microsoft.com/office/drawing/2014/main" id="{3216494F-3AF3-2A85-C258-3434FC8D18F9}"/>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821904" y="-36471"/>
              <a:ext cx="2361406" cy="2209211"/>
            </a:xfrm>
            <a:prstGeom prst="rect">
              <a:avLst/>
            </a:prstGeom>
            <a:noFill/>
            <a:ln w="19050">
              <a:noFill/>
            </a:ln>
            <a:effectLst>
              <a:outerShdw blurRad="50800" dist="38100" dir="2700000" algn="tl" rotWithShape="0">
                <a:prstClr val="black">
                  <a:alpha val="40000"/>
                </a:prstClr>
              </a:outerShdw>
            </a:effectLst>
          </p:spPr>
        </p:pic>
      </p:grpSp>
      <p:sp>
        <p:nvSpPr>
          <p:cNvPr id="14" name="Rectangle 13">
            <a:extLst>
              <a:ext uri="{FF2B5EF4-FFF2-40B4-BE49-F238E27FC236}">
                <a16:creationId xmlns:a16="http://schemas.microsoft.com/office/drawing/2014/main" id="{13E32898-09D7-E2A4-B849-65E9F076C5D1}"/>
              </a:ext>
            </a:extLst>
          </p:cNvPr>
          <p:cNvSpPr/>
          <p:nvPr/>
        </p:nvSpPr>
        <p:spPr>
          <a:xfrm>
            <a:off x="0" y="0"/>
            <a:ext cx="12191999" cy="80005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ext Placeholder 1">
            <a:extLst>
              <a:ext uri="{FF2B5EF4-FFF2-40B4-BE49-F238E27FC236}">
                <a16:creationId xmlns:a16="http://schemas.microsoft.com/office/drawing/2014/main" id="{E68A9A03-B9C8-A426-F17B-83C9F1E6189E}"/>
              </a:ext>
            </a:extLst>
          </p:cNvPr>
          <p:cNvSpPr>
            <a:spLocks noGrp="1"/>
          </p:cNvSpPr>
          <p:nvPr>
            <p:ph type="body" sz="quarter" idx="11"/>
          </p:nvPr>
        </p:nvSpPr>
        <p:spPr>
          <a:xfrm>
            <a:off x="191853" y="215146"/>
            <a:ext cx="11487293" cy="846137"/>
          </a:xfrm>
        </p:spPr>
        <p:txBody>
          <a:bodyPr/>
          <a:lstStyle/>
          <a:p>
            <a:r>
              <a:rPr lang="en-GB" sz="2800" noProof="0">
                <a:solidFill>
                  <a:schemeClr val="bg1"/>
                </a:solidFill>
              </a:rPr>
              <a:t>Local authorities </a:t>
            </a:r>
          </a:p>
        </p:txBody>
      </p:sp>
      <p:sp>
        <p:nvSpPr>
          <p:cNvPr id="4" name="TextBox 3">
            <a:extLst>
              <a:ext uri="{FF2B5EF4-FFF2-40B4-BE49-F238E27FC236}">
                <a16:creationId xmlns:a16="http://schemas.microsoft.com/office/drawing/2014/main" id="{480FE23C-AB06-DC4B-E91E-0AD8060DD8FD}"/>
              </a:ext>
            </a:extLst>
          </p:cNvPr>
          <p:cNvSpPr txBox="1"/>
          <p:nvPr/>
        </p:nvSpPr>
        <p:spPr>
          <a:xfrm>
            <a:off x="72886" y="858333"/>
            <a:ext cx="10484528" cy="646331"/>
          </a:xfrm>
          <a:prstGeom prst="rect">
            <a:avLst/>
          </a:prstGeom>
          <a:noFill/>
        </p:spPr>
        <p:txBody>
          <a:bodyPr wrap="square" lIns="91440" tIns="45720" rIns="91440" bIns="45720" rtlCol="0" anchor="t">
            <a:spAutoFit/>
          </a:bodyPr>
          <a:lstStyle/>
          <a:p>
            <a:pPr algn="l"/>
            <a:r>
              <a:rPr lang="en-GB" noProof="0"/>
              <a:t>Throughout the year, we listened closely to our users in local authorities. </a:t>
            </a:r>
          </a:p>
          <a:p>
            <a:r>
              <a:rPr lang="en-GB" noProof="0"/>
              <a:t>These quotes show how Net Zero Go is making a real impact.</a:t>
            </a:r>
            <a:endParaRPr lang="en-GB" noProof="0">
              <a:cs typeface="Segoe UI"/>
            </a:endParaRPr>
          </a:p>
        </p:txBody>
      </p:sp>
      <p:pic>
        <p:nvPicPr>
          <p:cNvPr id="16" name="Picture 15">
            <a:extLst>
              <a:ext uri="{FF2B5EF4-FFF2-40B4-BE49-F238E27FC236}">
                <a16:creationId xmlns:a16="http://schemas.microsoft.com/office/drawing/2014/main" id="{0FB10553-A17D-2864-3258-10D97DAEC3C6}"/>
              </a:ext>
            </a:extLst>
          </p:cNvPr>
          <p:cNvPicPr>
            <a:picLocks noChangeAspect="1"/>
          </p:cNvPicPr>
          <p:nvPr/>
        </p:nvPicPr>
        <p:blipFill>
          <a:blip r:embed="rId4"/>
          <a:stretch>
            <a:fillRect/>
          </a:stretch>
        </p:blipFill>
        <p:spPr>
          <a:xfrm>
            <a:off x="11179303" y="858294"/>
            <a:ext cx="910906" cy="759196"/>
          </a:xfrm>
          <a:prstGeom prst="rect">
            <a:avLst/>
          </a:prstGeom>
        </p:spPr>
      </p:pic>
      <p:sp>
        <p:nvSpPr>
          <p:cNvPr id="21" name="TextBox 20">
            <a:extLst>
              <a:ext uri="{FF2B5EF4-FFF2-40B4-BE49-F238E27FC236}">
                <a16:creationId xmlns:a16="http://schemas.microsoft.com/office/drawing/2014/main" id="{9F5B3430-AAA9-CA08-E89E-AD31AF96E5BF}"/>
              </a:ext>
            </a:extLst>
          </p:cNvPr>
          <p:cNvSpPr txBox="1"/>
          <p:nvPr/>
        </p:nvSpPr>
        <p:spPr>
          <a:xfrm>
            <a:off x="4279812" y="3242017"/>
            <a:ext cx="1476580" cy="369332"/>
          </a:xfrm>
          <a:prstGeom prst="rect">
            <a:avLst/>
          </a:prstGeom>
          <a:noFill/>
        </p:spPr>
        <p:txBody>
          <a:bodyPr wrap="square" rtlCol="0">
            <a:spAutoFit/>
          </a:bodyPr>
          <a:lstStyle/>
          <a:p>
            <a:pPr algn="l"/>
            <a:r>
              <a:rPr lang="en-GB" noProof="0"/>
              <a:t>Challenge</a:t>
            </a:r>
          </a:p>
        </p:txBody>
      </p:sp>
      <p:sp>
        <p:nvSpPr>
          <p:cNvPr id="22" name="TextBox 21">
            <a:extLst>
              <a:ext uri="{FF2B5EF4-FFF2-40B4-BE49-F238E27FC236}">
                <a16:creationId xmlns:a16="http://schemas.microsoft.com/office/drawing/2014/main" id="{DB043DB7-F3CB-D9D4-0D94-F2D1A77D80E8}"/>
              </a:ext>
            </a:extLst>
          </p:cNvPr>
          <p:cNvSpPr txBox="1"/>
          <p:nvPr/>
        </p:nvSpPr>
        <p:spPr>
          <a:xfrm>
            <a:off x="5473810" y="2556893"/>
            <a:ext cx="2179455" cy="707886"/>
          </a:xfrm>
          <a:prstGeom prst="rect">
            <a:avLst/>
          </a:prstGeom>
          <a:noFill/>
        </p:spPr>
        <p:txBody>
          <a:bodyPr wrap="square" rtlCol="0">
            <a:spAutoFit/>
          </a:bodyPr>
          <a:lstStyle/>
          <a:p>
            <a:pPr algn="l"/>
            <a:endParaRPr lang="en-GB" sz="1000" noProof="0">
              <a:solidFill>
                <a:schemeClr val="accent2">
                  <a:lumMod val="50000"/>
                </a:schemeClr>
              </a:solidFill>
            </a:endParaRPr>
          </a:p>
          <a:p>
            <a:pPr algn="l"/>
            <a:r>
              <a:rPr lang="en-GB" sz="1000" noProof="0">
                <a:solidFill>
                  <a:schemeClr val="accent2">
                    <a:lumMod val="50000"/>
                  </a:schemeClr>
                </a:solidFill>
              </a:rPr>
              <a:t>Senior Energy and</a:t>
            </a:r>
            <a:br>
              <a:rPr lang="en-GB" sz="1000" noProof="0">
                <a:solidFill>
                  <a:schemeClr val="accent2">
                    <a:lumMod val="50000"/>
                  </a:schemeClr>
                </a:solidFill>
              </a:rPr>
            </a:br>
            <a:r>
              <a:rPr lang="en-GB" sz="1000" noProof="0">
                <a:solidFill>
                  <a:schemeClr val="accent2">
                    <a:lumMod val="50000"/>
                  </a:schemeClr>
                </a:solidFill>
              </a:rPr>
              <a:t>Sustainability Officer </a:t>
            </a:r>
          </a:p>
          <a:p>
            <a:pPr algn="l"/>
            <a:r>
              <a:rPr lang="en-GB" sz="1000" noProof="0">
                <a:solidFill>
                  <a:schemeClr val="accent2">
                    <a:lumMod val="50000"/>
                  </a:schemeClr>
                </a:solidFill>
              </a:rPr>
              <a:t>District Council</a:t>
            </a:r>
          </a:p>
        </p:txBody>
      </p:sp>
      <p:sp>
        <p:nvSpPr>
          <p:cNvPr id="24" name="TextBox 23">
            <a:extLst>
              <a:ext uri="{FF2B5EF4-FFF2-40B4-BE49-F238E27FC236}">
                <a16:creationId xmlns:a16="http://schemas.microsoft.com/office/drawing/2014/main" id="{BC205A53-AF66-6ECC-D99F-E3F33E9A2C74}"/>
              </a:ext>
            </a:extLst>
          </p:cNvPr>
          <p:cNvSpPr txBox="1"/>
          <p:nvPr/>
        </p:nvSpPr>
        <p:spPr>
          <a:xfrm>
            <a:off x="4247135" y="4330136"/>
            <a:ext cx="1476580" cy="369332"/>
          </a:xfrm>
          <a:prstGeom prst="rect">
            <a:avLst/>
          </a:prstGeom>
          <a:noFill/>
        </p:spPr>
        <p:txBody>
          <a:bodyPr wrap="square" rtlCol="0">
            <a:spAutoFit/>
          </a:bodyPr>
          <a:lstStyle/>
          <a:p>
            <a:pPr algn="l"/>
            <a:r>
              <a:rPr lang="en-GB" noProof="0"/>
              <a:t>Our impact</a:t>
            </a:r>
          </a:p>
        </p:txBody>
      </p:sp>
      <p:sp>
        <p:nvSpPr>
          <p:cNvPr id="25" name="TextBox 24">
            <a:extLst>
              <a:ext uri="{FF2B5EF4-FFF2-40B4-BE49-F238E27FC236}">
                <a16:creationId xmlns:a16="http://schemas.microsoft.com/office/drawing/2014/main" id="{4E036CBA-9179-1DFA-F8E0-5B71EA6A8F2D}"/>
              </a:ext>
            </a:extLst>
          </p:cNvPr>
          <p:cNvSpPr txBox="1"/>
          <p:nvPr/>
        </p:nvSpPr>
        <p:spPr>
          <a:xfrm>
            <a:off x="8188010" y="4330136"/>
            <a:ext cx="1476580" cy="369332"/>
          </a:xfrm>
          <a:prstGeom prst="rect">
            <a:avLst/>
          </a:prstGeom>
          <a:noFill/>
        </p:spPr>
        <p:txBody>
          <a:bodyPr wrap="square" rtlCol="0">
            <a:spAutoFit/>
          </a:bodyPr>
          <a:lstStyle/>
          <a:p>
            <a:pPr algn="l"/>
            <a:r>
              <a:rPr lang="en-GB" noProof="0"/>
              <a:t>Our impact</a:t>
            </a:r>
          </a:p>
        </p:txBody>
      </p:sp>
      <p:sp>
        <p:nvSpPr>
          <p:cNvPr id="26" name="TextBox 25">
            <a:extLst>
              <a:ext uri="{FF2B5EF4-FFF2-40B4-BE49-F238E27FC236}">
                <a16:creationId xmlns:a16="http://schemas.microsoft.com/office/drawing/2014/main" id="{9B79FA97-54CF-2034-F373-16BB9F85C556}"/>
              </a:ext>
            </a:extLst>
          </p:cNvPr>
          <p:cNvSpPr txBox="1"/>
          <p:nvPr/>
        </p:nvSpPr>
        <p:spPr>
          <a:xfrm>
            <a:off x="4279812" y="3653561"/>
            <a:ext cx="3784590" cy="646331"/>
          </a:xfrm>
          <a:prstGeom prst="rect">
            <a:avLst/>
          </a:prstGeom>
          <a:noFill/>
        </p:spPr>
        <p:txBody>
          <a:bodyPr wrap="square" rtlCol="0">
            <a:spAutoFit/>
          </a:bodyPr>
          <a:lstStyle/>
          <a:p>
            <a:r>
              <a:rPr lang="en-GB" sz="1200" i="1" noProof="0"/>
              <a:t>‘In my role with solar installations, I’m mainly in project management, so I don’t usually get involved in the technical details of how the systems work.’</a:t>
            </a:r>
          </a:p>
        </p:txBody>
      </p:sp>
      <p:sp>
        <p:nvSpPr>
          <p:cNvPr id="27" name="TextBox 26">
            <a:extLst>
              <a:ext uri="{FF2B5EF4-FFF2-40B4-BE49-F238E27FC236}">
                <a16:creationId xmlns:a16="http://schemas.microsoft.com/office/drawing/2014/main" id="{2FE8C310-AE7C-1152-2EC8-DDA5DC89426C}"/>
              </a:ext>
            </a:extLst>
          </p:cNvPr>
          <p:cNvSpPr txBox="1"/>
          <p:nvPr/>
        </p:nvSpPr>
        <p:spPr>
          <a:xfrm>
            <a:off x="4237114" y="4665485"/>
            <a:ext cx="3930662" cy="1938992"/>
          </a:xfrm>
          <a:prstGeom prst="rect">
            <a:avLst/>
          </a:prstGeom>
          <a:noFill/>
        </p:spPr>
        <p:txBody>
          <a:bodyPr wrap="square" rtlCol="0">
            <a:spAutoFit/>
          </a:bodyPr>
          <a:lstStyle/>
          <a:p>
            <a:r>
              <a:rPr lang="en-GB" sz="1200" i="1" noProof="0"/>
              <a:t>‘I completed your solar e-learning, and I definitely feel now more competent and confident in those areas. It helped me have better conversations with installers, even when they went into the finer details, and it’s always useful to understand that side of things when planning an installation. It really improved my knowledge and confidence. Another great point is that your courses are now CPD-accredited, which helps when justifying it to managers.’</a:t>
            </a:r>
            <a:br>
              <a:rPr lang="en-GB" sz="1200" noProof="0"/>
            </a:br>
            <a:endParaRPr lang="en-GB" sz="1200" noProof="0"/>
          </a:p>
        </p:txBody>
      </p:sp>
      <p:sp>
        <p:nvSpPr>
          <p:cNvPr id="28" name="TextBox 27">
            <a:extLst>
              <a:ext uri="{FF2B5EF4-FFF2-40B4-BE49-F238E27FC236}">
                <a16:creationId xmlns:a16="http://schemas.microsoft.com/office/drawing/2014/main" id="{A4EF851F-536E-701B-B8F9-6004C140212B}"/>
              </a:ext>
            </a:extLst>
          </p:cNvPr>
          <p:cNvSpPr txBox="1"/>
          <p:nvPr/>
        </p:nvSpPr>
        <p:spPr>
          <a:xfrm>
            <a:off x="8265150" y="3621751"/>
            <a:ext cx="3784590" cy="646331"/>
          </a:xfrm>
          <a:prstGeom prst="rect">
            <a:avLst/>
          </a:prstGeom>
          <a:noFill/>
        </p:spPr>
        <p:txBody>
          <a:bodyPr wrap="square" rtlCol="0">
            <a:spAutoFit/>
          </a:bodyPr>
          <a:lstStyle/>
          <a:p>
            <a:pPr algn="l"/>
            <a:r>
              <a:rPr lang="en-GB" sz="1200" i="1" noProof="0"/>
              <a:t>‘Offsetting is still quite new and there aren’t really set guidelines or standards for local authorities yet, and we just started looking at it at my council.’ </a:t>
            </a:r>
          </a:p>
        </p:txBody>
      </p:sp>
      <p:sp>
        <p:nvSpPr>
          <p:cNvPr id="29" name="TextBox 28">
            <a:extLst>
              <a:ext uri="{FF2B5EF4-FFF2-40B4-BE49-F238E27FC236}">
                <a16:creationId xmlns:a16="http://schemas.microsoft.com/office/drawing/2014/main" id="{63BFF884-AAAD-8ABA-1F4F-605360C75064}"/>
              </a:ext>
            </a:extLst>
          </p:cNvPr>
          <p:cNvSpPr txBox="1"/>
          <p:nvPr/>
        </p:nvSpPr>
        <p:spPr>
          <a:xfrm>
            <a:off x="8193233" y="4856047"/>
            <a:ext cx="3784590" cy="1384995"/>
          </a:xfrm>
          <a:prstGeom prst="rect">
            <a:avLst/>
          </a:prstGeom>
          <a:noFill/>
        </p:spPr>
        <p:txBody>
          <a:bodyPr wrap="square" rtlCol="0">
            <a:spAutoFit/>
          </a:bodyPr>
          <a:lstStyle/>
          <a:p>
            <a:r>
              <a:rPr lang="en-GB" sz="1200" i="1" noProof="0"/>
              <a:t>‘I read through the case studies you have on Net Zero Go and then reached out to the councils that had published the case studies to have a more detailed chat with them. That really helped steer me in the right direction, dismiss a few options at the beginning,  and probably saved me a lot of time. It meant I didn’t have to start from scratch.’</a:t>
            </a:r>
          </a:p>
        </p:txBody>
      </p:sp>
      <p:sp>
        <p:nvSpPr>
          <p:cNvPr id="3" name="TextBox 2">
            <a:extLst>
              <a:ext uri="{FF2B5EF4-FFF2-40B4-BE49-F238E27FC236}">
                <a16:creationId xmlns:a16="http://schemas.microsoft.com/office/drawing/2014/main" id="{32431BAF-6E88-9089-FFFB-6D83F19AFB2B}"/>
              </a:ext>
            </a:extLst>
          </p:cNvPr>
          <p:cNvSpPr txBox="1"/>
          <p:nvPr/>
        </p:nvSpPr>
        <p:spPr>
          <a:xfrm>
            <a:off x="72885" y="4625076"/>
            <a:ext cx="3972639" cy="1754326"/>
          </a:xfrm>
          <a:prstGeom prst="rect">
            <a:avLst/>
          </a:prstGeom>
          <a:noFill/>
        </p:spPr>
        <p:txBody>
          <a:bodyPr wrap="square" rtlCol="0">
            <a:spAutoFit/>
          </a:bodyPr>
          <a:lstStyle/>
          <a:p>
            <a:r>
              <a:rPr lang="en-GB" sz="1200" i="1" noProof="0"/>
              <a:t>‘I went through the business cases you have and kept them in mind when we were developing our carbon reduction plan. I was able to give examples and best practices from what I’d read when discussing the plan with the team, especially around the financial side, which I found most useful. Looking ahead, when we get to writing the financial details, I’ll definitely refer back to those business cases. It’s really helpful to know that resource is there to guide me.’</a:t>
            </a:r>
          </a:p>
        </p:txBody>
      </p:sp>
      <p:sp>
        <p:nvSpPr>
          <p:cNvPr id="33" name="Rectangle 32">
            <a:extLst>
              <a:ext uri="{FF2B5EF4-FFF2-40B4-BE49-F238E27FC236}">
                <a16:creationId xmlns:a16="http://schemas.microsoft.com/office/drawing/2014/main" id="{E25CFB64-F1F9-990E-6B4F-49D4462348D8}"/>
              </a:ext>
            </a:extLst>
          </p:cNvPr>
          <p:cNvSpPr/>
          <p:nvPr/>
        </p:nvSpPr>
        <p:spPr>
          <a:xfrm>
            <a:off x="1566455" y="2135600"/>
            <a:ext cx="2333087" cy="461665"/>
          </a:xfrm>
          <a:prstGeom prst="rect">
            <a:avLst/>
          </a:prstGeom>
          <a:noFill/>
        </p:spPr>
        <p:txBody>
          <a:bodyPr wrap="square">
            <a:spAutoFit/>
          </a:bodyPr>
          <a:lstStyle/>
          <a:p>
            <a:r>
              <a:rPr lang="en-GB" sz="2400" b="1" noProof="0">
                <a:latin typeface="Segoe UI "/>
                <a:ea typeface="Segoe UI Black" panose="020B0A02040204020203" pitchFamily="34" charset="0"/>
              </a:rPr>
              <a:t>Capacity </a:t>
            </a:r>
          </a:p>
        </p:txBody>
      </p:sp>
      <p:sp>
        <p:nvSpPr>
          <p:cNvPr id="37" name="Rectangle 36">
            <a:extLst>
              <a:ext uri="{FF2B5EF4-FFF2-40B4-BE49-F238E27FC236}">
                <a16:creationId xmlns:a16="http://schemas.microsoft.com/office/drawing/2014/main" id="{C6B5948D-376C-C383-7870-6052ADD1035D}"/>
              </a:ext>
            </a:extLst>
          </p:cNvPr>
          <p:cNvSpPr/>
          <p:nvPr/>
        </p:nvSpPr>
        <p:spPr>
          <a:xfrm>
            <a:off x="5674055" y="2081731"/>
            <a:ext cx="2333087" cy="461665"/>
          </a:xfrm>
          <a:prstGeom prst="rect">
            <a:avLst/>
          </a:prstGeom>
          <a:noFill/>
        </p:spPr>
        <p:txBody>
          <a:bodyPr wrap="square">
            <a:spAutoFit/>
          </a:bodyPr>
          <a:lstStyle/>
          <a:p>
            <a:r>
              <a:rPr lang="en-GB" sz="2400" b="1" noProof="0">
                <a:latin typeface="Segoe UI "/>
                <a:ea typeface="Segoe UI Black" panose="020B0A02040204020203" pitchFamily="34" charset="0"/>
              </a:rPr>
              <a:t>Capability </a:t>
            </a:r>
          </a:p>
        </p:txBody>
      </p:sp>
      <p:sp>
        <p:nvSpPr>
          <p:cNvPr id="38" name="Rectangle 37">
            <a:extLst>
              <a:ext uri="{FF2B5EF4-FFF2-40B4-BE49-F238E27FC236}">
                <a16:creationId xmlns:a16="http://schemas.microsoft.com/office/drawing/2014/main" id="{7171F553-5D16-33B6-7549-F3D0C6EC8CE5}"/>
              </a:ext>
            </a:extLst>
          </p:cNvPr>
          <p:cNvSpPr/>
          <p:nvPr/>
        </p:nvSpPr>
        <p:spPr>
          <a:xfrm>
            <a:off x="9568530" y="2081731"/>
            <a:ext cx="2333087" cy="461665"/>
          </a:xfrm>
          <a:prstGeom prst="rect">
            <a:avLst/>
          </a:prstGeom>
          <a:noFill/>
        </p:spPr>
        <p:txBody>
          <a:bodyPr wrap="square">
            <a:spAutoFit/>
          </a:bodyPr>
          <a:lstStyle/>
          <a:p>
            <a:r>
              <a:rPr lang="en-GB" sz="2400" b="1" noProof="0">
                <a:latin typeface="Segoe UI "/>
                <a:ea typeface="Segoe UI Black" panose="020B0A02040204020203" pitchFamily="34" charset="0"/>
              </a:rPr>
              <a:t>Collaboration</a:t>
            </a:r>
            <a:r>
              <a:rPr lang="en-GB" sz="2200" b="1" noProof="0">
                <a:latin typeface="Segoe UI "/>
                <a:ea typeface="Segoe UI Black" panose="020B0A02040204020203" pitchFamily="34" charset="0"/>
              </a:rPr>
              <a:t> </a:t>
            </a:r>
          </a:p>
        </p:txBody>
      </p:sp>
      <p:sp>
        <p:nvSpPr>
          <p:cNvPr id="39" name="TextBox 38">
            <a:extLst>
              <a:ext uri="{FF2B5EF4-FFF2-40B4-BE49-F238E27FC236}">
                <a16:creationId xmlns:a16="http://schemas.microsoft.com/office/drawing/2014/main" id="{0F7D3B47-CBC7-D56B-9563-08FFF595E883}"/>
              </a:ext>
            </a:extLst>
          </p:cNvPr>
          <p:cNvSpPr txBox="1"/>
          <p:nvPr/>
        </p:nvSpPr>
        <p:spPr>
          <a:xfrm>
            <a:off x="9568530" y="2781344"/>
            <a:ext cx="2179455" cy="400110"/>
          </a:xfrm>
          <a:prstGeom prst="rect">
            <a:avLst/>
          </a:prstGeom>
          <a:noFill/>
        </p:spPr>
        <p:txBody>
          <a:bodyPr wrap="square" rtlCol="0">
            <a:spAutoFit/>
          </a:bodyPr>
          <a:lstStyle/>
          <a:p>
            <a:pPr algn="l"/>
            <a:r>
              <a:rPr lang="en-GB" sz="1000" noProof="0">
                <a:solidFill>
                  <a:schemeClr val="accent2">
                    <a:lumMod val="50000"/>
                  </a:schemeClr>
                </a:solidFill>
              </a:rPr>
              <a:t>Energy Project Officer </a:t>
            </a:r>
          </a:p>
          <a:p>
            <a:pPr algn="l"/>
            <a:r>
              <a:rPr lang="en-GB" sz="1000" noProof="0">
                <a:solidFill>
                  <a:schemeClr val="accent2">
                    <a:lumMod val="50000"/>
                  </a:schemeClr>
                </a:solidFill>
              </a:rPr>
              <a:t>County Council</a:t>
            </a:r>
          </a:p>
        </p:txBody>
      </p:sp>
      <p:sp>
        <p:nvSpPr>
          <p:cNvPr id="40" name="TextBox 39">
            <a:extLst>
              <a:ext uri="{FF2B5EF4-FFF2-40B4-BE49-F238E27FC236}">
                <a16:creationId xmlns:a16="http://schemas.microsoft.com/office/drawing/2014/main" id="{B609E937-A3B5-7125-5539-92940749BCD5}"/>
              </a:ext>
            </a:extLst>
          </p:cNvPr>
          <p:cNvSpPr txBox="1"/>
          <p:nvPr/>
        </p:nvSpPr>
        <p:spPr>
          <a:xfrm>
            <a:off x="8233380" y="3236249"/>
            <a:ext cx="1476580" cy="369332"/>
          </a:xfrm>
          <a:prstGeom prst="rect">
            <a:avLst/>
          </a:prstGeom>
          <a:noFill/>
        </p:spPr>
        <p:txBody>
          <a:bodyPr wrap="square" rtlCol="0">
            <a:spAutoFit/>
          </a:bodyPr>
          <a:lstStyle/>
          <a:p>
            <a:pPr algn="l"/>
            <a:r>
              <a:rPr lang="en-GB" noProof="0"/>
              <a:t>Challenge</a:t>
            </a:r>
          </a:p>
        </p:txBody>
      </p:sp>
      <p:sp>
        <p:nvSpPr>
          <p:cNvPr id="43" name="TextBox 42">
            <a:extLst>
              <a:ext uri="{FF2B5EF4-FFF2-40B4-BE49-F238E27FC236}">
                <a16:creationId xmlns:a16="http://schemas.microsoft.com/office/drawing/2014/main" id="{6C6858FA-8846-4812-9106-0BA9A2B89456}"/>
              </a:ext>
            </a:extLst>
          </p:cNvPr>
          <p:cNvSpPr txBox="1"/>
          <p:nvPr/>
        </p:nvSpPr>
        <p:spPr>
          <a:xfrm>
            <a:off x="35772" y="4306534"/>
            <a:ext cx="1476580" cy="369332"/>
          </a:xfrm>
          <a:prstGeom prst="rect">
            <a:avLst/>
          </a:prstGeom>
          <a:noFill/>
        </p:spPr>
        <p:txBody>
          <a:bodyPr wrap="square" rtlCol="0">
            <a:spAutoFit/>
          </a:bodyPr>
          <a:lstStyle/>
          <a:p>
            <a:pPr algn="l"/>
            <a:r>
              <a:rPr lang="en-GB" noProof="0"/>
              <a:t>Our impact</a:t>
            </a:r>
          </a:p>
        </p:txBody>
      </p:sp>
      <p:sp>
        <p:nvSpPr>
          <p:cNvPr id="44" name="TextBox 43">
            <a:extLst>
              <a:ext uri="{FF2B5EF4-FFF2-40B4-BE49-F238E27FC236}">
                <a16:creationId xmlns:a16="http://schemas.microsoft.com/office/drawing/2014/main" id="{7505B17A-9126-BEE8-7BA5-B333765DCBB9}"/>
              </a:ext>
            </a:extLst>
          </p:cNvPr>
          <p:cNvSpPr txBox="1"/>
          <p:nvPr/>
        </p:nvSpPr>
        <p:spPr>
          <a:xfrm>
            <a:off x="1356230" y="2702690"/>
            <a:ext cx="2179455" cy="400110"/>
          </a:xfrm>
          <a:prstGeom prst="rect">
            <a:avLst/>
          </a:prstGeom>
          <a:noFill/>
        </p:spPr>
        <p:txBody>
          <a:bodyPr wrap="square" rtlCol="0">
            <a:spAutoFit/>
          </a:bodyPr>
          <a:lstStyle/>
          <a:p>
            <a:r>
              <a:rPr lang="en-GB" sz="1000" noProof="0">
                <a:solidFill>
                  <a:schemeClr val="accent2">
                    <a:lumMod val="50000"/>
                  </a:schemeClr>
                </a:solidFill>
              </a:rPr>
              <a:t>Funding and Project Officer </a:t>
            </a:r>
          </a:p>
          <a:p>
            <a:pPr algn="l"/>
            <a:r>
              <a:rPr lang="en-GB" sz="1000" noProof="0">
                <a:solidFill>
                  <a:schemeClr val="accent2">
                    <a:lumMod val="50000"/>
                  </a:schemeClr>
                </a:solidFill>
              </a:rPr>
              <a:t>District Council</a:t>
            </a:r>
          </a:p>
        </p:txBody>
      </p:sp>
      <p:sp>
        <p:nvSpPr>
          <p:cNvPr id="47" name="TextBox 46">
            <a:extLst>
              <a:ext uri="{FF2B5EF4-FFF2-40B4-BE49-F238E27FC236}">
                <a16:creationId xmlns:a16="http://schemas.microsoft.com/office/drawing/2014/main" id="{33503349-8891-26BD-EB57-A87170BFC97A}"/>
              </a:ext>
            </a:extLst>
          </p:cNvPr>
          <p:cNvSpPr txBox="1"/>
          <p:nvPr/>
        </p:nvSpPr>
        <p:spPr>
          <a:xfrm>
            <a:off x="98879" y="3328577"/>
            <a:ext cx="3920560" cy="1015663"/>
          </a:xfrm>
          <a:prstGeom prst="rect">
            <a:avLst/>
          </a:prstGeom>
          <a:noFill/>
        </p:spPr>
        <p:txBody>
          <a:bodyPr wrap="square" rtlCol="0">
            <a:spAutoFit/>
          </a:bodyPr>
          <a:lstStyle/>
          <a:p>
            <a:endParaRPr lang="en-GB" sz="1200" i="1" noProof="0"/>
          </a:p>
          <a:p>
            <a:r>
              <a:rPr lang="en-GB" sz="1200" i="1" noProof="0"/>
              <a:t>‘I’d never worked on a carbon reduction plan before, so I wasn’t sure where to start or what good looked like. I didn’t have clear examples to follow, and found it difficult to speak confidently in team meetings.’</a:t>
            </a:r>
          </a:p>
        </p:txBody>
      </p:sp>
      <p:sp>
        <p:nvSpPr>
          <p:cNvPr id="48" name="TextBox 47">
            <a:extLst>
              <a:ext uri="{FF2B5EF4-FFF2-40B4-BE49-F238E27FC236}">
                <a16:creationId xmlns:a16="http://schemas.microsoft.com/office/drawing/2014/main" id="{B82AD40F-FC46-24EE-AFD5-2DC7D9F76D52}"/>
              </a:ext>
            </a:extLst>
          </p:cNvPr>
          <p:cNvSpPr txBox="1"/>
          <p:nvPr/>
        </p:nvSpPr>
        <p:spPr>
          <a:xfrm>
            <a:off x="100742" y="3098744"/>
            <a:ext cx="1476580" cy="369332"/>
          </a:xfrm>
          <a:prstGeom prst="rect">
            <a:avLst/>
          </a:prstGeom>
          <a:noFill/>
        </p:spPr>
        <p:txBody>
          <a:bodyPr wrap="square" rtlCol="0">
            <a:spAutoFit/>
          </a:bodyPr>
          <a:lstStyle/>
          <a:p>
            <a:pPr algn="l"/>
            <a:r>
              <a:rPr lang="en-GB" noProof="0"/>
              <a:t>Challenge</a:t>
            </a:r>
          </a:p>
        </p:txBody>
      </p:sp>
      <p:pic>
        <p:nvPicPr>
          <p:cNvPr id="15" name="Picture 14">
            <a:extLst>
              <a:ext uri="{FF2B5EF4-FFF2-40B4-BE49-F238E27FC236}">
                <a16:creationId xmlns:a16="http://schemas.microsoft.com/office/drawing/2014/main" id="{640C625D-E70B-6721-4B8A-DAE33E40D6E7}"/>
              </a:ext>
            </a:extLst>
          </p:cNvPr>
          <p:cNvPicPr>
            <a:picLocks noChangeAspect="1"/>
          </p:cNvPicPr>
          <p:nvPr/>
        </p:nvPicPr>
        <p:blipFill>
          <a:blip r:embed="rId5"/>
          <a:stretch>
            <a:fillRect/>
          </a:stretch>
        </p:blipFill>
        <p:spPr>
          <a:xfrm>
            <a:off x="22274" y="1763591"/>
            <a:ext cx="1231723" cy="1241321"/>
          </a:xfrm>
          <a:prstGeom prst="rect">
            <a:avLst/>
          </a:prstGeom>
        </p:spPr>
      </p:pic>
      <p:pic>
        <p:nvPicPr>
          <p:cNvPr id="18" name="Picture 17">
            <a:extLst>
              <a:ext uri="{FF2B5EF4-FFF2-40B4-BE49-F238E27FC236}">
                <a16:creationId xmlns:a16="http://schemas.microsoft.com/office/drawing/2014/main" id="{D81B266C-D39E-945A-4319-8740236A64B8}"/>
              </a:ext>
            </a:extLst>
          </p:cNvPr>
          <p:cNvPicPr>
            <a:picLocks noChangeAspect="1"/>
          </p:cNvPicPr>
          <p:nvPr/>
        </p:nvPicPr>
        <p:blipFill>
          <a:blip r:embed="rId6"/>
          <a:stretch>
            <a:fillRect/>
          </a:stretch>
        </p:blipFill>
        <p:spPr>
          <a:xfrm>
            <a:off x="4035512" y="1799079"/>
            <a:ext cx="1221072" cy="1227415"/>
          </a:xfrm>
          <a:prstGeom prst="rect">
            <a:avLst/>
          </a:prstGeom>
        </p:spPr>
      </p:pic>
      <p:pic>
        <p:nvPicPr>
          <p:cNvPr id="20" name="Picture 19">
            <a:extLst>
              <a:ext uri="{FF2B5EF4-FFF2-40B4-BE49-F238E27FC236}">
                <a16:creationId xmlns:a16="http://schemas.microsoft.com/office/drawing/2014/main" id="{314EE805-D0AD-AA4A-2B36-65F02B5C3578}"/>
              </a:ext>
            </a:extLst>
          </p:cNvPr>
          <p:cNvPicPr>
            <a:picLocks noChangeAspect="1"/>
          </p:cNvPicPr>
          <p:nvPr/>
        </p:nvPicPr>
        <p:blipFill>
          <a:blip r:embed="rId7"/>
          <a:stretch>
            <a:fillRect/>
          </a:stretch>
        </p:blipFill>
        <p:spPr>
          <a:xfrm>
            <a:off x="8088352" y="1830582"/>
            <a:ext cx="1231723" cy="1241321"/>
          </a:xfrm>
          <a:prstGeom prst="rect">
            <a:avLst/>
          </a:prstGeom>
        </p:spPr>
      </p:pic>
    </p:spTree>
    <p:extLst>
      <p:ext uri="{BB962C8B-B14F-4D97-AF65-F5344CB8AC3E}">
        <p14:creationId xmlns:p14="http://schemas.microsoft.com/office/powerpoint/2010/main" val="103162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DD759-4CB9-8384-6665-D37FC8172B79}"/>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7BB118CB-C47B-AB52-8FAB-B80ECC7EE7F5}"/>
              </a:ext>
            </a:extLst>
          </p:cNvPr>
          <p:cNvSpPr/>
          <p:nvPr/>
        </p:nvSpPr>
        <p:spPr>
          <a:xfrm>
            <a:off x="-3843" y="424963"/>
            <a:ext cx="12192000" cy="6418729"/>
          </a:xfrm>
          <a:custGeom>
            <a:avLst/>
            <a:gdLst>
              <a:gd name="csX0" fmla="*/ 0 w 12192000"/>
              <a:gd name="csY0" fmla="*/ 0 h 6418729"/>
              <a:gd name="csX1" fmla="*/ 12192000 w 12192000"/>
              <a:gd name="csY1" fmla="*/ 0 h 6418729"/>
              <a:gd name="csX2" fmla="*/ 12192000 w 12192000"/>
              <a:gd name="csY2" fmla="*/ 6418729 h 6418729"/>
              <a:gd name="csX3" fmla="*/ 0 w 12192000"/>
              <a:gd name="csY3" fmla="*/ 6418729 h 6418729"/>
              <a:gd name="csX4" fmla="*/ 0 w 12192000"/>
              <a:gd name="csY4" fmla="*/ 0 h 6418729"/>
              <a:gd name="csX5" fmla="*/ 2915080 w 12192000"/>
              <a:gd name="csY5" fmla="*/ 1469884 h 6418729"/>
              <a:gd name="csX6" fmla="*/ 2915080 w 12192000"/>
              <a:gd name="csY6" fmla="*/ 5479227 h 6418729"/>
              <a:gd name="csX7" fmla="*/ 9378820 w 12192000"/>
              <a:gd name="csY7" fmla="*/ 5479227 h 6418729"/>
              <a:gd name="csX8" fmla="*/ 9378820 w 12192000"/>
              <a:gd name="csY8" fmla="*/ 1469884 h 6418729"/>
              <a:gd name="csX9" fmla="*/ 2915080 w 12192000"/>
              <a:gd name="csY9" fmla="*/ 1469884 h 64187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2192000" h="6418729">
                <a:moveTo>
                  <a:pt x="0" y="0"/>
                </a:moveTo>
                <a:lnTo>
                  <a:pt x="12192000" y="0"/>
                </a:lnTo>
                <a:lnTo>
                  <a:pt x="12192000" y="6418729"/>
                </a:lnTo>
                <a:lnTo>
                  <a:pt x="0" y="6418729"/>
                </a:lnTo>
                <a:lnTo>
                  <a:pt x="0" y="0"/>
                </a:lnTo>
                <a:close/>
                <a:moveTo>
                  <a:pt x="2915080" y="1469884"/>
                </a:moveTo>
                <a:lnTo>
                  <a:pt x="2915080" y="5479227"/>
                </a:lnTo>
                <a:lnTo>
                  <a:pt x="9378820" y="5479227"/>
                </a:lnTo>
                <a:lnTo>
                  <a:pt x="9378820" y="1469884"/>
                </a:lnTo>
                <a:lnTo>
                  <a:pt x="2915080" y="1469884"/>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pic>
        <p:nvPicPr>
          <p:cNvPr id="6" name="Picture 5" descr="A computer with a black screen&#10;&#10;AI-generated content may be incorrect.">
            <a:extLst>
              <a:ext uri="{FF2B5EF4-FFF2-40B4-BE49-F238E27FC236}">
                <a16:creationId xmlns:a16="http://schemas.microsoft.com/office/drawing/2014/main" id="{131E6FBD-8255-5E17-4E4D-E8764F6FFE3B}"/>
              </a:ext>
            </a:extLst>
          </p:cNvPr>
          <p:cNvPicPr>
            <a:picLocks noChangeAspect="1"/>
          </p:cNvPicPr>
          <p:nvPr/>
        </p:nvPicPr>
        <p:blipFill>
          <a:blip r:embed="rId3"/>
          <a:srcRect l="2997" t="10592" r="3784" b="7555"/>
          <a:stretch>
            <a:fillRect/>
          </a:stretch>
        </p:blipFill>
        <p:spPr>
          <a:xfrm>
            <a:off x="-83141" y="2056682"/>
            <a:ext cx="8011614" cy="4688615"/>
          </a:xfrm>
          <a:prstGeom prst="rect">
            <a:avLst/>
          </a:prstGeom>
        </p:spPr>
      </p:pic>
      <p:grpSp>
        <p:nvGrpSpPr>
          <p:cNvPr id="2" name="Group 1">
            <a:extLst>
              <a:ext uri="{FF2B5EF4-FFF2-40B4-BE49-F238E27FC236}">
                <a16:creationId xmlns:a16="http://schemas.microsoft.com/office/drawing/2014/main" id="{6A5D140A-DC81-650E-D3BA-2FBEB4D622D2}"/>
              </a:ext>
            </a:extLst>
          </p:cNvPr>
          <p:cNvGrpSpPr/>
          <p:nvPr/>
        </p:nvGrpSpPr>
        <p:grpSpPr>
          <a:xfrm>
            <a:off x="3520338" y="5810938"/>
            <a:ext cx="804655" cy="226882"/>
            <a:chOff x="442237" y="-447645"/>
            <a:chExt cx="804655" cy="226882"/>
          </a:xfrm>
        </p:grpSpPr>
        <p:sp>
          <p:nvSpPr>
            <p:cNvPr id="5" name="Rounded Rectangle 4">
              <a:extLst>
                <a:ext uri="{FF2B5EF4-FFF2-40B4-BE49-F238E27FC236}">
                  <a16:creationId xmlns:a16="http://schemas.microsoft.com/office/drawing/2014/main" id="{F4509823-85D9-EF89-C44B-674F6FA0B89E}"/>
                </a:ext>
              </a:extLst>
            </p:cNvPr>
            <p:cNvSpPr/>
            <p:nvPr/>
          </p:nvSpPr>
          <p:spPr>
            <a:xfrm>
              <a:off x="442237" y="-447645"/>
              <a:ext cx="804655" cy="226882"/>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Oval 6">
              <a:extLst>
                <a:ext uri="{FF2B5EF4-FFF2-40B4-BE49-F238E27FC236}">
                  <a16:creationId xmlns:a16="http://schemas.microsoft.com/office/drawing/2014/main" id="{3D796548-0DE7-44F2-77E0-2C12D63C9FD6}"/>
                </a:ext>
              </a:extLst>
            </p:cNvPr>
            <p:cNvSpPr/>
            <p:nvPr/>
          </p:nvSpPr>
          <p:spPr>
            <a:xfrm>
              <a:off x="558800" y="-374306"/>
              <a:ext cx="82550" cy="8255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Oval 7">
              <a:extLst>
                <a:ext uri="{FF2B5EF4-FFF2-40B4-BE49-F238E27FC236}">
                  <a16:creationId xmlns:a16="http://schemas.microsoft.com/office/drawing/2014/main" id="{EDFF3B84-5F2F-F9AF-FFEC-FFC4C60D7F65}"/>
                </a:ext>
              </a:extLst>
            </p:cNvPr>
            <p:cNvSpPr/>
            <p:nvPr/>
          </p:nvSpPr>
          <p:spPr>
            <a:xfrm>
              <a:off x="729689" y="-374306"/>
              <a:ext cx="82550" cy="8255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Oval 8">
              <a:extLst>
                <a:ext uri="{FF2B5EF4-FFF2-40B4-BE49-F238E27FC236}">
                  <a16:creationId xmlns:a16="http://schemas.microsoft.com/office/drawing/2014/main" id="{83264BC9-5CE2-FCC1-9695-1B96AAE6D073}"/>
                </a:ext>
              </a:extLst>
            </p:cNvPr>
            <p:cNvSpPr/>
            <p:nvPr/>
          </p:nvSpPr>
          <p:spPr>
            <a:xfrm>
              <a:off x="1071466" y="-374306"/>
              <a:ext cx="82550" cy="8255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Oval 9">
              <a:extLst>
                <a:ext uri="{FF2B5EF4-FFF2-40B4-BE49-F238E27FC236}">
                  <a16:creationId xmlns:a16="http://schemas.microsoft.com/office/drawing/2014/main" id="{ABAC954A-3438-2604-0D6F-4574D9A2E29D}"/>
                </a:ext>
              </a:extLst>
            </p:cNvPr>
            <p:cNvSpPr/>
            <p:nvPr/>
          </p:nvSpPr>
          <p:spPr>
            <a:xfrm>
              <a:off x="900578" y="-374306"/>
              <a:ext cx="82550" cy="8255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cxnSp>
        <p:nvCxnSpPr>
          <p:cNvPr id="11" name="Straight Connector 10">
            <a:extLst>
              <a:ext uri="{FF2B5EF4-FFF2-40B4-BE49-F238E27FC236}">
                <a16:creationId xmlns:a16="http://schemas.microsoft.com/office/drawing/2014/main" id="{785EB153-F7A7-A49A-8086-FC92DBF1054D}"/>
              </a:ext>
            </a:extLst>
          </p:cNvPr>
          <p:cNvCxnSpPr>
            <a:cxnSpLocks/>
          </p:cNvCxnSpPr>
          <p:nvPr/>
        </p:nvCxnSpPr>
        <p:spPr>
          <a:xfrm>
            <a:off x="104175" y="607534"/>
            <a:ext cx="5509225" cy="15645"/>
          </a:xfrm>
          <a:prstGeom prst="line">
            <a:avLst/>
          </a:prstGeom>
          <a:ln>
            <a:solidFill>
              <a:schemeClr val="accent2">
                <a:lumMod val="75000"/>
              </a:schemeClr>
            </a:solidFill>
            <a:prstDash val="sysDot"/>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3" name="Round Same-side Corner of Rectangle 19">
            <a:extLst>
              <a:ext uri="{FF2B5EF4-FFF2-40B4-BE49-F238E27FC236}">
                <a16:creationId xmlns:a16="http://schemas.microsoft.com/office/drawing/2014/main" id="{CBF17C9F-B014-4755-7C1C-2FBEA29B2935}"/>
              </a:ext>
            </a:extLst>
          </p:cNvPr>
          <p:cNvSpPr/>
          <p:nvPr/>
        </p:nvSpPr>
        <p:spPr>
          <a:xfrm>
            <a:off x="5149631" y="2645144"/>
            <a:ext cx="4680608" cy="4176468"/>
          </a:xfrm>
          <a:prstGeom prst="round2SameRect">
            <a:avLst>
              <a:gd name="adj1" fmla="val 8411"/>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Rectangle 14">
            <a:extLst>
              <a:ext uri="{FF2B5EF4-FFF2-40B4-BE49-F238E27FC236}">
                <a16:creationId xmlns:a16="http://schemas.microsoft.com/office/drawing/2014/main" id="{D66A5BB7-EBE2-789C-6261-BD7FB5FCD84B}"/>
              </a:ext>
            </a:extLst>
          </p:cNvPr>
          <p:cNvSpPr/>
          <p:nvPr/>
        </p:nvSpPr>
        <p:spPr>
          <a:xfrm>
            <a:off x="5787196" y="2731343"/>
            <a:ext cx="2498493" cy="430887"/>
          </a:xfrm>
          <a:prstGeom prst="rect">
            <a:avLst/>
          </a:prstGeom>
          <a:noFill/>
        </p:spPr>
        <p:txBody>
          <a:bodyPr wrap="square">
            <a:spAutoFit/>
          </a:bodyPr>
          <a:lstStyle/>
          <a:p>
            <a:r>
              <a:rPr lang="en-GB" sz="2200" b="1" noProof="0">
                <a:solidFill>
                  <a:schemeClr val="bg1"/>
                </a:solidFill>
                <a:latin typeface="Segoe UI "/>
                <a:ea typeface="Segoe UI Black" panose="020B0A02040204020203" pitchFamily="34" charset="0"/>
              </a:rPr>
              <a:t>Our impact</a:t>
            </a:r>
          </a:p>
        </p:txBody>
      </p:sp>
      <p:pic>
        <p:nvPicPr>
          <p:cNvPr id="17" name="Picture 16">
            <a:extLst>
              <a:ext uri="{FF2B5EF4-FFF2-40B4-BE49-F238E27FC236}">
                <a16:creationId xmlns:a16="http://schemas.microsoft.com/office/drawing/2014/main" id="{BBBFA1EC-EE92-F12A-A6E8-D3F703CE6CF7}"/>
              </a:ext>
            </a:extLst>
          </p:cNvPr>
          <p:cNvPicPr>
            <a:picLocks noChangeAspect="1"/>
          </p:cNvPicPr>
          <p:nvPr/>
        </p:nvPicPr>
        <p:blipFill>
          <a:blip r:embed="rId4"/>
          <a:srcRect/>
          <a:stretch/>
        </p:blipFill>
        <p:spPr>
          <a:xfrm>
            <a:off x="5072763" y="2514244"/>
            <a:ext cx="714433" cy="718144"/>
          </a:xfrm>
          <a:prstGeom prst="rect">
            <a:avLst/>
          </a:prstGeom>
        </p:spPr>
      </p:pic>
      <p:sp>
        <p:nvSpPr>
          <p:cNvPr id="18" name="TextBox 17">
            <a:extLst>
              <a:ext uri="{FF2B5EF4-FFF2-40B4-BE49-F238E27FC236}">
                <a16:creationId xmlns:a16="http://schemas.microsoft.com/office/drawing/2014/main" id="{4C23B921-0315-F4A2-7735-00D588EFEC9E}"/>
              </a:ext>
            </a:extLst>
          </p:cNvPr>
          <p:cNvSpPr txBox="1"/>
          <p:nvPr/>
        </p:nvSpPr>
        <p:spPr>
          <a:xfrm>
            <a:off x="5127814" y="3279863"/>
            <a:ext cx="4702426" cy="1323439"/>
          </a:xfrm>
          <a:prstGeom prst="rect">
            <a:avLst/>
          </a:prstGeom>
          <a:noFill/>
        </p:spPr>
        <p:txBody>
          <a:bodyPr wrap="square" rtlCol="0">
            <a:spAutoFit/>
          </a:bodyPr>
          <a:lstStyle/>
          <a:p>
            <a:pPr marL="285750" indent="-285750">
              <a:spcAft>
                <a:spcPts val="600"/>
              </a:spcAft>
              <a:buClr>
                <a:schemeClr val="bg1"/>
              </a:buClr>
              <a:buFont typeface="Arial" panose="020B0604020202020204" pitchFamily="34" charset="0"/>
              <a:buChar char="•"/>
            </a:pPr>
            <a:r>
              <a:rPr lang="en-GB" sz="1400" noProof="0">
                <a:solidFill>
                  <a:schemeClr val="bg1"/>
                </a:solidFill>
              </a:rPr>
              <a:t>Established a private Net Zero Go forum space for the Climate Engagement Group, bringing together 100+ officers from across different local authorities</a:t>
            </a:r>
          </a:p>
          <a:p>
            <a:pPr marL="285750" indent="-285750">
              <a:spcBef>
                <a:spcPts val="600"/>
              </a:spcBef>
              <a:buClr>
                <a:schemeClr val="bg1"/>
              </a:buClr>
              <a:buFont typeface="Arial" panose="020B0604020202020204" pitchFamily="34" charset="0"/>
              <a:buChar char="•"/>
            </a:pPr>
            <a:r>
              <a:rPr lang="en-GB" sz="1400" noProof="0">
                <a:solidFill>
                  <a:schemeClr val="bg1"/>
                </a:solidFill>
              </a:rPr>
              <a:t>Net Zero Go enabled a private Community Forum to support collaboration beyond meetings and emails</a:t>
            </a:r>
          </a:p>
        </p:txBody>
      </p:sp>
      <p:sp>
        <p:nvSpPr>
          <p:cNvPr id="20" name="Rectangle 19">
            <a:extLst>
              <a:ext uri="{FF2B5EF4-FFF2-40B4-BE49-F238E27FC236}">
                <a16:creationId xmlns:a16="http://schemas.microsoft.com/office/drawing/2014/main" id="{768AD4FA-DD5A-C8B0-B188-F1BC894443EC}"/>
              </a:ext>
            </a:extLst>
          </p:cNvPr>
          <p:cNvSpPr/>
          <p:nvPr/>
        </p:nvSpPr>
        <p:spPr>
          <a:xfrm>
            <a:off x="9955822" y="1646915"/>
            <a:ext cx="2024461" cy="430887"/>
          </a:xfrm>
          <a:prstGeom prst="rect">
            <a:avLst/>
          </a:prstGeom>
          <a:noFill/>
        </p:spPr>
        <p:txBody>
          <a:bodyPr wrap="square">
            <a:spAutoFit/>
          </a:bodyPr>
          <a:lstStyle/>
          <a:p>
            <a:r>
              <a:rPr lang="en-GB" sz="2200" b="1" noProof="0">
                <a:solidFill>
                  <a:schemeClr val="bg1"/>
                </a:solidFill>
                <a:latin typeface="Segoe UI "/>
                <a:ea typeface="Segoe UI Black" panose="020B0A02040204020203" pitchFamily="34" charset="0"/>
              </a:rPr>
              <a:t>Secure space</a:t>
            </a:r>
          </a:p>
        </p:txBody>
      </p:sp>
      <p:sp>
        <p:nvSpPr>
          <p:cNvPr id="24" name="Text Placeholder 3">
            <a:extLst>
              <a:ext uri="{FF2B5EF4-FFF2-40B4-BE49-F238E27FC236}">
                <a16:creationId xmlns:a16="http://schemas.microsoft.com/office/drawing/2014/main" id="{71B7211A-7F68-4674-B10F-4A1035F3A87A}"/>
              </a:ext>
            </a:extLst>
          </p:cNvPr>
          <p:cNvSpPr txBox="1">
            <a:spLocks/>
          </p:cNvSpPr>
          <p:nvPr/>
        </p:nvSpPr>
        <p:spPr>
          <a:xfrm>
            <a:off x="0" y="36388"/>
            <a:ext cx="11931795" cy="846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800" noProof="0"/>
              <a:t> Connecting local </a:t>
            </a:r>
            <a:r>
              <a:rPr lang="en-GB" sz="2800"/>
              <a:t>a</a:t>
            </a:r>
            <a:r>
              <a:rPr lang="en-GB" sz="2800" noProof="0" err="1"/>
              <a:t>uthorities</a:t>
            </a:r>
            <a:endParaRPr lang="en-GB" sz="2800" noProof="0"/>
          </a:p>
        </p:txBody>
      </p:sp>
      <p:sp>
        <p:nvSpPr>
          <p:cNvPr id="27" name="Rectangle 26">
            <a:extLst>
              <a:ext uri="{FF2B5EF4-FFF2-40B4-BE49-F238E27FC236}">
                <a16:creationId xmlns:a16="http://schemas.microsoft.com/office/drawing/2014/main" id="{5D37178D-1B91-839A-A35B-574F317147A2}"/>
              </a:ext>
            </a:extLst>
          </p:cNvPr>
          <p:cNvSpPr/>
          <p:nvPr/>
        </p:nvSpPr>
        <p:spPr>
          <a:xfrm>
            <a:off x="-3843" y="685372"/>
            <a:ext cx="12231278" cy="706712"/>
          </a:xfrm>
          <a:prstGeom prst="rect">
            <a:avLst/>
          </a:prstGeom>
          <a:solidFill>
            <a:schemeClr val="bg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mn-cs"/>
            </a:endParaRPr>
          </a:p>
        </p:txBody>
      </p:sp>
      <p:grpSp>
        <p:nvGrpSpPr>
          <p:cNvPr id="28" name="Group 27">
            <a:extLst>
              <a:ext uri="{FF2B5EF4-FFF2-40B4-BE49-F238E27FC236}">
                <a16:creationId xmlns:a16="http://schemas.microsoft.com/office/drawing/2014/main" id="{A6BDDA4E-A06A-FB5E-0EA8-99BAC52472AA}"/>
              </a:ext>
            </a:extLst>
          </p:cNvPr>
          <p:cNvGrpSpPr/>
          <p:nvPr/>
        </p:nvGrpSpPr>
        <p:grpSpPr>
          <a:xfrm>
            <a:off x="3843" y="1365981"/>
            <a:ext cx="2104050" cy="473324"/>
            <a:chOff x="-38099" y="1948638"/>
            <a:chExt cx="2104050" cy="473324"/>
          </a:xfrm>
        </p:grpSpPr>
        <p:sp>
          <p:nvSpPr>
            <p:cNvPr id="29" name="Rectangle 28">
              <a:extLst>
                <a:ext uri="{FF2B5EF4-FFF2-40B4-BE49-F238E27FC236}">
                  <a16:creationId xmlns:a16="http://schemas.microsoft.com/office/drawing/2014/main" id="{7933133E-22FE-7698-9A00-EEF0A1133522}"/>
                </a:ext>
              </a:extLst>
            </p:cNvPr>
            <p:cNvSpPr/>
            <p:nvPr/>
          </p:nvSpPr>
          <p:spPr>
            <a:xfrm>
              <a:off x="-38099" y="1948639"/>
              <a:ext cx="1852654" cy="473323"/>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30" name="Oval 29">
              <a:extLst>
                <a:ext uri="{FF2B5EF4-FFF2-40B4-BE49-F238E27FC236}">
                  <a16:creationId xmlns:a16="http://schemas.microsoft.com/office/drawing/2014/main" id="{0245AC34-17C1-FDA4-F1DB-5CCF543F966A}"/>
                </a:ext>
              </a:extLst>
            </p:cNvPr>
            <p:cNvSpPr/>
            <p:nvPr/>
          </p:nvSpPr>
          <p:spPr>
            <a:xfrm>
              <a:off x="1501408" y="1948638"/>
              <a:ext cx="564543" cy="473323"/>
            </a:xfrm>
            <a:prstGeom prst="ellipse">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31" name="TextBox 30">
            <a:extLst>
              <a:ext uri="{FF2B5EF4-FFF2-40B4-BE49-F238E27FC236}">
                <a16:creationId xmlns:a16="http://schemas.microsoft.com/office/drawing/2014/main" id="{BE77E95D-7E89-98BF-BB85-B0E3D7AA68F8}"/>
              </a:ext>
            </a:extLst>
          </p:cNvPr>
          <p:cNvSpPr txBox="1"/>
          <p:nvPr/>
        </p:nvSpPr>
        <p:spPr>
          <a:xfrm>
            <a:off x="141020" y="1391256"/>
            <a:ext cx="1775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white"/>
                </a:solidFill>
                <a:effectLst/>
                <a:uLnTx/>
                <a:uFillTx/>
                <a:latin typeface="Segoe UI"/>
                <a:ea typeface="+mn-ea"/>
                <a:cs typeface="+mn-cs"/>
              </a:rPr>
              <a:t>Case study</a:t>
            </a:r>
          </a:p>
        </p:txBody>
      </p:sp>
      <p:pic>
        <p:nvPicPr>
          <p:cNvPr id="3" name="Picture 2">
            <a:extLst>
              <a:ext uri="{FF2B5EF4-FFF2-40B4-BE49-F238E27FC236}">
                <a16:creationId xmlns:a16="http://schemas.microsoft.com/office/drawing/2014/main" id="{B3F00FD0-38E2-4265-0EA2-9E77BB1E20BA}"/>
              </a:ext>
            </a:extLst>
          </p:cNvPr>
          <p:cNvPicPr>
            <a:picLocks noChangeAspect="1"/>
          </p:cNvPicPr>
          <p:nvPr/>
        </p:nvPicPr>
        <p:blipFill>
          <a:blip r:embed="rId5"/>
          <a:stretch>
            <a:fillRect/>
          </a:stretch>
        </p:blipFill>
        <p:spPr>
          <a:xfrm>
            <a:off x="11104774" y="124781"/>
            <a:ext cx="910906" cy="759196"/>
          </a:xfrm>
          <a:prstGeom prst="rect">
            <a:avLst/>
          </a:prstGeom>
        </p:spPr>
      </p:pic>
      <p:sp>
        <p:nvSpPr>
          <p:cNvPr id="4" name="Text Placeholder 3">
            <a:extLst>
              <a:ext uri="{FF2B5EF4-FFF2-40B4-BE49-F238E27FC236}">
                <a16:creationId xmlns:a16="http://schemas.microsoft.com/office/drawing/2014/main" id="{B5B572E8-BF9B-268C-017B-9EC299912845}"/>
              </a:ext>
            </a:extLst>
          </p:cNvPr>
          <p:cNvSpPr>
            <a:spLocks noGrp="1"/>
          </p:cNvSpPr>
          <p:nvPr>
            <p:ph type="body" sz="quarter" idx="11"/>
          </p:nvPr>
        </p:nvSpPr>
        <p:spPr>
          <a:xfrm>
            <a:off x="45785" y="729784"/>
            <a:ext cx="11931795" cy="846137"/>
          </a:xfrm>
        </p:spPr>
        <p:txBody>
          <a:bodyPr/>
          <a:lstStyle/>
          <a:p>
            <a:pPr>
              <a:lnSpc>
                <a:spcPct val="100000"/>
              </a:lnSpc>
              <a:spcBef>
                <a:spcPts val="0"/>
              </a:spcBef>
            </a:pPr>
            <a:r>
              <a:rPr lang="en-GB" sz="2800" noProof="0">
                <a:solidFill>
                  <a:schemeClr val="accent2"/>
                </a:solidFill>
              </a:rPr>
              <a:t>Climate Engagement Network </a:t>
            </a:r>
          </a:p>
        </p:txBody>
      </p:sp>
      <p:pic>
        <p:nvPicPr>
          <p:cNvPr id="33" name="Graphic 32">
            <a:extLst>
              <a:ext uri="{FF2B5EF4-FFF2-40B4-BE49-F238E27FC236}">
                <a16:creationId xmlns:a16="http://schemas.microsoft.com/office/drawing/2014/main" id="{D81B0991-7E7E-65BD-CB44-096BD9BFB78E}"/>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50240" y="588104"/>
            <a:ext cx="2510041" cy="2772225"/>
          </a:xfrm>
          <a:prstGeom prst="rect">
            <a:avLst/>
          </a:prstGeom>
        </p:spPr>
      </p:pic>
      <p:sp>
        <p:nvSpPr>
          <p:cNvPr id="34" name="Rectangle: Rounded Corners 33">
            <a:extLst>
              <a:ext uri="{FF2B5EF4-FFF2-40B4-BE49-F238E27FC236}">
                <a16:creationId xmlns:a16="http://schemas.microsoft.com/office/drawing/2014/main" id="{1A1F2F6B-24F6-58CE-8A11-27F242D9C03E}"/>
              </a:ext>
            </a:extLst>
          </p:cNvPr>
          <p:cNvSpPr/>
          <p:nvPr/>
        </p:nvSpPr>
        <p:spPr>
          <a:xfrm>
            <a:off x="6642370" y="30565"/>
            <a:ext cx="2749583" cy="2354170"/>
          </a:xfrm>
          <a:prstGeom prst="roundRect">
            <a:avLst/>
          </a:prstGeom>
          <a:solidFill>
            <a:schemeClr val="accent2">
              <a:lumMod val="60000"/>
              <a:lumOff val="4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noProof="0"/>
          </a:p>
        </p:txBody>
      </p:sp>
      <p:sp>
        <p:nvSpPr>
          <p:cNvPr id="35" name="Right Triangle 34">
            <a:extLst>
              <a:ext uri="{FF2B5EF4-FFF2-40B4-BE49-F238E27FC236}">
                <a16:creationId xmlns:a16="http://schemas.microsoft.com/office/drawing/2014/main" id="{B1ECEA2D-1652-3638-28DF-91D1BC190FFB}"/>
              </a:ext>
            </a:extLst>
          </p:cNvPr>
          <p:cNvSpPr/>
          <p:nvPr/>
        </p:nvSpPr>
        <p:spPr>
          <a:xfrm rot="5400000" flipH="1">
            <a:off x="8911585" y="1238005"/>
            <a:ext cx="821039" cy="1472420"/>
          </a:xfrm>
          <a:prstGeom prst="rtTriangle">
            <a:avLst/>
          </a:prstGeom>
          <a:solidFill>
            <a:schemeClr val="accent2">
              <a:lumMod val="60000"/>
              <a:lumOff val="4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noProof="0"/>
          </a:p>
        </p:txBody>
      </p:sp>
      <p:sp>
        <p:nvSpPr>
          <p:cNvPr id="22" name="TextBox 21">
            <a:extLst>
              <a:ext uri="{FF2B5EF4-FFF2-40B4-BE49-F238E27FC236}">
                <a16:creationId xmlns:a16="http://schemas.microsoft.com/office/drawing/2014/main" id="{1D5EE760-1B17-4B72-A56D-2C40DA4966C4}"/>
              </a:ext>
            </a:extLst>
          </p:cNvPr>
          <p:cNvSpPr txBox="1"/>
          <p:nvPr/>
        </p:nvSpPr>
        <p:spPr>
          <a:xfrm>
            <a:off x="6767564" y="117262"/>
            <a:ext cx="2563239" cy="2154436"/>
          </a:xfrm>
          <a:prstGeom prst="rect">
            <a:avLst/>
          </a:prstGeom>
          <a:noFill/>
        </p:spPr>
        <p:txBody>
          <a:bodyPr wrap="square" rtlCol="0">
            <a:spAutoFit/>
          </a:bodyPr>
          <a:lstStyle/>
          <a:p>
            <a:r>
              <a:rPr lang="en-GB" sz="1400" i="1" noProof="0"/>
              <a:t>Thanks to the NZG team for setting up this private space for us. It looks great! It’s clear, simple, and really user-friendly. I think it’ll be useful to keep our presentations and events in one place.</a:t>
            </a:r>
            <a:br>
              <a:rPr lang="en-GB" sz="1200" i="1" noProof="0"/>
            </a:br>
            <a:endParaRPr lang="en-GB" sz="1200" noProof="0"/>
          </a:p>
          <a:p>
            <a:r>
              <a:rPr lang="en-GB" sz="1200" noProof="0"/>
              <a:t>Climate Engagement Officer, Hammersmith &amp; Fulham Council</a:t>
            </a:r>
          </a:p>
        </p:txBody>
      </p:sp>
      <p:sp>
        <p:nvSpPr>
          <p:cNvPr id="36" name="TextBox 35">
            <a:extLst>
              <a:ext uri="{FF2B5EF4-FFF2-40B4-BE49-F238E27FC236}">
                <a16:creationId xmlns:a16="http://schemas.microsoft.com/office/drawing/2014/main" id="{4B9AD69A-DE1D-9C6D-F096-2A1B7A73C1A5}"/>
              </a:ext>
            </a:extLst>
          </p:cNvPr>
          <p:cNvSpPr txBox="1"/>
          <p:nvPr/>
        </p:nvSpPr>
        <p:spPr>
          <a:xfrm>
            <a:off x="5127813" y="5294305"/>
            <a:ext cx="4787262" cy="1400383"/>
          </a:xfrm>
          <a:prstGeom prst="rect">
            <a:avLst/>
          </a:prstGeom>
          <a:noFill/>
        </p:spPr>
        <p:txBody>
          <a:bodyPr wrap="square" rtlCol="0">
            <a:spAutoFit/>
          </a:bodyPr>
          <a:lstStyle/>
          <a:p>
            <a:pPr marL="285750" indent="-285750">
              <a:spcAft>
                <a:spcPts val="600"/>
              </a:spcAft>
              <a:buClr>
                <a:schemeClr val="bg1"/>
              </a:buClr>
              <a:buFont typeface="Arial" panose="020B0604020202020204" pitchFamily="34" charset="0"/>
              <a:buChar char="•"/>
            </a:pPr>
            <a:r>
              <a:rPr lang="en-GB" sz="1400" noProof="0">
                <a:solidFill>
                  <a:schemeClr val="bg1"/>
                </a:solidFill>
              </a:rPr>
              <a:t>One place to share slides, resources, discussion points </a:t>
            </a:r>
          </a:p>
          <a:p>
            <a:pPr marL="285750" indent="-285750">
              <a:spcAft>
                <a:spcPts val="600"/>
              </a:spcAft>
              <a:buClr>
                <a:schemeClr val="bg1"/>
              </a:buClr>
              <a:buFont typeface="Arial" panose="020B0604020202020204" pitchFamily="34" charset="0"/>
              <a:buChar char="•"/>
            </a:pPr>
            <a:r>
              <a:rPr lang="en-GB" sz="1400" noProof="0">
                <a:solidFill>
                  <a:schemeClr val="bg1"/>
                </a:solidFill>
              </a:rPr>
              <a:t>Ongoing conversations between bi-monthly sessions </a:t>
            </a:r>
          </a:p>
          <a:p>
            <a:pPr marL="285750" indent="-285750">
              <a:spcAft>
                <a:spcPts val="600"/>
              </a:spcAft>
              <a:buClr>
                <a:schemeClr val="bg1"/>
              </a:buClr>
              <a:buFont typeface="Arial" panose="020B0604020202020204" pitchFamily="34" charset="0"/>
              <a:buChar char="•"/>
            </a:pPr>
            <a:r>
              <a:rPr lang="en-GB" sz="1400" noProof="0">
                <a:solidFill>
                  <a:schemeClr val="bg1"/>
                </a:solidFill>
              </a:rPr>
              <a:t>Space to make connections, ask questions, share updates, and learn from peers </a:t>
            </a:r>
          </a:p>
          <a:p>
            <a:pPr marL="285750" indent="-285750">
              <a:spcAft>
                <a:spcPts val="600"/>
              </a:spcAft>
              <a:buClr>
                <a:schemeClr val="bg1"/>
              </a:buClr>
              <a:buFont typeface="Arial" panose="020B0604020202020204" pitchFamily="34" charset="0"/>
              <a:buChar char="•"/>
            </a:pPr>
            <a:r>
              <a:rPr lang="en-GB" sz="1400" noProof="0">
                <a:solidFill>
                  <a:schemeClr val="bg1"/>
                </a:solidFill>
              </a:rPr>
              <a:t>A space to shape future topics and drive the agenda</a:t>
            </a:r>
          </a:p>
        </p:txBody>
      </p:sp>
      <p:pic>
        <p:nvPicPr>
          <p:cNvPr id="40" name="Picture 39">
            <a:extLst>
              <a:ext uri="{FF2B5EF4-FFF2-40B4-BE49-F238E27FC236}">
                <a16:creationId xmlns:a16="http://schemas.microsoft.com/office/drawing/2014/main" id="{FDBF6DB9-C724-B07B-16C3-623398637FA1}"/>
              </a:ext>
            </a:extLst>
          </p:cNvPr>
          <p:cNvPicPr>
            <a:picLocks noChangeAspect="1"/>
          </p:cNvPicPr>
          <p:nvPr/>
        </p:nvPicPr>
        <p:blipFill>
          <a:blip r:embed="rId7"/>
          <a:srcRect l="1630" t="20667" r="41227" b="1710"/>
          <a:stretch>
            <a:fillRect/>
          </a:stretch>
        </p:blipFill>
        <p:spPr>
          <a:xfrm>
            <a:off x="1038865" y="2645144"/>
            <a:ext cx="3830662" cy="3057105"/>
          </a:xfrm>
          <a:prstGeom prst="rect">
            <a:avLst/>
          </a:prstGeom>
        </p:spPr>
      </p:pic>
      <p:pic>
        <p:nvPicPr>
          <p:cNvPr id="16" name="Picture 15">
            <a:extLst>
              <a:ext uri="{FF2B5EF4-FFF2-40B4-BE49-F238E27FC236}">
                <a16:creationId xmlns:a16="http://schemas.microsoft.com/office/drawing/2014/main" id="{66D31202-1738-F324-3439-B95B2E74C20A}"/>
              </a:ext>
            </a:extLst>
          </p:cNvPr>
          <p:cNvPicPr>
            <a:picLocks noChangeAspect="1"/>
          </p:cNvPicPr>
          <p:nvPr/>
        </p:nvPicPr>
        <p:blipFill>
          <a:blip r:embed="rId8"/>
          <a:srcRect/>
          <a:stretch/>
        </p:blipFill>
        <p:spPr>
          <a:xfrm>
            <a:off x="380029" y="1961773"/>
            <a:ext cx="951113" cy="961021"/>
          </a:xfrm>
          <a:prstGeom prst="rect">
            <a:avLst/>
          </a:prstGeom>
        </p:spPr>
      </p:pic>
      <p:sp>
        <p:nvSpPr>
          <p:cNvPr id="41" name="Rectangle 40">
            <a:extLst>
              <a:ext uri="{FF2B5EF4-FFF2-40B4-BE49-F238E27FC236}">
                <a16:creationId xmlns:a16="http://schemas.microsoft.com/office/drawing/2014/main" id="{6000F412-725A-4070-1E52-6ADB204687FD}"/>
              </a:ext>
            </a:extLst>
          </p:cNvPr>
          <p:cNvSpPr/>
          <p:nvPr/>
        </p:nvSpPr>
        <p:spPr>
          <a:xfrm>
            <a:off x="5275452" y="4781972"/>
            <a:ext cx="3010237" cy="369332"/>
          </a:xfrm>
          <a:prstGeom prst="rect">
            <a:avLst/>
          </a:prstGeom>
          <a:noFill/>
        </p:spPr>
        <p:txBody>
          <a:bodyPr wrap="square">
            <a:spAutoFit/>
          </a:bodyPr>
          <a:lstStyle/>
          <a:p>
            <a:r>
              <a:rPr lang="en-GB" b="1" noProof="0">
                <a:solidFill>
                  <a:schemeClr val="bg1"/>
                </a:solidFill>
                <a:latin typeface="Segoe UI "/>
                <a:ea typeface="Segoe UI Black" panose="020B0A02040204020203" pitchFamily="34" charset="0"/>
              </a:rPr>
              <a:t>What this enables</a:t>
            </a:r>
          </a:p>
        </p:txBody>
      </p:sp>
      <p:sp>
        <p:nvSpPr>
          <p:cNvPr id="12" name="TextBox 11">
            <a:extLst>
              <a:ext uri="{FF2B5EF4-FFF2-40B4-BE49-F238E27FC236}">
                <a16:creationId xmlns:a16="http://schemas.microsoft.com/office/drawing/2014/main" id="{7153D6D0-7A70-92C7-065E-2AB5DDFB7C2B}"/>
              </a:ext>
            </a:extLst>
          </p:cNvPr>
          <p:cNvSpPr txBox="1"/>
          <p:nvPr/>
        </p:nvSpPr>
        <p:spPr>
          <a:xfrm>
            <a:off x="9882122" y="4400989"/>
            <a:ext cx="2254152" cy="2354491"/>
          </a:xfrm>
          <a:prstGeom prst="rect">
            <a:avLst/>
          </a:prstGeom>
          <a:noFill/>
        </p:spPr>
        <p:txBody>
          <a:bodyPr wrap="square" rtlCol="0">
            <a:spAutoFit/>
          </a:bodyPr>
          <a:lstStyle/>
          <a:p>
            <a:r>
              <a:rPr lang="en-GB" sz="1050" noProof="0"/>
              <a:t>The Climate Engagement Network brings together local authority officers across England to share learning and practical approaches to climate and environmental engagement. Formed during the wave of climate emergency declarations, it began as a small peer-support group and has grown into an informal, collaborative community of over 100 members committed to strengthening public engagement on climate action.</a:t>
            </a:r>
          </a:p>
        </p:txBody>
      </p:sp>
      <p:sp>
        <p:nvSpPr>
          <p:cNvPr id="19" name="Text Placeholder 3">
            <a:extLst>
              <a:ext uri="{FF2B5EF4-FFF2-40B4-BE49-F238E27FC236}">
                <a16:creationId xmlns:a16="http://schemas.microsoft.com/office/drawing/2014/main" id="{8DA3FBB1-0A0E-0495-F116-8305F62E7926}"/>
              </a:ext>
            </a:extLst>
          </p:cNvPr>
          <p:cNvSpPr txBox="1">
            <a:spLocks/>
          </p:cNvSpPr>
          <p:nvPr/>
        </p:nvSpPr>
        <p:spPr>
          <a:xfrm>
            <a:off x="9805664" y="4002720"/>
            <a:ext cx="2382493" cy="846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200" noProof="0">
                <a:solidFill>
                  <a:schemeClr val="accent2"/>
                </a:solidFill>
              </a:rPr>
              <a:t>Climate Engagement Network </a:t>
            </a:r>
          </a:p>
        </p:txBody>
      </p:sp>
      <p:cxnSp>
        <p:nvCxnSpPr>
          <p:cNvPr id="21" name="Straight Connector 20">
            <a:extLst>
              <a:ext uri="{FF2B5EF4-FFF2-40B4-BE49-F238E27FC236}">
                <a16:creationId xmlns:a16="http://schemas.microsoft.com/office/drawing/2014/main" id="{D47D471B-B5A0-AE45-13CD-A87556B64865}"/>
              </a:ext>
            </a:extLst>
          </p:cNvPr>
          <p:cNvCxnSpPr>
            <a:cxnSpLocks/>
          </p:cNvCxnSpPr>
          <p:nvPr/>
        </p:nvCxnSpPr>
        <p:spPr>
          <a:xfrm flipV="1">
            <a:off x="9805664" y="4340197"/>
            <a:ext cx="2382493" cy="10183"/>
          </a:xfrm>
          <a:prstGeom prst="line">
            <a:avLst/>
          </a:prstGeom>
          <a:ln>
            <a:solidFill>
              <a:schemeClr val="accent2">
                <a:lumMod val="75000"/>
              </a:schemeClr>
            </a:solidFill>
            <a:prstDash val="sysDot"/>
            <a:headEnd type="none" w="med" len="med"/>
            <a:tailEnd type="none" w="med" len="med"/>
          </a:ln>
        </p:spPr>
        <p:style>
          <a:lnRef idx="3">
            <a:schemeClr val="accent1"/>
          </a:lnRef>
          <a:fillRef idx="0">
            <a:schemeClr val="accent1"/>
          </a:fillRef>
          <a:effectRef idx="2">
            <a:schemeClr val="accent1"/>
          </a:effectRef>
          <a:fontRef idx="minor">
            <a:schemeClr val="tx1"/>
          </a:fontRef>
        </p:style>
      </p:cxnSp>
      <p:pic>
        <p:nvPicPr>
          <p:cNvPr id="38" name="Picture 37">
            <a:extLst>
              <a:ext uri="{FF2B5EF4-FFF2-40B4-BE49-F238E27FC236}">
                <a16:creationId xmlns:a16="http://schemas.microsoft.com/office/drawing/2014/main" id="{B6C285A6-BBEF-A806-4564-4B316B98B97D}"/>
              </a:ext>
            </a:extLst>
          </p:cNvPr>
          <p:cNvPicPr>
            <a:picLocks noChangeAspect="1"/>
          </p:cNvPicPr>
          <p:nvPr/>
        </p:nvPicPr>
        <p:blipFill>
          <a:blip r:embed="rId9"/>
          <a:stretch>
            <a:fillRect/>
          </a:stretch>
        </p:blipFill>
        <p:spPr>
          <a:xfrm>
            <a:off x="4830175" y="494821"/>
            <a:ext cx="1937389" cy="1937389"/>
          </a:xfrm>
          <a:prstGeom prst="rect">
            <a:avLst/>
          </a:prstGeom>
        </p:spPr>
      </p:pic>
      <p:pic>
        <p:nvPicPr>
          <p:cNvPr id="23" name="Picture 2">
            <a:extLst>
              <a:ext uri="{FF2B5EF4-FFF2-40B4-BE49-F238E27FC236}">
                <a16:creationId xmlns:a16="http://schemas.microsoft.com/office/drawing/2014/main" id="{E57D6350-FB22-926F-2B04-A7BA5BB86C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2514" y="1131615"/>
            <a:ext cx="2160000" cy="176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525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CFA87-56B0-3F64-A1BC-39A171F07244}"/>
            </a:ext>
          </a:extLst>
        </p:cNvPr>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9D185FC2-68AE-54B2-F45B-FDA5DBF7AFB2}"/>
              </a:ext>
            </a:extLst>
          </p:cNvPr>
          <p:cNvSpPr/>
          <p:nvPr/>
        </p:nvSpPr>
        <p:spPr>
          <a:xfrm>
            <a:off x="5529361" y="1376861"/>
            <a:ext cx="2910551" cy="450285"/>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300"/>
              </a:spcBef>
            </a:pPr>
            <a:r>
              <a:rPr lang="en-GB" sz="1200" i="1" noProof="0">
                <a:solidFill>
                  <a:schemeClr val="tx1"/>
                </a:solidFill>
                <a:latin typeface="Segoe UI"/>
                <a:cs typeface="Segoe UI"/>
              </a:rPr>
              <a:t>Net Zero Go is the most trusted resource on decarbonisation topics. </a:t>
            </a:r>
            <a:r>
              <a:rPr lang="en-GB" sz="1200" noProof="0">
                <a:solidFill>
                  <a:schemeClr val="tx1"/>
                </a:solidFill>
                <a:latin typeface="Segoe UI"/>
                <a:cs typeface="Segoe UI"/>
              </a:rPr>
              <a:t>[NWNZH]</a:t>
            </a:r>
          </a:p>
        </p:txBody>
      </p:sp>
      <p:sp>
        <p:nvSpPr>
          <p:cNvPr id="31" name="Rectangle: Rounded Corners 30">
            <a:extLst>
              <a:ext uri="{FF2B5EF4-FFF2-40B4-BE49-F238E27FC236}">
                <a16:creationId xmlns:a16="http://schemas.microsoft.com/office/drawing/2014/main" id="{98160FE1-AF79-38DD-FA19-BF32F04E56BA}"/>
              </a:ext>
            </a:extLst>
          </p:cNvPr>
          <p:cNvSpPr/>
          <p:nvPr/>
        </p:nvSpPr>
        <p:spPr>
          <a:xfrm>
            <a:off x="337387" y="1087659"/>
            <a:ext cx="5194051" cy="898177"/>
          </a:xfrm>
          <a:prstGeom prst="roundRect">
            <a:avLst>
              <a:gd name="adj" fmla="val 1299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300"/>
              </a:spcBef>
              <a:spcAft>
                <a:spcPts val="600"/>
              </a:spcAft>
            </a:pPr>
            <a:r>
              <a:rPr lang="en-GB" b="1" noProof="0">
                <a:solidFill>
                  <a:schemeClr val="tx1">
                    <a:lumMod val="50000"/>
                  </a:schemeClr>
                </a:solidFill>
                <a:latin typeface="Segoe UI"/>
                <a:cs typeface="Segoe UI"/>
              </a:rPr>
              <a:t>Trusted, go-to resource</a:t>
            </a:r>
          </a:p>
          <a:p>
            <a:pPr>
              <a:spcBef>
                <a:spcPts val="300"/>
              </a:spcBef>
            </a:pPr>
            <a:r>
              <a:rPr lang="en-GB" sz="1200" noProof="0">
                <a:solidFill>
                  <a:schemeClr val="tx1">
                    <a:lumMod val="50000"/>
                  </a:schemeClr>
                </a:solidFill>
                <a:latin typeface="Segoe UI"/>
                <a:cs typeface="Segoe UI"/>
              </a:rPr>
              <a:t>A credible, central library for decarbonisation knowledge, including outputs from strategic Hub-led programmes.</a:t>
            </a:r>
          </a:p>
        </p:txBody>
      </p:sp>
      <p:cxnSp>
        <p:nvCxnSpPr>
          <p:cNvPr id="33" name="Straight Connector 32">
            <a:extLst>
              <a:ext uri="{FF2B5EF4-FFF2-40B4-BE49-F238E27FC236}">
                <a16:creationId xmlns:a16="http://schemas.microsoft.com/office/drawing/2014/main" id="{524CDF97-404A-2575-0E80-DA67CCCE3335}"/>
              </a:ext>
            </a:extLst>
          </p:cNvPr>
          <p:cNvCxnSpPr>
            <a:cxnSpLocks/>
          </p:cNvCxnSpPr>
          <p:nvPr/>
        </p:nvCxnSpPr>
        <p:spPr>
          <a:xfrm>
            <a:off x="429487" y="2026942"/>
            <a:ext cx="10680833" cy="0"/>
          </a:xfrm>
          <a:prstGeom prst="line">
            <a:avLst/>
          </a:prstGeom>
          <a:ln w="57150"/>
        </p:spPr>
        <p:style>
          <a:lnRef idx="1">
            <a:schemeClr val="dk1"/>
          </a:lnRef>
          <a:fillRef idx="0">
            <a:schemeClr val="dk1"/>
          </a:fillRef>
          <a:effectRef idx="0">
            <a:schemeClr val="dk1"/>
          </a:effectRef>
          <a:fontRef idx="minor">
            <a:schemeClr val="tx1"/>
          </a:fontRef>
        </p:style>
      </p:cxnSp>
      <p:sp>
        <p:nvSpPr>
          <p:cNvPr id="35" name="Rectangle: Rounded Corners 34">
            <a:extLst>
              <a:ext uri="{FF2B5EF4-FFF2-40B4-BE49-F238E27FC236}">
                <a16:creationId xmlns:a16="http://schemas.microsoft.com/office/drawing/2014/main" id="{6380FF2C-5C8B-38D7-98C6-31CA658F0186}"/>
              </a:ext>
            </a:extLst>
          </p:cNvPr>
          <p:cNvSpPr/>
          <p:nvPr/>
        </p:nvSpPr>
        <p:spPr>
          <a:xfrm>
            <a:off x="398703" y="2003702"/>
            <a:ext cx="5087697" cy="1082131"/>
          </a:xfrm>
          <a:prstGeom prst="roundRect">
            <a:avLst>
              <a:gd name="adj" fmla="val 103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300"/>
              </a:spcBef>
              <a:spcAft>
                <a:spcPts val="600"/>
              </a:spcAft>
            </a:pPr>
            <a:r>
              <a:rPr lang="en-GB" b="1" noProof="0">
                <a:solidFill>
                  <a:schemeClr val="tx1">
                    <a:lumMod val="50000"/>
                  </a:schemeClr>
                </a:solidFill>
                <a:latin typeface="Segoe UI"/>
                <a:cs typeface="Segoe UI"/>
              </a:rPr>
              <a:t>Upskilling teams</a:t>
            </a:r>
          </a:p>
          <a:p>
            <a:pPr>
              <a:spcBef>
                <a:spcPts val="300"/>
              </a:spcBef>
            </a:pPr>
            <a:r>
              <a:rPr lang="en-GB" sz="1200" noProof="0">
                <a:solidFill>
                  <a:schemeClr val="tx1">
                    <a:lumMod val="50000"/>
                  </a:schemeClr>
                </a:solidFill>
                <a:latin typeface="Segoe UI" panose="020B0502040204020203" pitchFamily="34" charset="0"/>
                <a:cs typeface="Segoe UI" panose="020B0502040204020203" pitchFamily="34" charset="0"/>
              </a:rPr>
              <a:t>Net Zero Go supports learning across Hubs, particularly for new starters, through e-learning, guides, and case studies.</a:t>
            </a:r>
          </a:p>
        </p:txBody>
      </p:sp>
      <p:cxnSp>
        <p:nvCxnSpPr>
          <p:cNvPr id="36" name="Straight Connector 35">
            <a:extLst>
              <a:ext uri="{FF2B5EF4-FFF2-40B4-BE49-F238E27FC236}">
                <a16:creationId xmlns:a16="http://schemas.microsoft.com/office/drawing/2014/main" id="{58ABAAF2-3D87-0DE7-A066-2A3A5A42F0FE}"/>
              </a:ext>
            </a:extLst>
          </p:cNvPr>
          <p:cNvCxnSpPr>
            <a:cxnSpLocks/>
          </p:cNvCxnSpPr>
          <p:nvPr/>
        </p:nvCxnSpPr>
        <p:spPr>
          <a:xfrm>
            <a:off x="485480" y="3224861"/>
            <a:ext cx="1111825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11CED527-4F15-6FA4-42BB-5A240AF89B72}"/>
              </a:ext>
            </a:extLst>
          </p:cNvPr>
          <p:cNvCxnSpPr>
            <a:cxnSpLocks/>
          </p:cNvCxnSpPr>
          <p:nvPr/>
        </p:nvCxnSpPr>
        <p:spPr>
          <a:xfrm flipV="1">
            <a:off x="485480" y="4814206"/>
            <a:ext cx="11118256" cy="2890"/>
          </a:xfrm>
          <a:prstGeom prst="line">
            <a:avLst/>
          </a:prstGeom>
          <a:ln w="571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C003D49-51E0-4AC1-EC7E-CE730299C3A4}"/>
              </a:ext>
            </a:extLst>
          </p:cNvPr>
          <p:cNvCxnSpPr>
            <a:cxnSpLocks/>
          </p:cNvCxnSpPr>
          <p:nvPr/>
        </p:nvCxnSpPr>
        <p:spPr>
          <a:xfrm>
            <a:off x="485480" y="6432861"/>
            <a:ext cx="10783155" cy="0"/>
          </a:xfrm>
          <a:prstGeom prst="line">
            <a:avLst/>
          </a:prstGeom>
          <a:ln w="57150"/>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AF261418-3867-758E-3FAF-FC84085D5EDA}"/>
              </a:ext>
            </a:extLst>
          </p:cNvPr>
          <p:cNvSpPr txBox="1"/>
          <p:nvPr/>
        </p:nvSpPr>
        <p:spPr>
          <a:xfrm>
            <a:off x="9248949" y="5968017"/>
            <a:ext cx="1821947" cy="461665"/>
          </a:xfrm>
          <a:prstGeom prst="rect">
            <a:avLst/>
          </a:prstGeom>
          <a:noFill/>
        </p:spPr>
        <p:txBody>
          <a:bodyPr wrap="square" rtlCol="0">
            <a:spAutoFit/>
          </a:bodyPr>
          <a:lstStyle/>
          <a:p>
            <a:pPr algn="r"/>
            <a:r>
              <a:rPr lang="en-GB" sz="800" noProof="0">
                <a:solidFill>
                  <a:schemeClr val="bg1"/>
                </a:solidFill>
              </a:rPr>
              <a:t>Affordable &amp; Social Housing Specialist </a:t>
            </a:r>
          </a:p>
          <a:p>
            <a:pPr algn="r"/>
            <a:r>
              <a:rPr lang="en-GB" sz="800" noProof="0">
                <a:solidFill>
                  <a:schemeClr val="bg1"/>
                </a:solidFill>
              </a:rPr>
              <a:t>Combined Authority </a:t>
            </a:r>
          </a:p>
        </p:txBody>
      </p:sp>
      <p:pic>
        <p:nvPicPr>
          <p:cNvPr id="49" name="Picture 48">
            <a:extLst>
              <a:ext uri="{FF2B5EF4-FFF2-40B4-BE49-F238E27FC236}">
                <a16:creationId xmlns:a16="http://schemas.microsoft.com/office/drawing/2014/main" id="{B05C7A7E-F12D-EF63-CBAD-5A0026B6CCEF}"/>
              </a:ext>
            </a:extLst>
          </p:cNvPr>
          <p:cNvPicPr>
            <a:picLocks noChangeAspect="1"/>
          </p:cNvPicPr>
          <p:nvPr/>
        </p:nvPicPr>
        <p:blipFill>
          <a:blip r:embed="rId3"/>
          <a:stretch>
            <a:fillRect/>
          </a:stretch>
        </p:blipFill>
        <p:spPr>
          <a:xfrm>
            <a:off x="11265165" y="46791"/>
            <a:ext cx="872581" cy="727254"/>
          </a:xfrm>
          <a:prstGeom prst="rect">
            <a:avLst/>
          </a:prstGeom>
        </p:spPr>
      </p:pic>
      <p:pic>
        <p:nvPicPr>
          <p:cNvPr id="53" name="Picture 52" descr="A close up of a logo&#10;&#10;AI-generated content may be incorrect.">
            <a:extLst>
              <a:ext uri="{FF2B5EF4-FFF2-40B4-BE49-F238E27FC236}">
                <a16:creationId xmlns:a16="http://schemas.microsoft.com/office/drawing/2014/main" id="{84CC9AA8-351F-AB6B-0EDD-D97479EA5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264" y="222071"/>
            <a:ext cx="1003942" cy="484876"/>
          </a:xfrm>
          <a:prstGeom prst="rect">
            <a:avLst/>
          </a:prstGeom>
        </p:spPr>
      </p:pic>
      <p:pic>
        <p:nvPicPr>
          <p:cNvPr id="54" name="Picture 53" descr="A logo with purple circles and white text&#10;&#10;AI-generated content may be incorrect.">
            <a:extLst>
              <a:ext uri="{FF2B5EF4-FFF2-40B4-BE49-F238E27FC236}">
                <a16:creationId xmlns:a16="http://schemas.microsoft.com/office/drawing/2014/main" id="{40FF16C5-DF72-7C87-17FB-3E1AEF8DB6F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693150" y="232803"/>
            <a:ext cx="1169773" cy="501053"/>
          </a:xfrm>
          <a:prstGeom prst="rect">
            <a:avLst/>
          </a:prstGeom>
        </p:spPr>
      </p:pic>
      <p:pic>
        <p:nvPicPr>
          <p:cNvPr id="55" name="Picture 54" descr="A blue text on a black background&#10;&#10;AI-generated content may be incorrect.">
            <a:extLst>
              <a:ext uri="{FF2B5EF4-FFF2-40B4-BE49-F238E27FC236}">
                <a16:creationId xmlns:a16="http://schemas.microsoft.com/office/drawing/2014/main" id="{DD86F2B1-881D-55BA-346C-2570518B2B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0505" y="330590"/>
            <a:ext cx="1497105" cy="305410"/>
          </a:xfrm>
          <a:prstGeom prst="rect">
            <a:avLst/>
          </a:prstGeom>
        </p:spPr>
      </p:pic>
      <p:pic>
        <p:nvPicPr>
          <p:cNvPr id="56" name="Picture 55" descr="A logo for a company&#10;&#10;AI-generated content may be incorrect.">
            <a:extLst>
              <a:ext uri="{FF2B5EF4-FFF2-40B4-BE49-F238E27FC236}">
                <a16:creationId xmlns:a16="http://schemas.microsoft.com/office/drawing/2014/main" id="{FF741CC3-53EB-E9D9-E316-F70E464F88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1486" y="121601"/>
            <a:ext cx="653797" cy="653797"/>
          </a:xfrm>
          <a:prstGeom prst="rect">
            <a:avLst/>
          </a:prstGeom>
        </p:spPr>
      </p:pic>
      <p:pic>
        <p:nvPicPr>
          <p:cNvPr id="57" name="Picture 56" descr="A black background with red text&#10;&#10;AI-generated content may be incorrect.">
            <a:extLst>
              <a:ext uri="{FF2B5EF4-FFF2-40B4-BE49-F238E27FC236}">
                <a16:creationId xmlns:a16="http://schemas.microsoft.com/office/drawing/2014/main" id="{77938CDA-BD12-6078-EAC2-110ACAE661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5867" y="270373"/>
            <a:ext cx="1300394" cy="461490"/>
          </a:xfrm>
          <a:prstGeom prst="rect">
            <a:avLst/>
          </a:prstGeom>
        </p:spPr>
      </p:pic>
      <p:sp>
        <p:nvSpPr>
          <p:cNvPr id="67" name="Rectangle: Rounded Corners 66">
            <a:extLst>
              <a:ext uri="{FF2B5EF4-FFF2-40B4-BE49-F238E27FC236}">
                <a16:creationId xmlns:a16="http://schemas.microsoft.com/office/drawing/2014/main" id="{2D8F1B9B-356D-26C5-BFF9-AFD81C44243A}"/>
              </a:ext>
            </a:extLst>
          </p:cNvPr>
          <p:cNvSpPr/>
          <p:nvPr/>
        </p:nvSpPr>
        <p:spPr>
          <a:xfrm>
            <a:off x="5486400" y="2311811"/>
            <a:ext cx="6117336" cy="701945"/>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300"/>
              </a:spcBef>
            </a:pPr>
            <a:r>
              <a:rPr lang="en-GB" sz="1200" i="1" noProof="0">
                <a:solidFill>
                  <a:schemeClr val="tx1"/>
                </a:solidFill>
                <a:latin typeface="Segoe UI"/>
                <a:cs typeface="Segoe UI"/>
              </a:rPr>
              <a:t>I'd say the platform definitely helped me upskill, especially when I first started working here. It was my go-to if I didn’t fully understand a topic discussed in a meeting. </a:t>
            </a:r>
            <a:r>
              <a:rPr lang="en-GB" sz="1200" noProof="0">
                <a:solidFill>
                  <a:schemeClr val="tx1"/>
                </a:solidFill>
                <a:latin typeface="Segoe UI"/>
                <a:cs typeface="Segoe UI"/>
              </a:rPr>
              <a:t>[NWNZH]</a:t>
            </a:r>
          </a:p>
        </p:txBody>
      </p:sp>
      <p:sp>
        <p:nvSpPr>
          <p:cNvPr id="2" name="Rectangle: Rounded Corners 1">
            <a:extLst>
              <a:ext uri="{FF2B5EF4-FFF2-40B4-BE49-F238E27FC236}">
                <a16:creationId xmlns:a16="http://schemas.microsoft.com/office/drawing/2014/main" id="{AC4D2832-E1E1-90E9-B0AA-7ED966597F85}"/>
              </a:ext>
            </a:extLst>
          </p:cNvPr>
          <p:cNvSpPr/>
          <p:nvPr/>
        </p:nvSpPr>
        <p:spPr>
          <a:xfrm>
            <a:off x="337387" y="3232476"/>
            <a:ext cx="4890221" cy="1425303"/>
          </a:xfrm>
          <a:prstGeom prst="roundRect">
            <a:avLst>
              <a:gd name="adj" fmla="val 103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300"/>
              </a:spcBef>
              <a:spcAft>
                <a:spcPts val="600"/>
              </a:spcAft>
            </a:pPr>
            <a:r>
              <a:rPr lang="en-GB" b="1" noProof="0">
                <a:solidFill>
                  <a:schemeClr val="tx1">
                    <a:lumMod val="50000"/>
                  </a:schemeClr>
                </a:solidFill>
                <a:latin typeface="Segoe UI"/>
                <a:cs typeface="Segoe UI"/>
              </a:rPr>
              <a:t>Stronger support for local authorities</a:t>
            </a:r>
          </a:p>
          <a:p>
            <a:pPr>
              <a:spcBef>
                <a:spcPts val="300"/>
              </a:spcBef>
            </a:pPr>
            <a:r>
              <a:rPr lang="en-GB" sz="1200" noProof="0">
                <a:solidFill>
                  <a:schemeClr val="tx1">
                    <a:lumMod val="50000"/>
                  </a:schemeClr>
                </a:solidFill>
                <a:latin typeface="Segoe UI" panose="020B0502040204020203" pitchFamily="34" charset="0"/>
                <a:cs typeface="Segoe UI" panose="020B0502040204020203" pitchFamily="34" charset="0"/>
              </a:rPr>
              <a:t>Net Zero Go makes it easy to quickly find and signpost relevant information to local authorities. With clear summaries and accessible content, it’s simple to identify what’s most useful and direct people to the right resources.</a:t>
            </a:r>
          </a:p>
        </p:txBody>
      </p:sp>
      <p:sp>
        <p:nvSpPr>
          <p:cNvPr id="3" name="Rectangle: Rounded Corners 2">
            <a:extLst>
              <a:ext uri="{FF2B5EF4-FFF2-40B4-BE49-F238E27FC236}">
                <a16:creationId xmlns:a16="http://schemas.microsoft.com/office/drawing/2014/main" id="{B7075802-BCF4-DCD2-6F86-4B44D3FCCE13}"/>
              </a:ext>
            </a:extLst>
          </p:cNvPr>
          <p:cNvSpPr/>
          <p:nvPr/>
        </p:nvSpPr>
        <p:spPr>
          <a:xfrm>
            <a:off x="5531438" y="3443289"/>
            <a:ext cx="6072298" cy="1067676"/>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300"/>
              </a:spcBef>
            </a:pPr>
            <a:r>
              <a:rPr lang="en-GB" sz="1200" i="1" noProof="0">
                <a:solidFill>
                  <a:schemeClr val="tx1"/>
                </a:solidFill>
                <a:latin typeface="Segoe UI"/>
                <a:cs typeface="Segoe UI"/>
              </a:rPr>
              <a:t>When I had a community energy question from a local authority, I searched for ‘community energy’ and immediately found relevant content, including local authority case studies. The short summaries made it easy to see what was relevant, and I was able to refer them straight to Net Zero Go. Finding something useful so quickly made a real difference and saved a lot of time. </a:t>
            </a:r>
            <a:r>
              <a:rPr lang="en-GB" sz="1200" noProof="0">
                <a:solidFill>
                  <a:schemeClr val="tx1"/>
                </a:solidFill>
                <a:latin typeface="Segoe UI"/>
                <a:cs typeface="Segoe UI"/>
              </a:rPr>
              <a:t>[NEYNZH]</a:t>
            </a:r>
          </a:p>
        </p:txBody>
      </p:sp>
      <p:sp>
        <p:nvSpPr>
          <p:cNvPr id="4" name="Rectangle: Rounded Corners 3">
            <a:extLst>
              <a:ext uri="{FF2B5EF4-FFF2-40B4-BE49-F238E27FC236}">
                <a16:creationId xmlns:a16="http://schemas.microsoft.com/office/drawing/2014/main" id="{2F503327-F450-CD00-3345-94E8AFA36E81}"/>
              </a:ext>
            </a:extLst>
          </p:cNvPr>
          <p:cNvSpPr/>
          <p:nvPr/>
        </p:nvSpPr>
        <p:spPr>
          <a:xfrm>
            <a:off x="337387" y="5004254"/>
            <a:ext cx="5149013" cy="1082131"/>
          </a:xfrm>
          <a:prstGeom prst="roundRect">
            <a:avLst>
              <a:gd name="adj" fmla="val 103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300"/>
              </a:spcBef>
              <a:spcAft>
                <a:spcPts val="600"/>
              </a:spcAft>
            </a:pPr>
            <a:r>
              <a:rPr lang="en-GB" b="1" noProof="0">
                <a:solidFill>
                  <a:schemeClr val="tx1">
                    <a:lumMod val="50000"/>
                  </a:schemeClr>
                </a:solidFill>
                <a:latin typeface="Segoe UI"/>
                <a:cs typeface="Segoe UI"/>
              </a:rPr>
              <a:t>Building connections with local authorities</a:t>
            </a:r>
          </a:p>
          <a:p>
            <a:pPr>
              <a:spcBef>
                <a:spcPts val="300"/>
              </a:spcBef>
            </a:pPr>
            <a:r>
              <a:rPr lang="en-GB" sz="1200" noProof="0">
                <a:solidFill>
                  <a:schemeClr val="tx1">
                    <a:lumMod val="50000"/>
                  </a:schemeClr>
                </a:solidFill>
                <a:latin typeface="Segoe UI" panose="020B0502040204020203" pitchFamily="34" charset="0"/>
                <a:cs typeface="Segoe UI" panose="020B0502040204020203" pitchFamily="34" charset="0"/>
              </a:rPr>
              <a:t>Net Zero Go helps connect Hubs and local authorities. Case studies act as a starting point, making it easy to identify relevant projects and reach out to peers directly. Having that early insight helps set realistic expectations, highlight potential challenges, and support more informed decision-making from the outset.</a:t>
            </a:r>
          </a:p>
        </p:txBody>
      </p:sp>
      <p:sp>
        <p:nvSpPr>
          <p:cNvPr id="5" name="Rectangle: Rounded Corners 4">
            <a:extLst>
              <a:ext uri="{FF2B5EF4-FFF2-40B4-BE49-F238E27FC236}">
                <a16:creationId xmlns:a16="http://schemas.microsoft.com/office/drawing/2014/main" id="{9854F662-887F-6852-2656-973ECB220B48}"/>
              </a:ext>
            </a:extLst>
          </p:cNvPr>
          <p:cNvSpPr/>
          <p:nvPr/>
        </p:nvSpPr>
        <p:spPr>
          <a:xfrm>
            <a:off x="5531438" y="4921796"/>
            <a:ext cx="6072298" cy="1406364"/>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300"/>
              </a:spcBef>
            </a:pPr>
            <a:r>
              <a:rPr lang="en-GB" sz="1200" i="1" noProof="0">
                <a:solidFill>
                  <a:schemeClr val="tx1"/>
                </a:solidFill>
                <a:latin typeface="Segoe UI"/>
                <a:cs typeface="Segoe UI"/>
              </a:rPr>
              <a:t>To me, case studies are there to help you make those extra contacts. I was looking for examples of solar on landfill on Net Zero Go and found a case study from Cardiff. I reached out to Cardiff Council and had a meeting with them last week. It was myself and the local authority I’m supporting on that project, so the meeting was three-way. Meeting with Cardiff gave us a better understanding of what’s ahead; we are aware of all the potential issues, rather than finding out six months down the line</a:t>
            </a:r>
            <a:r>
              <a:rPr lang="en-GB" sz="1200" noProof="0">
                <a:solidFill>
                  <a:schemeClr val="tx1"/>
                </a:solidFill>
                <a:latin typeface="Segoe UI"/>
                <a:cs typeface="Segoe UI"/>
              </a:rPr>
              <a:t>. [SWNZH]</a:t>
            </a:r>
          </a:p>
        </p:txBody>
      </p:sp>
      <p:sp>
        <p:nvSpPr>
          <p:cNvPr id="7" name="Rectangle: Rounded Corners 6">
            <a:extLst>
              <a:ext uri="{FF2B5EF4-FFF2-40B4-BE49-F238E27FC236}">
                <a16:creationId xmlns:a16="http://schemas.microsoft.com/office/drawing/2014/main" id="{0F8E4912-1393-F858-2F2B-35E3A5C82FE8}"/>
              </a:ext>
            </a:extLst>
          </p:cNvPr>
          <p:cNvSpPr/>
          <p:nvPr/>
        </p:nvSpPr>
        <p:spPr>
          <a:xfrm>
            <a:off x="4655574" y="625729"/>
            <a:ext cx="5194051" cy="898177"/>
          </a:xfrm>
          <a:prstGeom prst="roundRect">
            <a:avLst>
              <a:gd name="adj" fmla="val 1299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300"/>
              </a:spcBef>
            </a:pPr>
            <a:r>
              <a:rPr lang="en-GB" sz="1200" noProof="0">
                <a:solidFill>
                  <a:schemeClr val="bg1"/>
                </a:solidFill>
                <a:latin typeface="Segoe UI"/>
                <a:cs typeface="Segoe UI"/>
              </a:rPr>
              <a:t>As a key strategic partner, Net Zero Hubs are at the heart of Net Zero Go. Here’s the impact they’ve seen:</a:t>
            </a:r>
          </a:p>
        </p:txBody>
      </p:sp>
      <p:grpSp>
        <p:nvGrpSpPr>
          <p:cNvPr id="9" name="Group 8">
            <a:extLst>
              <a:ext uri="{FF2B5EF4-FFF2-40B4-BE49-F238E27FC236}">
                <a16:creationId xmlns:a16="http://schemas.microsoft.com/office/drawing/2014/main" id="{60B85202-8550-6D88-3D0F-889B8855BBB7}"/>
              </a:ext>
            </a:extLst>
          </p:cNvPr>
          <p:cNvGrpSpPr/>
          <p:nvPr/>
        </p:nvGrpSpPr>
        <p:grpSpPr>
          <a:xfrm>
            <a:off x="8613648" y="999962"/>
            <a:ext cx="3564534" cy="1065086"/>
            <a:chOff x="9428599" y="1258304"/>
            <a:chExt cx="2313433" cy="1402843"/>
          </a:xfrm>
          <a:solidFill>
            <a:srgbClr val="393D48"/>
          </a:solidFill>
        </p:grpSpPr>
        <p:sp>
          <p:nvSpPr>
            <p:cNvPr id="10" name="Shape 3">
              <a:extLst>
                <a:ext uri="{FF2B5EF4-FFF2-40B4-BE49-F238E27FC236}">
                  <a16:creationId xmlns:a16="http://schemas.microsoft.com/office/drawing/2014/main" id="{007ED2CF-C041-C553-E027-1DE348936655}"/>
                </a:ext>
              </a:extLst>
            </p:cNvPr>
            <p:cNvSpPr/>
            <p:nvPr/>
          </p:nvSpPr>
          <p:spPr>
            <a:xfrm>
              <a:off x="9428599" y="1258304"/>
              <a:ext cx="2313433" cy="1402843"/>
            </a:xfrm>
            <a:prstGeom prst="rect">
              <a:avLst/>
            </a:prstGeom>
            <a:grpFill/>
            <a:ln/>
            <a:effectLst>
              <a:outerShdw blurRad="50800" dist="25400" dir="8100000" algn="bl" rotWithShape="0">
                <a:srgbClr val="000000">
                  <a:alpha val="10000"/>
                </a:srgbClr>
              </a:outerShdw>
            </a:effectLst>
          </p:spPr>
          <p:txBody>
            <a:bodyPr/>
            <a:lstStyle/>
            <a:p>
              <a:endParaRPr lang="en-GB" sz="1600" noProof="0"/>
            </a:p>
          </p:txBody>
        </p:sp>
        <p:sp>
          <p:nvSpPr>
            <p:cNvPr id="11" name="Shape 4">
              <a:extLst>
                <a:ext uri="{FF2B5EF4-FFF2-40B4-BE49-F238E27FC236}">
                  <a16:creationId xmlns:a16="http://schemas.microsoft.com/office/drawing/2014/main" id="{4C816E2A-00C9-B6C5-6476-9812E5AACAB2}"/>
                </a:ext>
              </a:extLst>
            </p:cNvPr>
            <p:cNvSpPr/>
            <p:nvPr/>
          </p:nvSpPr>
          <p:spPr>
            <a:xfrm>
              <a:off x="9428599" y="1258304"/>
              <a:ext cx="2313433" cy="46761"/>
            </a:xfrm>
            <a:prstGeom prst="rect">
              <a:avLst/>
            </a:prstGeom>
            <a:grpFill/>
            <a:ln/>
          </p:spPr>
          <p:txBody>
            <a:bodyPr/>
            <a:lstStyle/>
            <a:p>
              <a:endParaRPr lang="en-GB" sz="1600" noProof="0"/>
            </a:p>
          </p:txBody>
        </p:sp>
        <p:sp>
          <p:nvSpPr>
            <p:cNvPr id="13" name="Text 6">
              <a:extLst>
                <a:ext uri="{FF2B5EF4-FFF2-40B4-BE49-F238E27FC236}">
                  <a16:creationId xmlns:a16="http://schemas.microsoft.com/office/drawing/2014/main" id="{9E8C72BD-958E-2CB5-7B67-E43103260CEB}"/>
                </a:ext>
              </a:extLst>
            </p:cNvPr>
            <p:cNvSpPr/>
            <p:nvPr/>
          </p:nvSpPr>
          <p:spPr>
            <a:xfrm>
              <a:off x="9486688" y="1343234"/>
              <a:ext cx="2246423" cy="777589"/>
            </a:xfrm>
            <a:prstGeom prst="rect">
              <a:avLst/>
            </a:prstGeom>
            <a:grpFill/>
            <a:ln/>
          </p:spPr>
          <p:txBody>
            <a:bodyPr wrap="square" lIns="0" tIns="0" rIns="0" bIns="0" rtlCol="0" anchor="t"/>
            <a:lstStyle/>
            <a:p>
              <a:pPr marL="0" indent="0">
                <a:buNone/>
              </a:pPr>
              <a:r>
                <a:rPr lang="en-GB" sz="1600" noProof="0">
                  <a:solidFill>
                    <a:schemeClr val="bg1"/>
                  </a:solidFill>
                </a:rPr>
                <a:t>As a </a:t>
              </a:r>
              <a:r>
                <a:rPr lang="en-GB" sz="1600" b="1" noProof="0">
                  <a:solidFill>
                    <a:schemeClr val="bg1"/>
                  </a:solidFill>
                </a:rPr>
                <a:t>key strategic partner</a:t>
              </a:r>
              <a:r>
                <a:rPr lang="en-GB" sz="1600" noProof="0">
                  <a:solidFill>
                    <a:schemeClr val="bg1"/>
                  </a:solidFill>
                </a:rPr>
                <a:t>, Net Zero Hubs are at the heart of Net Zero Go.</a:t>
              </a:r>
            </a:p>
            <a:p>
              <a:pPr marL="0" indent="0">
                <a:spcBef>
                  <a:spcPts val="600"/>
                </a:spcBef>
                <a:buNone/>
              </a:pPr>
              <a:r>
                <a:rPr lang="en-GB" sz="1600" noProof="0">
                  <a:solidFill>
                    <a:schemeClr val="bg1"/>
                  </a:solidFill>
                </a:rPr>
                <a:t> Here’s the impact we’ve seen:</a:t>
              </a:r>
            </a:p>
          </p:txBody>
        </p:sp>
      </p:grpSp>
      <p:grpSp>
        <p:nvGrpSpPr>
          <p:cNvPr id="17" name="Group 16">
            <a:extLst>
              <a:ext uri="{FF2B5EF4-FFF2-40B4-BE49-F238E27FC236}">
                <a16:creationId xmlns:a16="http://schemas.microsoft.com/office/drawing/2014/main" id="{66C131E2-173E-E70A-47B4-B47C9D75D69D}"/>
              </a:ext>
            </a:extLst>
          </p:cNvPr>
          <p:cNvGrpSpPr/>
          <p:nvPr/>
        </p:nvGrpSpPr>
        <p:grpSpPr>
          <a:xfrm>
            <a:off x="-35336" y="0"/>
            <a:ext cx="4655574" cy="948165"/>
            <a:chOff x="-35336" y="0"/>
            <a:chExt cx="4655574" cy="948165"/>
          </a:xfrm>
        </p:grpSpPr>
        <p:sp>
          <p:nvSpPr>
            <p:cNvPr id="58" name="Rectangle: Rounded Corners 57">
              <a:extLst>
                <a:ext uri="{FF2B5EF4-FFF2-40B4-BE49-F238E27FC236}">
                  <a16:creationId xmlns:a16="http://schemas.microsoft.com/office/drawing/2014/main" id="{08D949E7-819B-E60A-BB7D-29D10D7E0DA0}"/>
                </a:ext>
              </a:extLst>
            </p:cNvPr>
            <p:cNvSpPr/>
            <p:nvPr/>
          </p:nvSpPr>
          <p:spPr>
            <a:xfrm>
              <a:off x="9889" y="3472"/>
              <a:ext cx="4610349" cy="944023"/>
            </a:xfrm>
            <a:prstGeom prst="round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CD495CA5-678E-1604-0884-FB37180925C3}"/>
                </a:ext>
              </a:extLst>
            </p:cNvPr>
            <p:cNvSpPr/>
            <p:nvPr/>
          </p:nvSpPr>
          <p:spPr>
            <a:xfrm>
              <a:off x="-35336" y="0"/>
              <a:ext cx="464823" cy="94816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a:p>
          </p:txBody>
        </p:sp>
      </p:grpSp>
      <p:sp>
        <p:nvSpPr>
          <p:cNvPr id="29" name="Text Placeholder 28">
            <a:extLst>
              <a:ext uri="{FF2B5EF4-FFF2-40B4-BE49-F238E27FC236}">
                <a16:creationId xmlns:a16="http://schemas.microsoft.com/office/drawing/2014/main" id="{AE922680-7357-3480-33B6-14D345BE113E}"/>
              </a:ext>
            </a:extLst>
          </p:cNvPr>
          <p:cNvSpPr>
            <a:spLocks noGrp="1"/>
          </p:cNvSpPr>
          <p:nvPr>
            <p:ph type="body" sz="quarter" idx="11"/>
          </p:nvPr>
        </p:nvSpPr>
        <p:spPr>
          <a:xfrm>
            <a:off x="54254" y="191078"/>
            <a:ext cx="4526370" cy="773432"/>
          </a:xfrm>
          <a:ln>
            <a:noFill/>
          </a:ln>
        </p:spPr>
        <p:txBody>
          <a:bodyPr/>
          <a:lstStyle/>
          <a:p>
            <a:r>
              <a:rPr lang="en-GB" noProof="0">
                <a:solidFill>
                  <a:schemeClr val="bg1"/>
                </a:solidFill>
              </a:rPr>
              <a:t>Net Zero Hubs: Impact</a:t>
            </a:r>
          </a:p>
        </p:txBody>
      </p:sp>
    </p:spTree>
    <p:extLst>
      <p:ext uri="{BB962C8B-B14F-4D97-AF65-F5344CB8AC3E}">
        <p14:creationId xmlns:p14="http://schemas.microsoft.com/office/powerpoint/2010/main" val="25573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AB4D8-D18A-93B2-356D-02B6DBEC93EE}"/>
            </a:ext>
          </a:extLst>
        </p:cNvPr>
        <p:cNvGrpSpPr/>
        <p:nvPr/>
      </p:nvGrpSpPr>
      <p:grpSpPr>
        <a:xfrm>
          <a:off x="0" y="0"/>
          <a:ext cx="0" cy="0"/>
          <a:chOff x="0" y="0"/>
          <a:chExt cx="0" cy="0"/>
        </a:xfrm>
      </p:grpSpPr>
      <p:grpSp>
        <p:nvGrpSpPr>
          <p:cNvPr id="59" name="Group 58">
            <a:extLst>
              <a:ext uri="{FF2B5EF4-FFF2-40B4-BE49-F238E27FC236}">
                <a16:creationId xmlns:a16="http://schemas.microsoft.com/office/drawing/2014/main" id="{7B1525C9-20D1-4116-D66E-EB4E8545EAF5}"/>
              </a:ext>
            </a:extLst>
          </p:cNvPr>
          <p:cNvGrpSpPr/>
          <p:nvPr/>
        </p:nvGrpSpPr>
        <p:grpSpPr>
          <a:xfrm>
            <a:off x="-22377" y="625773"/>
            <a:ext cx="6232215" cy="844499"/>
            <a:chOff x="-35336" y="0"/>
            <a:chExt cx="4655574" cy="948165"/>
          </a:xfrm>
          <a:solidFill>
            <a:schemeClr val="accent2">
              <a:lumMod val="20000"/>
              <a:lumOff val="80000"/>
            </a:schemeClr>
          </a:solidFill>
        </p:grpSpPr>
        <p:sp>
          <p:nvSpPr>
            <p:cNvPr id="60" name="Rectangle: Rounded Corners 59">
              <a:extLst>
                <a:ext uri="{FF2B5EF4-FFF2-40B4-BE49-F238E27FC236}">
                  <a16:creationId xmlns:a16="http://schemas.microsoft.com/office/drawing/2014/main" id="{972C1F6D-EF25-CD29-7352-9712C38D02A5}"/>
                </a:ext>
              </a:extLst>
            </p:cNvPr>
            <p:cNvSpPr/>
            <p:nvPr/>
          </p:nvSpPr>
          <p:spPr>
            <a:xfrm>
              <a:off x="9889" y="3472"/>
              <a:ext cx="4610349" cy="944023"/>
            </a:xfrm>
            <a:prstGeom prst="roundRect">
              <a:avLst/>
            </a:prstGeom>
            <a:grp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a:p>
          </p:txBody>
        </p:sp>
        <p:sp>
          <p:nvSpPr>
            <p:cNvPr id="61" name="Rectangle 60">
              <a:extLst>
                <a:ext uri="{FF2B5EF4-FFF2-40B4-BE49-F238E27FC236}">
                  <a16:creationId xmlns:a16="http://schemas.microsoft.com/office/drawing/2014/main" id="{D8D28562-9DCC-CA6E-44DD-349A442D5785}"/>
                </a:ext>
              </a:extLst>
            </p:cNvPr>
            <p:cNvSpPr/>
            <p:nvPr/>
          </p:nvSpPr>
          <p:spPr>
            <a:xfrm>
              <a:off x="-35336" y="0"/>
              <a:ext cx="464823" cy="948165"/>
            </a:xfrm>
            <a:prstGeom prst="rect">
              <a:avLst/>
            </a:prstGeom>
            <a:grp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a:p>
          </p:txBody>
        </p:sp>
      </p:grpSp>
      <p:sp>
        <p:nvSpPr>
          <p:cNvPr id="47" name="Rectangle: Rounded Corners 46">
            <a:extLst>
              <a:ext uri="{FF2B5EF4-FFF2-40B4-BE49-F238E27FC236}">
                <a16:creationId xmlns:a16="http://schemas.microsoft.com/office/drawing/2014/main" id="{FCDC83F5-4825-0157-7980-D0B5FF77BFD2}"/>
              </a:ext>
            </a:extLst>
          </p:cNvPr>
          <p:cNvSpPr/>
          <p:nvPr/>
        </p:nvSpPr>
        <p:spPr>
          <a:xfrm>
            <a:off x="880816" y="5653130"/>
            <a:ext cx="5287332" cy="1001301"/>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300"/>
              </a:spcBef>
            </a:pPr>
            <a:endParaRPr lang="en-GB" sz="1200" noProof="0">
              <a:solidFill>
                <a:schemeClr val="tx1"/>
              </a:solidFill>
              <a:latin typeface="Segoe UI"/>
              <a:cs typeface="Segoe UI"/>
            </a:endParaRPr>
          </a:p>
        </p:txBody>
      </p:sp>
      <p:sp>
        <p:nvSpPr>
          <p:cNvPr id="52" name="Rectangle 51">
            <a:extLst>
              <a:ext uri="{FF2B5EF4-FFF2-40B4-BE49-F238E27FC236}">
                <a16:creationId xmlns:a16="http://schemas.microsoft.com/office/drawing/2014/main" id="{D8F3B97F-7A3D-C00B-87D5-D35A4BC31857}"/>
              </a:ext>
            </a:extLst>
          </p:cNvPr>
          <p:cNvSpPr/>
          <p:nvPr/>
        </p:nvSpPr>
        <p:spPr>
          <a:xfrm>
            <a:off x="1" y="6182600"/>
            <a:ext cx="5770445" cy="6804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BEBC402B-E470-37EA-04FC-45757286E842}"/>
              </a:ext>
            </a:extLst>
          </p:cNvPr>
          <p:cNvSpPr txBox="1"/>
          <p:nvPr/>
        </p:nvSpPr>
        <p:spPr>
          <a:xfrm>
            <a:off x="14586" y="838744"/>
            <a:ext cx="6370210" cy="523220"/>
          </a:xfrm>
          <a:prstGeom prst="rect">
            <a:avLst/>
          </a:prstGeom>
          <a:noFill/>
        </p:spPr>
        <p:txBody>
          <a:bodyPr wrap="square" rtlCol="0">
            <a:spAutoFit/>
          </a:bodyPr>
          <a:lstStyle/>
          <a:p>
            <a:pPr algn="l"/>
            <a:r>
              <a:rPr lang="en-GB" sz="1400" noProof="0"/>
              <a:t>By building the platform together, we’ve created impact not previously seen for Net Zero Hubs users: bringing people together, not just digital resources. </a:t>
            </a:r>
          </a:p>
        </p:txBody>
      </p:sp>
      <p:sp>
        <p:nvSpPr>
          <p:cNvPr id="9" name="Round Single Corner of Rectangle 8">
            <a:extLst>
              <a:ext uri="{FF2B5EF4-FFF2-40B4-BE49-F238E27FC236}">
                <a16:creationId xmlns:a16="http://schemas.microsoft.com/office/drawing/2014/main" id="{B7152BC0-CB41-BF94-4634-7F38B767AE59}"/>
              </a:ext>
            </a:extLst>
          </p:cNvPr>
          <p:cNvSpPr>
            <a:spLocks noGrp="1" noRot="1" noMove="1" noResize="1" noEditPoints="1" noAdjustHandles="1" noChangeArrowheads="1" noChangeShapeType="1"/>
          </p:cNvSpPr>
          <p:nvPr/>
        </p:nvSpPr>
        <p:spPr>
          <a:xfrm flipH="1">
            <a:off x="6209838" y="43102"/>
            <a:ext cx="6012408" cy="6340701"/>
          </a:xfrm>
          <a:prstGeom prst="round1Rect">
            <a:avLst>
              <a:gd name="adj" fmla="val 3726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51DDDA0E-FF0D-B1AC-379D-9CA267FD10DE}"/>
              </a:ext>
            </a:extLst>
          </p:cNvPr>
          <p:cNvSpPr txBox="1"/>
          <p:nvPr/>
        </p:nvSpPr>
        <p:spPr>
          <a:xfrm>
            <a:off x="914039" y="1615339"/>
            <a:ext cx="4242588" cy="369332"/>
          </a:xfrm>
          <a:prstGeom prst="rect">
            <a:avLst/>
          </a:prstGeom>
          <a:noFill/>
        </p:spPr>
        <p:txBody>
          <a:bodyPr wrap="square" rtlCol="0">
            <a:spAutoFit/>
          </a:bodyPr>
          <a:lstStyle/>
          <a:p>
            <a:r>
              <a:rPr lang="en-GB" b="1" noProof="0"/>
              <a:t>Stronger cross-Hub collaboration</a:t>
            </a:r>
            <a:endParaRPr lang="en-GB" noProof="0"/>
          </a:p>
        </p:txBody>
      </p:sp>
      <p:pic>
        <p:nvPicPr>
          <p:cNvPr id="16" name="Picture 15" descr="A blue and pink pin on a black circle&#10;&#10;AI-generated content may be incorrect.">
            <a:extLst>
              <a:ext uri="{FF2B5EF4-FFF2-40B4-BE49-F238E27FC236}">
                <a16:creationId xmlns:a16="http://schemas.microsoft.com/office/drawing/2014/main" id="{765C1BD4-5697-1043-9381-F5EC27D19AFA}"/>
              </a:ext>
            </a:extLst>
          </p:cNvPr>
          <p:cNvPicPr>
            <a:picLocks noChangeAspect="1"/>
          </p:cNvPicPr>
          <p:nvPr/>
        </p:nvPicPr>
        <p:blipFill>
          <a:blip r:embed="rId3"/>
          <a:stretch>
            <a:fillRect/>
          </a:stretch>
        </p:blipFill>
        <p:spPr>
          <a:xfrm>
            <a:off x="74628" y="3361505"/>
            <a:ext cx="734846" cy="738664"/>
          </a:xfrm>
          <a:prstGeom prst="rect">
            <a:avLst/>
          </a:prstGeom>
        </p:spPr>
      </p:pic>
      <p:pic>
        <p:nvPicPr>
          <p:cNvPr id="18" name="Picture 17" descr="A circular icon with different symbols&#10;&#10;AI-generated content may be incorrect.">
            <a:extLst>
              <a:ext uri="{FF2B5EF4-FFF2-40B4-BE49-F238E27FC236}">
                <a16:creationId xmlns:a16="http://schemas.microsoft.com/office/drawing/2014/main" id="{8240F089-DC80-762A-22BE-32C0441E8992}"/>
              </a:ext>
            </a:extLst>
          </p:cNvPr>
          <p:cNvPicPr>
            <a:picLocks noChangeAspect="1"/>
          </p:cNvPicPr>
          <p:nvPr/>
        </p:nvPicPr>
        <p:blipFill>
          <a:blip r:embed="rId4"/>
          <a:stretch>
            <a:fillRect/>
          </a:stretch>
        </p:blipFill>
        <p:spPr>
          <a:xfrm>
            <a:off x="103425" y="1521380"/>
            <a:ext cx="765725" cy="773701"/>
          </a:xfrm>
          <a:prstGeom prst="rect">
            <a:avLst/>
          </a:prstGeom>
        </p:spPr>
      </p:pic>
      <p:sp>
        <p:nvSpPr>
          <p:cNvPr id="13" name="TextBox 12">
            <a:extLst>
              <a:ext uri="{FF2B5EF4-FFF2-40B4-BE49-F238E27FC236}">
                <a16:creationId xmlns:a16="http://schemas.microsoft.com/office/drawing/2014/main" id="{8EEAD22E-F59E-12CD-DC4D-5610FDD14BCE}"/>
              </a:ext>
            </a:extLst>
          </p:cNvPr>
          <p:cNvSpPr txBox="1"/>
          <p:nvPr/>
        </p:nvSpPr>
        <p:spPr>
          <a:xfrm>
            <a:off x="7433459" y="175793"/>
            <a:ext cx="4668465" cy="1092607"/>
          </a:xfrm>
          <a:prstGeom prst="rect">
            <a:avLst/>
          </a:prstGeom>
          <a:noFill/>
        </p:spPr>
        <p:txBody>
          <a:bodyPr wrap="square" rtlCol="0">
            <a:spAutoFit/>
          </a:bodyPr>
          <a:lstStyle/>
          <a:p>
            <a:pPr algn="r"/>
            <a:r>
              <a:rPr lang="en-GB" sz="1200" i="1" noProof="0"/>
              <a:t>Net Zero Go brings the Hubs together. There isn’t really anywhere else where they can see what each other are doing. It gives a sense of community. You get to know people from different Hubs and see that everyone’s working towards the same goal.</a:t>
            </a:r>
          </a:p>
          <a:p>
            <a:pPr algn="r">
              <a:spcBef>
                <a:spcPts val="600"/>
              </a:spcBef>
            </a:pPr>
            <a:r>
              <a:rPr lang="en-GB" sz="1000" noProof="0"/>
              <a:t>[NZG Champion, Net Zero Hub]</a:t>
            </a:r>
          </a:p>
        </p:txBody>
      </p:sp>
      <p:pic>
        <p:nvPicPr>
          <p:cNvPr id="19" name="Picture 18" descr="A logo for a company&#10;&#10;AI-generated content may be incorrect.">
            <a:extLst>
              <a:ext uri="{FF2B5EF4-FFF2-40B4-BE49-F238E27FC236}">
                <a16:creationId xmlns:a16="http://schemas.microsoft.com/office/drawing/2014/main" id="{27F0A22B-80A2-87DE-0FDF-8191E495D7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9045" y="4544020"/>
            <a:ext cx="1074955" cy="1074955"/>
          </a:xfrm>
          <a:prstGeom prst="rect">
            <a:avLst/>
          </a:prstGeom>
        </p:spPr>
      </p:pic>
      <p:sp>
        <p:nvSpPr>
          <p:cNvPr id="30" name="Oval 29">
            <a:extLst>
              <a:ext uri="{FF2B5EF4-FFF2-40B4-BE49-F238E27FC236}">
                <a16:creationId xmlns:a16="http://schemas.microsoft.com/office/drawing/2014/main" id="{00ECF6C1-1EF9-F063-696C-6A0730F015E7}"/>
              </a:ext>
            </a:extLst>
          </p:cNvPr>
          <p:cNvSpPr/>
          <p:nvPr/>
        </p:nvSpPr>
        <p:spPr>
          <a:xfrm>
            <a:off x="6506701" y="1088137"/>
            <a:ext cx="5409480" cy="5131074"/>
          </a:xfrm>
          <a:prstGeom prst="ellipse">
            <a:avLst/>
          </a:prstGeom>
          <a:solidFill>
            <a:schemeClr val="bg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noProof="0"/>
          </a:p>
        </p:txBody>
      </p:sp>
      <p:pic>
        <p:nvPicPr>
          <p:cNvPr id="29" name="Picture 28">
            <a:extLst>
              <a:ext uri="{FF2B5EF4-FFF2-40B4-BE49-F238E27FC236}">
                <a16:creationId xmlns:a16="http://schemas.microsoft.com/office/drawing/2014/main" id="{73FE187D-07F6-912C-A538-BB826BFA5F0C}"/>
              </a:ext>
            </a:extLst>
          </p:cNvPr>
          <p:cNvPicPr>
            <a:picLocks noChangeAspect="1"/>
          </p:cNvPicPr>
          <p:nvPr/>
        </p:nvPicPr>
        <p:blipFill>
          <a:blip r:embed="rId6"/>
          <a:stretch>
            <a:fillRect/>
          </a:stretch>
        </p:blipFill>
        <p:spPr>
          <a:xfrm>
            <a:off x="122703" y="5147397"/>
            <a:ext cx="699743" cy="707032"/>
          </a:xfrm>
          <a:prstGeom prst="rect">
            <a:avLst/>
          </a:prstGeom>
        </p:spPr>
      </p:pic>
      <p:grpSp>
        <p:nvGrpSpPr>
          <p:cNvPr id="31" name="Group 30">
            <a:extLst>
              <a:ext uri="{FF2B5EF4-FFF2-40B4-BE49-F238E27FC236}">
                <a16:creationId xmlns:a16="http://schemas.microsoft.com/office/drawing/2014/main" id="{9EEE245F-5F2B-1AFB-F691-21CF2BB62C98}"/>
              </a:ext>
            </a:extLst>
          </p:cNvPr>
          <p:cNvGrpSpPr/>
          <p:nvPr/>
        </p:nvGrpSpPr>
        <p:grpSpPr>
          <a:xfrm>
            <a:off x="7362273" y="1868636"/>
            <a:ext cx="3658094" cy="3561551"/>
            <a:chOff x="7347181" y="2346931"/>
            <a:chExt cx="3658094" cy="3561551"/>
          </a:xfrm>
        </p:grpSpPr>
        <p:sp>
          <p:nvSpPr>
            <p:cNvPr id="26" name="Oval 25">
              <a:extLst>
                <a:ext uri="{FF2B5EF4-FFF2-40B4-BE49-F238E27FC236}">
                  <a16:creationId xmlns:a16="http://schemas.microsoft.com/office/drawing/2014/main" id="{6D276419-6257-C264-85AA-E040C66687DD}"/>
                </a:ext>
              </a:extLst>
            </p:cNvPr>
            <p:cNvSpPr/>
            <p:nvPr/>
          </p:nvSpPr>
          <p:spPr>
            <a:xfrm>
              <a:off x="7347181" y="2346931"/>
              <a:ext cx="3658094" cy="3561551"/>
            </a:xfrm>
            <a:prstGeom prst="ellipse">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noProof="0"/>
            </a:p>
          </p:txBody>
        </p:sp>
        <p:pic>
          <p:nvPicPr>
            <p:cNvPr id="27" name="Picture 26">
              <a:extLst>
                <a:ext uri="{FF2B5EF4-FFF2-40B4-BE49-F238E27FC236}">
                  <a16:creationId xmlns:a16="http://schemas.microsoft.com/office/drawing/2014/main" id="{06615325-4C4F-5618-639C-D6B396E72B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1742" y="2645244"/>
              <a:ext cx="3250184" cy="2973731"/>
            </a:xfrm>
            <a:prstGeom prst="rect">
              <a:avLst/>
            </a:prstGeom>
          </p:spPr>
        </p:pic>
      </p:grpSp>
      <p:pic>
        <p:nvPicPr>
          <p:cNvPr id="32" name="Picture 31">
            <a:extLst>
              <a:ext uri="{FF2B5EF4-FFF2-40B4-BE49-F238E27FC236}">
                <a16:creationId xmlns:a16="http://schemas.microsoft.com/office/drawing/2014/main" id="{27841A0B-445F-AD7B-9D79-7684245DBA2B}"/>
              </a:ext>
            </a:extLst>
          </p:cNvPr>
          <p:cNvPicPr>
            <a:picLocks noChangeAspect="1"/>
          </p:cNvPicPr>
          <p:nvPr/>
        </p:nvPicPr>
        <p:blipFill>
          <a:blip r:embed="rId8"/>
          <a:stretch>
            <a:fillRect/>
          </a:stretch>
        </p:blipFill>
        <p:spPr>
          <a:xfrm>
            <a:off x="11052536" y="3359659"/>
            <a:ext cx="719909" cy="600009"/>
          </a:xfrm>
          <a:prstGeom prst="rect">
            <a:avLst/>
          </a:prstGeom>
        </p:spPr>
      </p:pic>
      <p:pic>
        <p:nvPicPr>
          <p:cNvPr id="3" name="Picture 2" descr="A close up of a logo&#10;&#10;AI-generated content may be incorrect.">
            <a:extLst>
              <a:ext uri="{FF2B5EF4-FFF2-40B4-BE49-F238E27FC236}">
                <a16:creationId xmlns:a16="http://schemas.microsoft.com/office/drawing/2014/main" id="{392C337D-2309-BB96-9724-D8AAD1F321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3427" y="4554752"/>
            <a:ext cx="1100477" cy="531500"/>
          </a:xfrm>
          <a:prstGeom prst="rect">
            <a:avLst/>
          </a:prstGeom>
        </p:spPr>
      </p:pic>
      <p:pic>
        <p:nvPicPr>
          <p:cNvPr id="20" name="Picture 19" descr="A black background with red text&#10;&#10;AI-generated content may be incorrect.">
            <a:extLst>
              <a:ext uri="{FF2B5EF4-FFF2-40B4-BE49-F238E27FC236}">
                <a16:creationId xmlns:a16="http://schemas.microsoft.com/office/drawing/2014/main" id="{1E5122B9-8879-9458-826E-140E233F5E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7752" y="1475354"/>
            <a:ext cx="1851903" cy="657212"/>
          </a:xfrm>
          <a:prstGeom prst="rect">
            <a:avLst/>
          </a:prstGeom>
        </p:spPr>
      </p:pic>
      <p:pic>
        <p:nvPicPr>
          <p:cNvPr id="8" name="Picture 7" descr="A blue text on a black background&#10;&#10;AI-generated content may be incorrect.">
            <a:extLst>
              <a:ext uri="{FF2B5EF4-FFF2-40B4-BE49-F238E27FC236}">
                <a16:creationId xmlns:a16="http://schemas.microsoft.com/office/drawing/2014/main" id="{01A41EDD-7D61-80FF-C2FA-12BD55243A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7236" y="5634149"/>
            <a:ext cx="1868409" cy="381156"/>
          </a:xfrm>
          <a:prstGeom prst="rect">
            <a:avLst/>
          </a:prstGeom>
        </p:spPr>
      </p:pic>
      <p:pic>
        <p:nvPicPr>
          <p:cNvPr id="7" name="Picture 6" descr="A logo with purple circles and white text&#10;&#10;AI-generated content may be incorrect.">
            <a:extLst>
              <a:ext uri="{FF2B5EF4-FFF2-40B4-BE49-F238E27FC236}">
                <a16:creationId xmlns:a16="http://schemas.microsoft.com/office/drawing/2014/main" id="{23CB5FC9-95C9-182C-5642-56E69B184EBD}"/>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0616277" y="4949519"/>
            <a:ext cx="1162202" cy="497810"/>
          </a:xfrm>
          <a:prstGeom prst="rect">
            <a:avLst/>
          </a:prstGeom>
        </p:spPr>
      </p:pic>
      <p:pic>
        <p:nvPicPr>
          <p:cNvPr id="35" name="Picture 34" descr="A logo for a company&#10;&#10;AI-generated content may be incorrect.">
            <a:extLst>
              <a:ext uri="{FF2B5EF4-FFF2-40B4-BE49-F238E27FC236}">
                <a16:creationId xmlns:a16="http://schemas.microsoft.com/office/drawing/2014/main" id="{63F1F75F-6ABE-0A7C-63B9-CD6F5C9FF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654" y="1610179"/>
            <a:ext cx="653797" cy="653797"/>
          </a:xfrm>
          <a:prstGeom prst="rect">
            <a:avLst/>
          </a:prstGeom>
        </p:spPr>
      </p:pic>
      <p:grpSp>
        <p:nvGrpSpPr>
          <p:cNvPr id="36" name="Group 35">
            <a:extLst>
              <a:ext uri="{FF2B5EF4-FFF2-40B4-BE49-F238E27FC236}">
                <a16:creationId xmlns:a16="http://schemas.microsoft.com/office/drawing/2014/main" id="{545C35D9-A670-032A-B302-4FB80887E59A}"/>
              </a:ext>
            </a:extLst>
          </p:cNvPr>
          <p:cNvGrpSpPr/>
          <p:nvPr/>
        </p:nvGrpSpPr>
        <p:grpSpPr>
          <a:xfrm>
            <a:off x="-35336" y="-8466"/>
            <a:ext cx="6740936" cy="819618"/>
            <a:chOff x="-35336" y="0"/>
            <a:chExt cx="4655574" cy="948165"/>
          </a:xfrm>
        </p:grpSpPr>
        <p:sp>
          <p:nvSpPr>
            <p:cNvPr id="37" name="Rectangle: Rounded Corners 36">
              <a:extLst>
                <a:ext uri="{FF2B5EF4-FFF2-40B4-BE49-F238E27FC236}">
                  <a16:creationId xmlns:a16="http://schemas.microsoft.com/office/drawing/2014/main" id="{871C10AB-9D42-790E-0083-F9F658E0FD8F}"/>
                </a:ext>
              </a:extLst>
            </p:cNvPr>
            <p:cNvSpPr/>
            <p:nvPr/>
          </p:nvSpPr>
          <p:spPr>
            <a:xfrm>
              <a:off x="9889" y="3472"/>
              <a:ext cx="4610349" cy="944023"/>
            </a:xfrm>
            <a:prstGeom prst="round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a:p>
          </p:txBody>
        </p:sp>
        <p:sp>
          <p:nvSpPr>
            <p:cNvPr id="38" name="Rectangle 37">
              <a:extLst>
                <a:ext uri="{FF2B5EF4-FFF2-40B4-BE49-F238E27FC236}">
                  <a16:creationId xmlns:a16="http://schemas.microsoft.com/office/drawing/2014/main" id="{7E2B15B7-05B8-BA6C-71EC-D934B2DFE37E}"/>
                </a:ext>
              </a:extLst>
            </p:cNvPr>
            <p:cNvSpPr/>
            <p:nvPr/>
          </p:nvSpPr>
          <p:spPr>
            <a:xfrm>
              <a:off x="-35336" y="0"/>
              <a:ext cx="464823" cy="94816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noProof="0"/>
            </a:p>
          </p:txBody>
        </p:sp>
      </p:grpSp>
      <p:sp>
        <p:nvSpPr>
          <p:cNvPr id="25" name="Text Placeholder 28">
            <a:extLst>
              <a:ext uri="{FF2B5EF4-FFF2-40B4-BE49-F238E27FC236}">
                <a16:creationId xmlns:a16="http://schemas.microsoft.com/office/drawing/2014/main" id="{AACE682C-ACFA-A620-3A5B-6E9DA21795D8}"/>
              </a:ext>
            </a:extLst>
          </p:cNvPr>
          <p:cNvSpPr>
            <a:spLocks noGrp="1"/>
          </p:cNvSpPr>
          <p:nvPr>
            <p:ph type="body" sz="quarter" idx="11"/>
          </p:nvPr>
        </p:nvSpPr>
        <p:spPr>
          <a:xfrm>
            <a:off x="-79583" y="167377"/>
            <a:ext cx="7021902" cy="623547"/>
          </a:xfrm>
        </p:spPr>
        <p:txBody>
          <a:bodyPr/>
          <a:lstStyle/>
          <a:p>
            <a:r>
              <a:rPr lang="en-GB" noProof="0">
                <a:solidFill>
                  <a:schemeClr val="bg1"/>
                </a:solidFill>
              </a:rPr>
              <a:t>Building a community across Hubs</a:t>
            </a:r>
          </a:p>
        </p:txBody>
      </p:sp>
      <p:sp>
        <p:nvSpPr>
          <p:cNvPr id="40" name="Rectangle: Rounded Corners 39">
            <a:extLst>
              <a:ext uri="{FF2B5EF4-FFF2-40B4-BE49-F238E27FC236}">
                <a16:creationId xmlns:a16="http://schemas.microsoft.com/office/drawing/2014/main" id="{B7F2B7D4-4624-D05B-F9E7-167AD3B14B54}"/>
              </a:ext>
            </a:extLst>
          </p:cNvPr>
          <p:cNvSpPr/>
          <p:nvPr/>
        </p:nvSpPr>
        <p:spPr>
          <a:xfrm>
            <a:off x="961276" y="2062579"/>
            <a:ext cx="5409480" cy="1001301"/>
          </a:xfrm>
          <a:prstGeom prst="round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300"/>
              </a:spcBef>
            </a:pPr>
            <a:endParaRPr lang="en-GB" sz="1200" noProof="0">
              <a:solidFill>
                <a:schemeClr val="tx1"/>
              </a:solidFill>
              <a:latin typeface="Segoe UI"/>
              <a:cs typeface="Segoe UI"/>
            </a:endParaRPr>
          </a:p>
        </p:txBody>
      </p:sp>
      <p:sp>
        <p:nvSpPr>
          <p:cNvPr id="41" name="TextBox 40">
            <a:extLst>
              <a:ext uri="{FF2B5EF4-FFF2-40B4-BE49-F238E27FC236}">
                <a16:creationId xmlns:a16="http://schemas.microsoft.com/office/drawing/2014/main" id="{CD70855B-6916-A7CF-11CE-3B93904412F0}"/>
              </a:ext>
            </a:extLst>
          </p:cNvPr>
          <p:cNvSpPr txBox="1"/>
          <p:nvPr/>
        </p:nvSpPr>
        <p:spPr>
          <a:xfrm>
            <a:off x="885586" y="3421540"/>
            <a:ext cx="4242588" cy="369332"/>
          </a:xfrm>
          <a:prstGeom prst="rect">
            <a:avLst/>
          </a:prstGeom>
          <a:noFill/>
        </p:spPr>
        <p:txBody>
          <a:bodyPr wrap="square" rtlCol="0">
            <a:spAutoFit/>
          </a:bodyPr>
          <a:lstStyle/>
          <a:p>
            <a:r>
              <a:rPr lang="en-GB" b="1" noProof="0"/>
              <a:t>Shared space for communication</a:t>
            </a:r>
            <a:endParaRPr lang="en-GB" noProof="0"/>
          </a:p>
        </p:txBody>
      </p:sp>
      <p:sp>
        <p:nvSpPr>
          <p:cNvPr id="43" name="Rectangle: Rounded Corners 42">
            <a:extLst>
              <a:ext uri="{FF2B5EF4-FFF2-40B4-BE49-F238E27FC236}">
                <a16:creationId xmlns:a16="http://schemas.microsoft.com/office/drawing/2014/main" id="{F1CF769B-B8C1-DB61-831E-F9CCF079C2E2}"/>
              </a:ext>
            </a:extLst>
          </p:cNvPr>
          <p:cNvSpPr/>
          <p:nvPr/>
        </p:nvSpPr>
        <p:spPr>
          <a:xfrm>
            <a:off x="983358" y="3795208"/>
            <a:ext cx="5409480" cy="1001301"/>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300"/>
              </a:spcBef>
            </a:pPr>
            <a:endParaRPr lang="en-GB" sz="1200" noProof="0">
              <a:solidFill>
                <a:schemeClr val="tx1"/>
              </a:solidFill>
              <a:latin typeface="Segoe UI"/>
              <a:cs typeface="Segoe UI"/>
            </a:endParaRPr>
          </a:p>
        </p:txBody>
      </p:sp>
      <p:sp>
        <p:nvSpPr>
          <p:cNvPr id="44" name="Rectangle: Rounded Corners 43">
            <a:extLst>
              <a:ext uri="{FF2B5EF4-FFF2-40B4-BE49-F238E27FC236}">
                <a16:creationId xmlns:a16="http://schemas.microsoft.com/office/drawing/2014/main" id="{DB7C8B18-30FD-F102-EEDB-49989C102D3B}"/>
              </a:ext>
            </a:extLst>
          </p:cNvPr>
          <p:cNvSpPr/>
          <p:nvPr/>
        </p:nvSpPr>
        <p:spPr>
          <a:xfrm>
            <a:off x="236317" y="4292263"/>
            <a:ext cx="5859657" cy="790381"/>
          </a:xfrm>
          <a:prstGeom prst="round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300"/>
              </a:spcBef>
            </a:pPr>
            <a:endParaRPr lang="en-GB" sz="1200" noProof="0">
              <a:solidFill>
                <a:schemeClr val="tx1"/>
              </a:solidFill>
              <a:latin typeface="Segoe UI"/>
              <a:cs typeface="Segoe UI"/>
            </a:endParaRPr>
          </a:p>
        </p:txBody>
      </p:sp>
      <p:sp>
        <p:nvSpPr>
          <p:cNvPr id="45" name="TextBox 44">
            <a:extLst>
              <a:ext uri="{FF2B5EF4-FFF2-40B4-BE49-F238E27FC236}">
                <a16:creationId xmlns:a16="http://schemas.microsoft.com/office/drawing/2014/main" id="{2B51ADB4-D927-C7E1-7664-82A203E577D9}"/>
              </a:ext>
            </a:extLst>
          </p:cNvPr>
          <p:cNvSpPr txBox="1"/>
          <p:nvPr/>
        </p:nvSpPr>
        <p:spPr>
          <a:xfrm>
            <a:off x="869150" y="5220824"/>
            <a:ext cx="4242588" cy="369332"/>
          </a:xfrm>
          <a:prstGeom prst="rect">
            <a:avLst/>
          </a:prstGeom>
          <a:noFill/>
        </p:spPr>
        <p:txBody>
          <a:bodyPr wrap="square" rtlCol="0">
            <a:spAutoFit/>
          </a:bodyPr>
          <a:lstStyle/>
          <a:p>
            <a:r>
              <a:rPr lang="en-GB" b="1" noProof="0"/>
              <a:t>Skills for collaboration</a:t>
            </a:r>
            <a:endParaRPr lang="en-GB" noProof="0"/>
          </a:p>
        </p:txBody>
      </p:sp>
      <p:sp>
        <p:nvSpPr>
          <p:cNvPr id="49" name="TextBox 48">
            <a:extLst>
              <a:ext uri="{FF2B5EF4-FFF2-40B4-BE49-F238E27FC236}">
                <a16:creationId xmlns:a16="http://schemas.microsoft.com/office/drawing/2014/main" id="{3DA05AE7-A6D0-4671-5747-871CC2CA2114}"/>
              </a:ext>
            </a:extLst>
          </p:cNvPr>
          <p:cNvSpPr txBox="1"/>
          <p:nvPr/>
        </p:nvSpPr>
        <p:spPr>
          <a:xfrm>
            <a:off x="991400" y="2046063"/>
            <a:ext cx="5387398" cy="461665"/>
          </a:xfrm>
          <a:prstGeom prst="rect">
            <a:avLst/>
          </a:prstGeom>
          <a:noFill/>
        </p:spPr>
        <p:txBody>
          <a:bodyPr wrap="square" rtlCol="0">
            <a:spAutoFit/>
          </a:bodyPr>
          <a:lstStyle/>
          <a:p>
            <a:pPr algn="l"/>
            <a:r>
              <a:rPr lang="en-GB" sz="1200" noProof="0"/>
              <a:t>Regular NZG Champions meetings and shared spaces unlocked connections that wouldn’t have happened otherwise, accelerating project collaboration.</a:t>
            </a:r>
          </a:p>
        </p:txBody>
      </p:sp>
      <p:sp>
        <p:nvSpPr>
          <p:cNvPr id="39" name="Rectangle: Rounded Corners 38">
            <a:extLst>
              <a:ext uri="{FF2B5EF4-FFF2-40B4-BE49-F238E27FC236}">
                <a16:creationId xmlns:a16="http://schemas.microsoft.com/office/drawing/2014/main" id="{2B4D0CAF-B132-638F-AA31-8BAE9B47EB0A}"/>
              </a:ext>
            </a:extLst>
          </p:cNvPr>
          <p:cNvSpPr/>
          <p:nvPr/>
        </p:nvSpPr>
        <p:spPr>
          <a:xfrm>
            <a:off x="275819" y="2539765"/>
            <a:ext cx="4548943" cy="701124"/>
          </a:xfrm>
          <a:prstGeom prst="round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300"/>
              </a:spcBef>
            </a:pPr>
            <a:endParaRPr lang="en-GB" sz="1200" noProof="0">
              <a:solidFill>
                <a:schemeClr val="tx1"/>
              </a:solidFill>
              <a:latin typeface="Segoe UI"/>
              <a:cs typeface="Segoe UI"/>
            </a:endParaRPr>
          </a:p>
        </p:txBody>
      </p:sp>
      <p:sp>
        <p:nvSpPr>
          <p:cNvPr id="50" name="TextBox 49">
            <a:extLst>
              <a:ext uri="{FF2B5EF4-FFF2-40B4-BE49-F238E27FC236}">
                <a16:creationId xmlns:a16="http://schemas.microsoft.com/office/drawing/2014/main" id="{31EBC357-582D-C1E4-84A1-4B9DA2F4FE2B}"/>
              </a:ext>
            </a:extLst>
          </p:cNvPr>
          <p:cNvSpPr txBox="1"/>
          <p:nvPr/>
        </p:nvSpPr>
        <p:spPr>
          <a:xfrm>
            <a:off x="275818" y="2523460"/>
            <a:ext cx="4608550" cy="738664"/>
          </a:xfrm>
          <a:prstGeom prst="rect">
            <a:avLst/>
          </a:prstGeom>
          <a:noFill/>
        </p:spPr>
        <p:txBody>
          <a:bodyPr wrap="square" rtlCol="0">
            <a:spAutoFit/>
          </a:bodyPr>
          <a:lstStyle/>
          <a:p>
            <a:r>
              <a:rPr lang="en-GB" sz="1050" i="1" noProof="0">
                <a:solidFill>
                  <a:schemeClr val="bg1"/>
                </a:solidFill>
              </a:rPr>
              <a:t>I don’t think I’d be connected to other Hubs otherwise, so it’s been really valuable. For example, I’ve met with another Hub and shared tools we’re using for land assessment, so from the Champions’ perspective [NZG] definitely opened some conversations. </a:t>
            </a:r>
            <a:r>
              <a:rPr lang="en-GB" sz="1050" noProof="0">
                <a:solidFill>
                  <a:schemeClr val="bg1"/>
                </a:solidFill>
              </a:rPr>
              <a:t>[NZG Champion, Net Zero Hub]</a:t>
            </a:r>
          </a:p>
        </p:txBody>
      </p:sp>
      <p:sp>
        <p:nvSpPr>
          <p:cNvPr id="51" name="TextBox 50">
            <a:extLst>
              <a:ext uri="{FF2B5EF4-FFF2-40B4-BE49-F238E27FC236}">
                <a16:creationId xmlns:a16="http://schemas.microsoft.com/office/drawing/2014/main" id="{DD7E4265-7FCE-1868-D7DB-0299EFF71D4C}"/>
              </a:ext>
            </a:extLst>
          </p:cNvPr>
          <p:cNvSpPr txBox="1"/>
          <p:nvPr/>
        </p:nvSpPr>
        <p:spPr>
          <a:xfrm>
            <a:off x="1043191" y="3797381"/>
            <a:ext cx="5387398" cy="461665"/>
          </a:xfrm>
          <a:prstGeom prst="rect">
            <a:avLst/>
          </a:prstGeom>
          <a:noFill/>
        </p:spPr>
        <p:txBody>
          <a:bodyPr wrap="square" rtlCol="0">
            <a:spAutoFit/>
          </a:bodyPr>
          <a:lstStyle/>
          <a:p>
            <a:pPr algn="l"/>
            <a:r>
              <a:rPr lang="en-GB" sz="1200" noProof="0"/>
              <a:t>Community forums on Net Zero Go brought Hubs together and enabled ongoing knowledge exchange.</a:t>
            </a:r>
          </a:p>
        </p:txBody>
      </p:sp>
      <p:sp>
        <p:nvSpPr>
          <p:cNvPr id="11" name="TextBox 10">
            <a:extLst>
              <a:ext uri="{FF2B5EF4-FFF2-40B4-BE49-F238E27FC236}">
                <a16:creationId xmlns:a16="http://schemas.microsoft.com/office/drawing/2014/main" id="{E8E82E80-B459-EB82-8A30-FAD13D837518}"/>
              </a:ext>
            </a:extLst>
          </p:cNvPr>
          <p:cNvSpPr txBox="1"/>
          <p:nvPr/>
        </p:nvSpPr>
        <p:spPr>
          <a:xfrm>
            <a:off x="243439" y="4326014"/>
            <a:ext cx="5859657" cy="738664"/>
          </a:xfrm>
          <a:prstGeom prst="rect">
            <a:avLst/>
          </a:prstGeom>
          <a:noFill/>
        </p:spPr>
        <p:txBody>
          <a:bodyPr wrap="square" rtlCol="0">
            <a:spAutoFit/>
          </a:bodyPr>
          <a:lstStyle/>
          <a:p>
            <a:r>
              <a:rPr lang="en-GB" sz="1050" i="1" noProof="0">
                <a:solidFill>
                  <a:schemeClr val="bg1"/>
                </a:solidFill>
              </a:rPr>
              <a:t>Accessing information across different Hubs can be tricky, and people still rely a lot on email attachments, which isn’t always practical. Having everything in one place makes a big difference. For example, I picked up the BEMS template that Ed shared on the group on Net Zero Go, shared feedback, and it sped things up</a:t>
            </a:r>
            <a:r>
              <a:rPr lang="en-GB" sz="1050" noProof="0">
                <a:solidFill>
                  <a:schemeClr val="bg1"/>
                </a:solidFill>
              </a:rPr>
              <a:t>. [GSENZH]</a:t>
            </a:r>
          </a:p>
        </p:txBody>
      </p:sp>
      <p:grpSp>
        <p:nvGrpSpPr>
          <p:cNvPr id="58" name="Group 57">
            <a:extLst>
              <a:ext uri="{FF2B5EF4-FFF2-40B4-BE49-F238E27FC236}">
                <a16:creationId xmlns:a16="http://schemas.microsoft.com/office/drawing/2014/main" id="{96ECEF49-AADC-6157-8A78-72F7AC070881}"/>
              </a:ext>
            </a:extLst>
          </p:cNvPr>
          <p:cNvGrpSpPr/>
          <p:nvPr/>
        </p:nvGrpSpPr>
        <p:grpSpPr>
          <a:xfrm>
            <a:off x="869443" y="5623390"/>
            <a:ext cx="5476583" cy="1401000"/>
            <a:chOff x="869443" y="5623390"/>
            <a:chExt cx="5476583" cy="1401000"/>
          </a:xfrm>
        </p:grpSpPr>
        <p:sp>
          <p:nvSpPr>
            <p:cNvPr id="57" name="Rectangle 56">
              <a:extLst>
                <a:ext uri="{FF2B5EF4-FFF2-40B4-BE49-F238E27FC236}">
                  <a16:creationId xmlns:a16="http://schemas.microsoft.com/office/drawing/2014/main" id="{A8624221-973C-FA2A-500F-A18784AFF99D}"/>
                </a:ext>
              </a:extLst>
            </p:cNvPr>
            <p:cNvSpPr/>
            <p:nvPr/>
          </p:nvSpPr>
          <p:spPr>
            <a:xfrm>
              <a:off x="1185333" y="5657351"/>
              <a:ext cx="5160693" cy="136703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3" name="TextBox 52">
              <a:extLst>
                <a:ext uri="{FF2B5EF4-FFF2-40B4-BE49-F238E27FC236}">
                  <a16:creationId xmlns:a16="http://schemas.microsoft.com/office/drawing/2014/main" id="{254B930F-4996-6CCA-21F3-98019AB40FC9}"/>
                </a:ext>
              </a:extLst>
            </p:cNvPr>
            <p:cNvSpPr txBox="1"/>
            <p:nvPr/>
          </p:nvSpPr>
          <p:spPr>
            <a:xfrm>
              <a:off x="869443" y="5623390"/>
              <a:ext cx="5387398" cy="461665"/>
            </a:xfrm>
            <a:prstGeom prst="rect">
              <a:avLst/>
            </a:prstGeom>
            <a:noFill/>
          </p:spPr>
          <p:txBody>
            <a:bodyPr wrap="square" rtlCol="0">
              <a:spAutoFit/>
            </a:bodyPr>
            <a:lstStyle/>
            <a:p>
              <a:r>
                <a:rPr lang="en-GB" sz="1200" noProof="0"/>
                <a:t>Net Zero Go helps build skills for collaboration by bringing people closer to projects and making them a more active part of delivery. </a:t>
              </a:r>
            </a:p>
          </p:txBody>
        </p:sp>
      </p:grpSp>
      <p:sp>
        <p:nvSpPr>
          <p:cNvPr id="56" name="Rectangle: Rounded Corners 55">
            <a:extLst>
              <a:ext uri="{FF2B5EF4-FFF2-40B4-BE49-F238E27FC236}">
                <a16:creationId xmlns:a16="http://schemas.microsoft.com/office/drawing/2014/main" id="{8FC4C804-37D6-4A35-E1D0-6C61F695E5F5}"/>
              </a:ext>
            </a:extLst>
          </p:cNvPr>
          <p:cNvSpPr/>
          <p:nvPr/>
        </p:nvSpPr>
        <p:spPr>
          <a:xfrm>
            <a:off x="201749" y="6055411"/>
            <a:ext cx="5859657" cy="790381"/>
          </a:xfrm>
          <a:prstGeom prst="round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300"/>
              </a:spcBef>
            </a:pPr>
            <a:endParaRPr lang="en-GB" sz="1200" noProof="0">
              <a:solidFill>
                <a:schemeClr val="tx1"/>
              </a:solidFill>
              <a:latin typeface="Segoe UI"/>
              <a:cs typeface="Segoe UI"/>
            </a:endParaRPr>
          </a:p>
        </p:txBody>
      </p:sp>
      <p:sp>
        <p:nvSpPr>
          <p:cNvPr id="54" name="TextBox 53">
            <a:extLst>
              <a:ext uri="{FF2B5EF4-FFF2-40B4-BE49-F238E27FC236}">
                <a16:creationId xmlns:a16="http://schemas.microsoft.com/office/drawing/2014/main" id="{60A2C647-4F92-3D64-D67E-C0B726CF4E53}"/>
              </a:ext>
            </a:extLst>
          </p:cNvPr>
          <p:cNvSpPr txBox="1"/>
          <p:nvPr/>
        </p:nvSpPr>
        <p:spPr>
          <a:xfrm>
            <a:off x="217250" y="6078596"/>
            <a:ext cx="5266359" cy="738664"/>
          </a:xfrm>
          <a:prstGeom prst="rect">
            <a:avLst/>
          </a:prstGeom>
          <a:noFill/>
        </p:spPr>
        <p:txBody>
          <a:bodyPr wrap="square" rtlCol="0">
            <a:spAutoFit/>
          </a:bodyPr>
          <a:lstStyle/>
          <a:p>
            <a:r>
              <a:rPr lang="en-GB" sz="1050" i="1" noProof="0">
                <a:solidFill>
                  <a:schemeClr val="bg1"/>
                </a:solidFill>
              </a:rPr>
              <a:t>It’s something I’ve really enjoyed [being a NZG Champion]. It’s made me more involved in projects across the Hub, and people now come to me with questions [about NZG], which makes you feel more connected and part of the work. Being the communications person makes you feel quite relevant, and I learnt a lot. </a:t>
            </a:r>
            <a:r>
              <a:rPr lang="en-GB" sz="1050" noProof="0">
                <a:solidFill>
                  <a:schemeClr val="bg1"/>
                </a:solidFill>
              </a:rPr>
              <a:t>[NZG Champion, Net Zero Hub]</a:t>
            </a:r>
          </a:p>
        </p:txBody>
      </p:sp>
    </p:spTree>
    <p:extLst>
      <p:ext uri="{BB962C8B-B14F-4D97-AF65-F5344CB8AC3E}">
        <p14:creationId xmlns:p14="http://schemas.microsoft.com/office/powerpoint/2010/main" val="336894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8F0A6-B0DE-205D-C102-62763BB0375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FE881231-34E8-80C0-0132-C8CAD5CA268C}"/>
              </a:ext>
            </a:extLst>
          </p:cNvPr>
          <p:cNvSpPr/>
          <p:nvPr/>
        </p:nvSpPr>
        <p:spPr>
          <a:xfrm>
            <a:off x="6582882" y="0"/>
            <a:ext cx="5609117" cy="64008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0C16A16B-F1F8-3D3F-E5EE-960C7DD12069}"/>
              </a:ext>
            </a:extLst>
          </p:cNvPr>
          <p:cNvSpPr>
            <a:spLocks noGrp="1"/>
          </p:cNvSpPr>
          <p:nvPr>
            <p:ph type="title" idx="4294967295"/>
          </p:nvPr>
        </p:nvSpPr>
        <p:spPr>
          <a:xfrm>
            <a:off x="142039" y="194284"/>
            <a:ext cx="7185610" cy="522287"/>
          </a:xfrm>
        </p:spPr>
        <p:txBody>
          <a:bodyPr/>
          <a:lstStyle/>
          <a:p>
            <a:r>
              <a:rPr lang="en-GB" sz="2000" b="1" noProof="0"/>
              <a:t>A lasting </a:t>
            </a:r>
            <a:r>
              <a:rPr lang="en-GB" sz="2000" b="1"/>
              <a:t>l</a:t>
            </a:r>
            <a:r>
              <a:rPr lang="en-GB" sz="2000" b="1" noProof="0" err="1"/>
              <a:t>egacy</a:t>
            </a:r>
            <a:r>
              <a:rPr lang="en-GB" sz="2000" b="1" noProof="0"/>
              <a:t> for Net Zero Living </a:t>
            </a:r>
          </a:p>
        </p:txBody>
      </p:sp>
      <p:grpSp>
        <p:nvGrpSpPr>
          <p:cNvPr id="70" name="Group 69">
            <a:extLst>
              <a:ext uri="{FF2B5EF4-FFF2-40B4-BE49-F238E27FC236}">
                <a16:creationId xmlns:a16="http://schemas.microsoft.com/office/drawing/2014/main" id="{6CFF0A41-FDCC-C985-1572-9CB062112BA8}"/>
              </a:ext>
            </a:extLst>
          </p:cNvPr>
          <p:cNvGrpSpPr/>
          <p:nvPr/>
        </p:nvGrpSpPr>
        <p:grpSpPr>
          <a:xfrm>
            <a:off x="6882087" y="128195"/>
            <a:ext cx="4657080" cy="4646321"/>
            <a:chOff x="6900560" y="1137411"/>
            <a:chExt cx="4790922" cy="4852684"/>
          </a:xfrm>
        </p:grpSpPr>
        <p:pic>
          <p:nvPicPr>
            <p:cNvPr id="12" name="Picture 11" descr="A circular chart with text&#10;&#10;AI-generated content may be incorrect.">
              <a:extLst>
                <a:ext uri="{FF2B5EF4-FFF2-40B4-BE49-F238E27FC236}">
                  <a16:creationId xmlns:a16="http://schemas.microsoft.com/office/drawing/2014/main" id="{E57235FF-C04E-40AC-ED03-955C16C075EF}"/>
                </a:ext>
              </a:extLst>
            </p:cNvPr>
            <p:cNvPicPr>
              <a:picLocks noChangeAspect="1"/>
            </p:cNvPicPr>
            <p:nvPr/>
          </p:nvPicPr>
          <p:blipFill>
            <a:blip r:embed="rId3"/>
            <a:stretch>
              <a:fillRect/>
            </a:stretch>
          </p:blipFill>
          <p:spPr>
            <a:xfrm>
              <a:off x="6900560" y="1137411"/>
              <a:ext cx="4790922" cy="4852684"/>
            </a:xfrm>
            <a:prstGeom prst="rect">
              <a:avLst/>
            </a:prstGeom>
          </p:spPr>
        </p:pic>
        <p:sp>
          <p:nvSpPr>
            <p:cNvPr id="20" name="TextBox 19">
              <a:extLst>
                <a:ext uri="{FF2B5EF4-FFF2-40B4-BE49-F238E27FC236}">
                  <a16:creationId xmlns:a16="http://schemas.microsoft.com/office/drawing/2014/main" id="{4E2E0CEE-0730-6BB4-30AA-FC0431891C1E}"/>
                </a:ext>
              </a:extLst>
            </p:cNvPr>
            <p:cNvSpPr txBox="1"/>
            <p:nvPr/>
          </p:nvSpPr>
          <p:spPr>
            <a:xfrm>
              <a:off x="7073317" y="2664030"/>
              <a:ext cx="1924694" cy="69350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Segoe UI"/>
                <a:ea typeface="+mn-ea"/>
                <a:cs typeface="+mn-cs"/>
              </a:endParaRPr>
            </a:p>
          </p:txBody>
        </p:sp>
        <p:sp>
          <p:nvSpPr>
            <p:cNvPr id="25" name="TextBox 24">
              <a:extLst>
                <a:ext uri="{FF2B5EF4-FFF2-40B4-BE49-F238E27FC236}">
                  <a16:creationId xmlns:a16="http://schemas.microsoft.com/office/drawing/2014/main" id="{B740E8B6-4DB3-D764-D760-8EB85AD8EF2A}"/>
                </a:ext>
              </a:extLst>
            </p:cNvPr>
            <p:cNvSpPr txBox="1"/>
            <p:nvPr/>
          </p:nvSpPr>
          <p:spPr>
            <a:xfrm>
              <a:off x="9996411" y="2664030"/>
              <a:ext cx="1678603" cy="546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93663" algn="l"/>
                </a:tabLst>
                <a:defRPr/>
              </a:pPr>
              <a:r>
                <a:rPr kumimoji="0" lang="en-GB" sz="1400" b="0" i="0" u="none" strike="noStrike" kern="1200" cap="none" spc="0" normalizeH="0" baseline="0" noProof="0">
                  <a:ln>
                    <a:noFill/>
                  </a:ln>
                  <a:solidFill>
                    <a:prstClr val="white"/>
                  </a:solidFill>
                  <a:effectLst/>
                  <a:uLnTx/>
                  <a:uFillTx/>
                  <a:latin typeface="Segoe UI"/>
                  <a:ea typeface="+mn-ea"/>
                  <a:cs typeface="+mn-cs"/>
                </a:rPr>
                <a:t>Net Zero Go Library</a:t>
              </a:r>
            </a:p>
          </p:txBody>
        </p:sp>
        <p:sp>
          <p:nvSpPr>
            <p:cNvPr id="29" name="TextBox 28">
              <a:extLst>
                <a:ext uri="{FF2B5EF4-FFF2-40B4-BE49-F238E27FC236}">
                  <a16:creationId xmlns:a16="http://schemas.microsoft.com/office/drawing/2014/main" id="{C941BFE1-DFF3-1793-9E0E-3B917BCD3878}"/>
                </a:ext>
              </a:extLst>
            </p:cNvPr>
            <p:cNvSpPr txBox="1"/>
            <p:nvPr/>
          </p:nvSpPr>
          <p:spPr>
            <a:xfrm>
              <a:off x="7137067" y="2610186"/>
              <a:ext cx="1442097" cy="771471"/>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Segoe UI"/>
                  <a:ea typeface="+mn-ea"/>
                  <a:cs typeface="+mn-cs"/>
                </a:rPr>
                <a:t>Net Zero Go Community Space</a:t>
              </a:r>
              <a:endParaRPr kumimoji="0" lang="en-GB" sz="1400" b="0" i="0" u="none" strike="noStrike" kern="1200" cap="none" spc="0" normalizeH="0" baseline="0" noProof="0">
                <a:ln>
                  <a:noFill/>
                </a:ln>
                <a:solidFill>
                  <a:srgbClr val="393D48"/>
                </a:solidFill>
                <a:effectLst/>
                <a:uLnTx/>
                <a:uFillTx/>
                <a:latin typeface="Segoe UI"/>
                <a:ea typeface="+mn-ea"/>
                <a:cs typeface="+mn-cs"/>
              </a:endParaRPr>
            </a:p>
          </p:txBody>
        </p:sp>
        <p:sp>
          <p:nvSpPr>
            <p:cNvPr id="43" name="TextBox 42">
              <a:extLst>
                <a:ext uri="{FF2B5EF4-FFF2-40B4-BE49-F238E27FC236}">
                  <a16:creationId xmlns:a16="http://schemas.microsoft.com/office/drawing/2014/main" id="{A09B267C-4B4F-575D-CFD0-E2B4404C64D9}"/>
                </a:ext>
              </a:extLst>
            </p:cNvPr>
            <p:cNvSpPr txBox="1"/>
            <p:nvPr/>
          </p:nvSpPr>
          <p:spPr>
            <a:xfrm>
              <a:off x="9880526" y="4159957"/>
              <a:ext cx="1678603" cy="7714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93663" algn="l"/>
                </a:tabLst>
                <a:defRPr/>
              </a:pPr>
              <a:r>
                <a:rPr kumimoji="0" lang="en-GB" sz="1400" b="0" i="0" u="none" strike="noStrike" kern="1200" cap="none" spc="0" normalizeH="0" baseline="0" noProof="0">
                  <a:ln>
                    <a:noFill/>
                  </a:ln>
                  <a:solidFill>
                    <a:prstClr val="white"/>
                  </a:solidFill>
                  <a:effectLst/>
                  <a:uLnTx/>
                  <a:uFillTx/>
                  <a:latin typeface="Segoe UI"/>
                  <a:ea typeface="+mn-ea"/>
                  <a:cs typeface="+mn-cs"/>
                </a:rPr>
                <a:t>Net Zero Go Connects </a:t>
              </a:r>
            </a:p>
            <a:p>
              <a:pPr marL="0" marR="0" lvl="0" indent="0" algn="l" defTabSz="914400" rtl="0" eaLnBrk="1" fontAlgn="auto" latinLnBrk="0" hangingPunct="1">
                <a:lnSpc>
                  <a:spcPct val="100000"/>
                </a:lnSpc>
                <a:spcBef>
                  <a:spcPts val="0"/>
                </a:spcBef>
                <a:spcAft>
                  <a:spcPts val="0"/>
                </a:spcAft>
                <a:buClrTx/>
                <a:buSzTx/>
                <a:buFontTx/>
                <a:buNone/>
                <a:tabLst>
                  <a:tab pos="93663" algn="l"/>
                </a:tabLst>
                <a:defRPr/>
              </a:pPr>
              <a:endParaRPr kumimoji="0" lang="en-GB" sz="1400" b="0" i="0" u="none" strike="noStrike" kern="1200" cap="none" spc="0" normalizeH="0" baseline="0" noProof="0">
                <a:ln>
                  <a:noFill/>
                </a:ln>
                <a:solidFill>
                  <a:prstClr val="white"/>
                </a:solidFill>
                <a:effectLst/>
                <a:uLnTx/>
                <a:uFillTx/>
                <a:latin typeface="Segoe UI"/>
                <a:ea typeface="+mn-ea"/>
                <a:cs typeface="+mn-cs"/>
              </a:endParaRPr>
            </a:p>
          </p:txBody>
        </p:sp>
        <p:sp>
          <p:nvSpPr>
            <p:cNvPr id="28" name="TextBox 27">
              <a:extLst>
                <a:ext uri="{FF2B5EF4-FFF2-40B4-BE49-F238E27FC236}">
                  <a16:creationId xmlns:a16="http://schemas.microsoft.com/office/drawing/2014/main" id="{2258B1B9-9C43-FEA2-4C83-DAD2D64C1436}"/>
                </a:ext>
              </a:extLst>
            </p:cNvPr>
            <p:cNvSpPr txBox="1"/>
            <p:nvPr/>
          </p:nvSpPr>
          <p:spPr>
            <a:xfrm>
              <a:off x="7347607" y="4104821"/>
              <a:ext cx="1442098" cy="77147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Segoe UI"/>
                  <a:ea typeface="+mn-ea"/>
                  <a:cs typeface="+mn-cs"/>
                </a:rPr>
                <a:t>Net Zero Go Amplifies Impact</a:t>
              </a:r>
            </a:p>
          </p:txBody>
        </p:sp>
      </p:grpSp>
      <p:pic>
        <p:nvPicPr>
          <p:cNvPr id="75" name="Picture 74">
            <a:extLst>
              <a:ext uri="{FF2B5EF4-FFF2-40B4-BE49-F238E27FC236}">
                <a16:creationId xmlns:a16="http://schemas.microsoft.com/office/drawing/2014/main" id="{82F2AC68-BEA9-2172-DE4E-499205D30E9D}"/>
              </a:ext>
            </a:extLst>
          </p:cNvPr>
          <p:cNvPicPr>
            <a:picLocks noChangeAspect="1"/>
          </p:cNvPicPr>
          <p:nvPr/>
        </p:nvPicPr>
        <p:blipFill>
          <a:blip r:embed="rId4"/>
          <a:srcRect/>
          <a:stretch/>
        </p:blipFill>
        <p:spPr>
          <a:xfrm>
            <a:off x="246543" y="3699498"/>
            <a:ext cx="644548" cy="647895"/>
          </a:xfrm>
          <a:prstGeom prst="rect">
            <a:avLst/>
          </a:prstGeom>
        </p:spPr>
      </p:pic>
      <p:pic>
        <p:nvPicPr>
          <p:cNvPr id="77" name="Picture 76">
            <a:extLst>
              <a:ext uri="{FF2B5EF4-FFF2-40B4-BE49-F238E27FC236}">
                <a16:creationId xmlns:a16="http://schemas.microsoft.com/office/drawing/2014/main" id="{66528451-406A-740A-ED72-B152FE98925D}"/>
              </a:ext>
            </a:extLst>
          </p:cNvPr>
          <p:cNvPicPr>
            <a:picLocks noChangeAspect="1"/>
          </p:cNvPicPr>
          <p:nvPr/>
        </p:nvPicPr>
        <p:blipFill>
          <a:blip r:embed="rId5"/>
          <a:srcRect/>
          <a:stretch/>
        </p:blipFill>
        <p:spPr>
          <a:xfrm>
            <a:off x="3400906" y="3711710"/>
            <a:ext cx="641214" cy="647895"/>
          </a:xfrm>
          <a:prstGeom prst="rect">
            <a:avLst/>
          </a:prstGeom>
        </p:spPr>
      </p:pic>
      <p:pic>
        <p:nvPicPr>
          <p:cNvPr id="4" name="Picture 3">
            <a:extLst>
              <a:ext uri="{FF2B5EF4-FFF2-40B4-BE49-F238E27FC236}">
                <a16:creationId xmlns:a16="http://schemas.microsoft.com/office/drawing/2014/main" id="{1FB31AED-A38B-6125-3F28-F1953CABE2DB}"/>
              </a:ext>
            </a:extLst>
          </p:cNvPr>
          <p:cNvPicPr>
            <a:picLocks noChangeAspect="1"/>
          </p:cNvPicPr>
          <p:nvPr/>
        </p:nvPicPr>
        <p:blipFill>
          <a:blip r:embed="rId6"/>
          <a:stretch>
            <a:fillRect/>
          </a:stretch>
        </p:blipFill>
        <p:spPr>
          <a:xfrm>
            <a:off x="11023075" y="26710"/>
            <a:ext cx="1026886" cy="855860"/>
          </a:xfrm>
          <a:prstGeom prst="rect">
            <a:avLst/>
          </a:prstGeom>
        </p:spPr>
      </p:pic>
      <p:grpSp>
        <p:nvGrpSpPr>
          <p:cNvPr id="15" name="Group 14">
            <a:extLst>
              <a:ext uri="{FF2B5EF4-FFF2-40B4-BE49-F238E27FC236}">
                <a16:creationId xmlns:a16="http://schemas.microsoft.com/office/drawing/2014/main" id="{6802D0D2-940F-1F1B-2742-F2DB3D856500}"/>
              </a:ext>
            </a:extLst>
          </p:cNvPr>
          <p:cNvGrpSpPr/>
          <p:nvPr/>
        </p:nvGrpSpPr>
        <p:grpSpPr>
          <a:xfrm>
            <a:off x="6577710" y="4852787"/>
            <a:ext cx="2551648" cy="1514696"/>
            <a:chOff x="9428599" y="2927820"/>
            <a:chExt cx="2435508" cy="1445753"/>
          </a:xfrm>
        </p:grpSpPr>
        <p:sp>
          <p:nvSpPr>
            <p:cNvPr id="16" name="Shape 7">
              <a:extLst>
                <a:ext uri="{FF2B5EF4-FFF2-40B4-BE49-F238E27FC236}">
                  <a16:creationId xmlns:a16="http://schemas.microsoft.com/office/drawing/2014/main" id="{9C404ED7-B406-2F5C-558A-A373717B6400}"/>
                </a:ext>
              </a:extLst>
            </p:cNvPr>
            <p:cNvSpPr/>
            <p:nvPr/>
          </p:nvSpPr>
          <p:spPr>
            <a:xfrm>
              <a:off x="9428599" y="2997120"/>
              <a:ext cx="2435508" cy="1376453"/>
            </a:xfrm>
            <a:prstGeom prst="rect">
              <a:avLst/>
            </a:prstGeom>
            <a:solidFill>
              <a:srgbClr val="4A4E58"/>
            </a:solidFill>
            <a:ln/>
            <a:effectLst>
              <a:outerShdw blurRad="50800" dist="25400" dir="8100000" algn="bl" rotWithShape="0">
                <a:srgbClr val="000000">
                  <a:alpha val="1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393D48"/>
                </a:solidFill>
                <a:effectLst/>
                <a:uLnTx/>
                <a:uFillTx/>
                <a:latin typeface="Segoe UI"/>
                <a:ea typeface="+mn-ea"/>
                <a:cs typeface="+mn-cs"/>
              </a:endParaRPr>
            </a:p>
          </p:txBody>
        </p:sp>
        <p:sp>
          <p:nvSpPr>
            <p:cNvPr id="17" name="Shape 8">
              <a:extLst>
                <a:ext uri="{FF2B5EF4-FFF2-40B4-BE49-F238E27FC236}">
                  <a16:creationId xmlns:a16="http://schemas.microsoft.com/office/drawing/2014/main" id="{1FC9878D-F4C5-26FE-CFAF-8CF1E78BDE05}"/>
                </a:ext>
              </a:extLst>
            </p:cNvPr>
            <p:cNvSpPr/>
            <p:nvPr/>
          </p:nvSpPr>
          <p:spPr>
            <a:xfrm>
              <a:off x="9428599" y="2927820"/>
              <a:ext cx="2435508" cy="47652"/>
            </a:xfrm>
            <a:prstGeom prst="rect">
              <a:avLst/>
            </a:prstGeom>
            <a:solidFill>
              <a:srgbClr val="7FC9C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393D48"/>
                </a:solidFill>
                <a:effectLst/>
                <a:uLnTx/>
                <a:uFillTx/>
                <a:latin typeface="Segoe UI"/>
                <a:ea typeface="+mn-ea"/>
                <a:cs typeface="+mn-cs"/>
              </a:endParaRPr>
            </a:p>
          </p:txBody>
        </p:sp>
        <p:sp>
          <p:nvSpPr>
            <p:cNvPr id="18" name="Text 9">
              <a:extLst>
                <a:ext uri="{FF2B5EF4-FFF2-40B4-BE49-F238E27FC236}">
                  <a16:creationId xmlns:a16="http://schemas.microsoft.com/office/drawing/2014/main" id="{4447739D-6C42-DEC9-6BF8-9FA3F72B331A}"/>
                </a:ext>
              </a:extLst>
            </p:cNvPr>
            <p:cNvSpPr/>
            <p:nvPr/>
          </p:nvSpPr>
          <p:spPr>
            <a:xfrm>
              <a:off x="9476930" y="2975366"/>
              <a:ext cx="1695208" cy="31959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Segoe UI" pitchFamily="34" charset="0"/>
                  <a:ea typeface="+mn-ea"/>
                  <a:cs typeface="Segoe UI" pitchFamily="34" charset="-120"/>
                </a:rPr>
                <a:t>Our impact</a:t>
              </a:r>
              <a:endParaRPr kumimoji="0" lang="en-GB" sz="1400" b="0" i="0" u="none" strike="noStrike" kern="1200" cap="none" spc="0" normalizeH="0" baseline="0" noProof="0">
                <a:ln>
                  <a:noFill/>
                </a:ln>
                <a:solidFill>
                  <a:srgbClr val="393D48"/>
                </a:solidFill>
                <a:effectLst/>
                <a:uLnTx/>
                <a:uFillTx/>
                <a:latin typeface="Segoe UI"/>
                <a:ea typeface="+mn-ea"/>
                <a:cs typeface="+mn-cs"/>
              </a:endParaRPr>
            </a:p>
          </p:txBody>
        </p:sp>
        <p:sp>
          <p:nvSpPr>
            <p:cNvPr id="21" name="Text 10">
              <a:extLst>
                <a:ext uri="{FF2B5EF4-FFF2-40B4-BE49-F238E27FC236}">
                  <a16:creationId xmlns:a16="http://schemas.microsoft.com/office/drawing/2014/main" id="{9FE6142F-4989-1DFD-E524-99D12AE6515A}"/>
                </a:ext>
              </a:extLst>
            </p:cNvPr>
            <p:cNvSpPr/>
            <p:nvPr/>
          </p:nvSpPr>
          <p:spPr>
            <a:xfrm>
              <a:off x="9477130" y="3259887"/>
              <a:ext cx="2369132" cy="730505"/>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0EBEA"/>
                  </a:solidFill>
                  <a:effectLst/>
                  <a:uLnTx/>
                  <a:uFillTx/>
                  <a:latin typeface="Segoe UI"/>
                  <a:ea typeface="Segoe UI" pitchFamily="34" charset="-122"/>
                  <a:cs typeface="Segoe UI" pitchFamily="34" charset="-120"/>
                </a:rPr>
                <a:t>Net Zero Go created a private space for the cohort to collaborate and continue learning. This will later open up to all users, amplifying the knowledge sharing and connections built during the training.</a:t>
              </a:r>
              <a:endParaRPr kumimoji="0" lang="en-GB" sz="1200" b="0" i="0" u="none" strike="noStrike" kern="1200" cap="none" spc="0" normalizeH="0" baseline="0" noProof="0">
                <a:ln>
                  <a:noFill/>
                </a:ln>
                <a:solidFill>
                  <a:srgbClr val="393D48"/>
                </a:solidFill>
                <a:effectLst/>
                <a:uLnTx/>
                <a:uFillTx/>
                <a:latin typeface="Segoe UI"/>
                <a:ea typeface="+mn-ea"/>
                <a:cs typeface="+mn-cs"/>
              </a:endParaRPr>
            </a:p>
          </p:txBody>
        </p:sp>
      </p:grpSp>
      <p:sp>
        <p:nvSpPr>
          <p:cNvPr id="22" name="Text Placeholder 9">
            <a:extLst>
              <a:ext uri="{FF2B5EF4-FFF2-40B4-BE49-F238E27FC236}">
                <a16:creationId xmlns:a16="http://schemas.microsoft.com/office/drawing/2014/main" id="{16A669CD-27FA-D2FE-18D4-CA8287134131}"/>
              </a:ext>
            </a:extLst>
          </p:cNvPr>
          <p:cNvSpPr txBox="1">
            <a:spLocks/>
          </p:cNvSpPr>
          <p:nvPr/>
        </p:nvSpPr>
        <p:spPr>
          <a:xfrm>
            <a:off x="974407" y="3383946"/>
            <a:ext cx="2134580" cy="63110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393D48"/>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393D48"/>
                </a:solidFill>
                <a:effectLst/>
                <a:uLnTx/>
                <a:uFillTx/>
                <a:latin typeface="Segoe UI"/>
                <a:ea typeface="+mn-ea"/>
                <a:cs typeface="+mn-cs"/>
              </a:rPr>
              <a:t>Connections beyond </a:t>
            </a:r>
            <a:br>
              <a:rPr kumimoji="0" lang="en-GB" sz="1600" b="1" i="0" u="none" strike="noStrike" kern="1200" cap="none" spc="0" normalizeH="0" baseline="0" noProof="0">
                <a:ln>
                  <a:noFill/>
                </a:ln>
                <a:solidFill>
                  <a:srgbClr val="393D48"/>
                </a:solidFill>
                <a:effectLst/>
                <a:uLnTx/>
                <a:uFillTx/>
                <a:latin typeface="Segoe UI"/>
                <a:ea typeface="+mn-ea"/>
                <a:cs typeface="+mn-cs"/>
              </a:rPr>
            </a:br>
            <a:r>
              <a:rPr kumimoji="0" lang="en-GB" sz="1600" b="1" i="0" u="none" strike="noStrike" kern="1200" cap="none" spc="0" normalizeH="0" baseline="0" noProof="0">
                <a:ln>
                  <a:noFill/>
                </a:ln>
                <a:solidFill>
                  <a:srgbClr val="393D48"/>
                </a:solidFill>
                <a:effectLst/>
                <a:uLnTx/>
                <a:uFillTx/>
                <a:latin typeface="Segoe UI"/>
                <a:ea typeface="+mn-ea"/>
                <a:cs typeface="+mn-cs"/>
              </a:rPr>
              <a:t>the programme</a:t>
            </a:r>
          </a:p>
        </p:txBody>
      </p:sp>
      <p:sp>
        <p:nvSpPr>
          <p:cNvPr id="31" name="Text Placeholder 9">
            <a:extLst>
              <a:ext uri="{FF2B5EF4-FFF2-40B4-BE49-F238E27FC236}">
                <a16:creationId xmlns:a16="http://schemas.microsoft.com/office/drawing/2014/main" id="{95B39C93-405E-D030-ABA5-620E6F779C59}"/>
              </a:ext>
            </a:extLst>
          </p:cNvPr>
          <p:cNvSpPr txBox="1">
            <a:spLocks/>
          </p:cNvSpPr>
          <p:nvPr/>
        </p:nvSpPr>
        <p:spPr>
          <a:xfrm>
            <a:off x="3442187" y="4339019"/>
            <a:ext cx="2736881" cy="13136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700" b="0" i="0" u="none" strike="noStrike" kern="1200" cap="none" spc="0" normalizeH="0" baseline="0" noProof="0">
                <a:ln>
                  <a:noFill/>
                </a:ln>
                <a:solidFill>
                  <a:srgbClr val="393D48"/>
                </a:solidFill>
                <a:effectLst/>
                <a:uLnTx/>
                <a:uFillTx/>
                <a:latin typeface="Segoe UI"/>
                <a:ea typeface="+mn-ea"/>
                <a:cs typeface="+mn-cs"/>
              </a:rPr>
              <a:t>By combining a resource library with a shared space, Net Zero Go extends the value of training or programmes beyond the original cohort and amplifies its impact.</a:t>
            </a:r>
          </a:p>
        </p:txBody>
      </p:sp>
      <p:sp>
        <p:nvSpPr>
          <p:cNvPr id="41" name="Text Placeholder 9">
            <a:extLst>
              <a:ext uri="{FF2B5EF4-FFF2-40B4-BE49-F238E27FC236}">
                <a16:creationId xmlns:a16="http://schemas.microsoft.com/office/drawing/2014/main" id="{B6BA2493-C91D-B06B-2463-497D8194D08C}"/>
              </a:ext>
            </a:extLst>
          </p:cNvPr>
          <p:cNvSpPr txBox="1">
            <a:spLocks/>
          </p:cNvSpPr>
          <p:nvPr/>
        </p:nvSpPr>
        <p:spPr>
          <a:xfrm>
            <a:off x="302712" y="4406998"/>
            <a:ext cx="3025367" cy="166086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700" b="0" i="0" u="none" strike="noStrike" kern="1200" cap="none" spc="0" normalizeH="0" baseline="0" noProof="0">
                <a:ln>
                  <a:noFill/>
                </a:ln>
                <a:solidFill>
                  <a:srgbClr val="393D48"/>
                </a:solidFill>
                <a:effectLst/>
                <a:uLnTx/>
                <a:uFillTx/>
                <a:latin typeface="Segoe UI"/>
                <a:ea typeface="+mn-ea"/>
                <a:cs typeface="+mn-cs"/>
              </a:rPr>
              <a:t>A digital space for collaboration during and after the training ends, allowing for networking</a:t>
            </a:r>
            <a:br>
              <a:rPr kumimoji="0" lang="en-GB" sz="1700" b="0" i="0" u="none" strike="noStrike" kern="1200" cap="none" spc="0" normalizeH="0" baseline="0" noProof="0">
                <a:ln>
                  <a:noFill/>
                </a:ln>
                <a:solidFill>
                  <a:srgbClr val="393D48"/>
                </a:solidFill>
                <a:effectLst/>
                <a:uLnTx/>
                <a:uFillTx/>
                <a:latin typeface="Segoe UI"/>
                <a:ea typeface="+mn-ea"/>
                <a:cs typeface="+mn-cs"/>
              </a:rPr>
            </a:br>
            <a:r>
              <a:rPr kumimoji="0" lang="en-GB" sz="1700" b="0" i="0" u="none" strike="noStrike" kern="1200" cap="none" spc="0" normalizeH="0" baseline="0" noProof="0">
                <a:ln>
                  <a:noFill/>
                </a:ln>
                <a:solidFill>
                  <a:srgbClr val="393D48"/>
                </a:solidFill>
                <a:effectLst/>
                <a:uLnTx/>
                <a:uFillTx/>
                <a:latin typeface="Segoe UI"/>
                <a:ea typeface="+mn-ea"/>
                <a:cs typeface="+mn-cs"/>
              </a:rPr>
              <a:t>and continual learning beyond the original cohort.  </a:t>
            </a:r>
          </a:p>
        </p:txBody>
      </p:sp>
      <p:sp>
        <p:nvSpPr>
          <p:cNvPr id="42" name="Text Placeholder 9">
            <a:extLst>
              <a:ext uri="{FF2B5EF4-FFF2-40B4-BE49-F238E27FC236}">
                <a16:creationId xmlns:a16="http://schemas.microsoft.com/office/drawing/2014/main" id="{51DCFE7C-93D6-92A1-BCAD-AA809928FBC6}"/>
              </a:ext>
            </a:extLst>
          </p:cNvPr>
          <p:cNvSpPr txBox="1">
            <a:spLocks/>
          </p:cNvSpPr>
          <p:nvPr/>
        </p:nvSpPr>
        <p:spPr>
          <a:xfrm>
            <a:off x="4063201" y="3875171"/>
            <a:ext cx="1930324" cy="49730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393D48"/>
                </a:solidFill>
                <a:effectLst/>
                <a:uLnTx/>
                <a:uFillTx/>
                <a:latin typeface="Segoe UI"/>
                <a:ea typeface="+mn-ea"/>
                <a:cs typeface="+mn-cs"/>
              </a:rPr>
              <a:t>Scaling impact</a:t>
            </a:r>
          </a:p>
        </p:txBody>
      </p:sp>
      <p:sp>
        <p:nvSpPr>
          <p:cNvPr id="49" name="Oval 48">
            <a:extLst>
              <a:ext uri="{FF2B5EF4-FFF2-40B4-BE49-F238E27FC236}">
                <a16:creationId xmlns:a16="http://schemas.microsoft.com/office/drawing/2014/main" id="{9A18DF6C-7628-7817-5144-525022C39A7C}"/>
              </a:ext>
            </a:extLst>
          </p:cNvPr>
          <p:cNvSpPr/>
          <p:nvPr/>
        </p:nvSpPr>
        <p:spPr>
          <a:xfrm rot="2285737">
            <a:off x="6862498" y="3574103"/>
            <a:ext cx="2177539" cy="557712"/>
          </a:xfrm>
          <a:prstGeom prst="ellipse">
            <a:avLst/>
          </a:prstGeom>
          <a:solidFill>
            <a:srgbClr val="9A6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pic>
        <p:nvPicPr>
          <p:cNvPr id="48" name="Picture 26" descr="A purple and black logo&#10;&#10;AI-generated content may be incorrect.">
            <a:extLst>
              <a:ext uri="{FF2B5EF4-FFF2-40B4-BE49-F238E27FC236}">
                <a16:creationId xmlns:a16="http://schemas.microsoft.com/office/drawing/2014/main" id="{2ED55DDC-8DD4-C135-5573-1BE9B5E25219}"/>
              </a:ext>
            </a:extLst>
          </p:cNvPr>
          <p:cNvPicPr>
            <a:picLocks noChangeAspect="1"/>
          </p:cNvPicPr>
          <p:nvPr/>
        </p:nvPicPr>
        <p:blipFill>
          <a:blip r:embed="rId7"/>
          <a:srcRect r="40556"/>
          <a:stretch>
            <a:fillRect/>
          </a:stretch>
        </p:blipFill>
        <p:spPr>
          <a:xfrm>
            <a:off x="9617028" y="4990971"/>
            <a:ext cx="2296896" cy="1242917"/>
          </a:xfrm>
          <a:prstGeom prst="rect">
            <a:avLst/>
          </a:prstGeom>
          <a:noFill/>
          <a:ln cap="flat">
            <a:noFill/>
          </a:ln>
        </p:spPr>
      </p:pic>
      <p:sp>
        <p:nvSpPr>
          <p:cNvPr id="50" name="Oval 49">
            <a:extLst>
              <a:ext uri="{FF2B5EF4-FFF2-40B4-BE49-F238E27FC236}">
                <a16:creationId xmlns:a16="http://schemas.microsoft.com/office/drawing/2014/main" id="{ED7A669A-DFAA-05D3-8C30-EF7DD420E8CE}"/>
              </a:ext>
            </a:extLst>
          </p:cNvPr>
          <p:cNvSpPr/>
          <p:nvPr/>
        </p:nvSpPr>
        <p:spPr>
          <a:xfrm rot="8098230">
            <a:off x="7080943" y="733189"/>
            <a:ext cx="1632444" cy="557712"/>
          </a:xfrm>
          <a:prstGeom prst="ellipse">
            <a:avLst/>
          </a:prstGeom>
          <a:solidFill>
            <a:srgbClr val="EA9A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51" name="Oval 50">
            <a:extLst>
              <a:ext uri="{FF2B5EF4-FFF2-40B4-BE49-F238E27FC236}">
                <a16:creationId xmlns:a16="http://schemas.microsoft.com/office/drawing/2014/main" id="{D42242A5-E468-E7DA-9A40-456884B7F2EA}"/>
              </a:ext>
            </a:extLst>
          </p:cNvPr>
          <p:cNvSpPr/>
          <p:nvPr/>
        </p:nvSpPr>
        <p:spPr>
          <a:xfrm rot="13252211">
            <a:off x="9694066" y="819038"/>
            <a:ext cx="1632444" cy="557712"/>
          </a:xfrm>
          <a:prstGeom prst="ellipse">
            <a:avLst/>
          </a:prstGeom>
          <a:solidFill>
            <a:srgbClr val="98C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52" name="Oval 51">
            <a:extLst>
              <a:ext uri="{FF2B5EF4-FFF2-40B4-BE49-F238E27FC236}">
                <a16:creationId xmlns:a16="http://schemas.microsoft.com/office/drawing/2014/main" id="{9129F7F4-531C-A0BA-3FBC-D275E27ED65A}"/>
              </a:ext>
            </a:extLst>
          </p:cNvPr>
          <p:cNvSpPr/>
          <p:nvPr/>
        </p:nvSpPr>
        <p:spPr>
          <a:xfrm rot="18858635">
            <a:off x="9762071" y="3738937"/>
            <a:ext cx="1632444" cy="279788"/>
          </a:xfrm>
          <a:prstGeom prst="ellipse">
            <a:avLst/>
          </a:prstGeom>
          <a:solidFill>
            <a:srgbClr val="7ECA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3" name="Group 2">
            <a:extLst>
              <a:ext uri="{FF2B5EF4-FFF2-40B4-BE49-F238E27FC236}">
                <a16:creationId xmlns:a16="http://schemas.microsoft.com/office/drawing/2014/main" id="{337CE032-7EC9-A58E-27FB-E5F4E042A871}"/>
              </a:ext>
            </a:extLst>
          </p:cNvPr>
          <p:cNvGrpSpPr/>
          <p:nvPr/>
        </p:nvGrpSpPr>
        <p:grpSpPr>
          <a:xfrm>
            <a:off x="246693" y="716571"/>
            <a:ext cx="3025367" cy="2886027"/>
            <a:chOff x="3562688" y="899823"/>
            <a:chExt cx="3025367" cy="2886027"/>
          </a:xfrm>
        </p:grpSpPr>
        <p:grpSp>
          <p:nvGrpSpPr>
            <p:cNvPr id="5" name="Group 4">
              <a:extLst>
                <a:ext uri="{FF2B5EF4-FFF2-40B4-BE49-F238E27FC236}">
                  <a16:creationId xmlns:a16="http://schemas.microsoft.com/office/drawing/2014/main" id="{33D441E1-1BCE-58E1-A696-EFD70068E1BF}"/>
                </a:ext>
              </a:extLst>
            </p:cNvPr>
            <p:cNvGrpSpPr/>
            <p:nvPr/>
          </p:nvGrpSpPr>
          <p:grpSpPr>
            <a:xfrm>
              <a:off x="3562688" y="899823"/>
              <a:ext cx="3025367" cy="2886027"/>
              <a:chOff x="9428599" y="1269402"/>
              <a:chExt cx="2398884" cy="1856464"/>
            </a:xfrm>
          </p:grpSpPr>
          <p:sp>
            <p:nvSpPr>
              <p:cNvPr id="7" name="Shape 3">
                <a:extLst>
                  <a:ext uri="{FF2B5EF4-FFF2-40B4-BE49-F238E27FC236}">
                    <a16:creationId xmlns:a16="http://schemas.microsoft.com/office/drawing/2014/main" id="{B9C2D932-B3EE-5FB3-8D0A-34E522CCA068}"/>
                  </a:ext>
                </a:extLst>
              </p:cNvPr>
              <p:cNvSpPr/>
              <p:nvPr/>
            </p:nvSpPr>
            <p:spPr>
              <a:xfrm>
                <a:off x="9428599" y="1305065"/>
                <a:ext cx="2398884" cy="1820801"/>
              </a:xfrm>
              <a:prstGeom prst="rect">
                <a:avLst/>
              </a:prstGeom>
              <a:solidFill>
                <a:srgbClr val="4A4E58"/>
              </a:solidFill>
              <a:ln/>
              <a:effectLst>
                <a:outerShdw blurRad="50800" dist="25400" dir="8100000" algn="bl" rotWithShape="0">
                  <a:srgbClr val="000000">
                    <a:alpha val="1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393D48"/>
                  </a:solidFill>
                  <a:effectLst/>
                  <a:uLnTx/>
                  <a:uFillTx/>
                  <a:latin typeface="Segoe UI"/>
                  <a:ea typeface="+mn-ea"/>
                  <a:cs typeface="+mn-cs"/>
                </a:endParaRPr>
              </a:p>
            </p:txBody>
          </p:sp>
          <p:sp>
            <p:nvSpPr>
              <p:cNvPr id="9" name="Shape 4">
                <a:extLst>
                  <a:ext uri="{FF2B5EF4-FFF2-40B4-BE49-F238E27FC236}">
                    <a16:creationId xmlns:a16="http://schemas.microsoft.com/office/drawing/2014/main" id="{5D41028F-6C7F-50EE-1FF5-5AE04312B60D}"/>
                  </a:ext>
                </a:extLst>
              </p:cNvPr>
              <p:cNvSpPr/>
              <p:nvPr/>
            </p:nvSpPr>
            <p:spPr>
              <a:xfrm>
                <a:off x="9428599" y="1269402"/>
                <a:ext cx="2390679" cy="44805"/>
              </a:xfrm>
              <a:prstGeom prst="rect">
                <a:avLst/>
              </a:prstGeom>
              <a:solidFill>
                <a:srgbClr val="EC6097"/>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393D48"/>
                  </a:solidFill>
                  <a:effectLst/>
                  <a:uLnTx/>
                  <a:uFillTx/>
                  <a:latin typeface="Segoe UI"/>
                  <a:ea typeface="+mn-ea"/>
                  <a:cs typeface="+mn-cs"/>
                </a:endParaRPr>
              </a:p>
            </p:txBody>
          </p:sp>
          <p:sp>
            <p:nvSpPr>
              <p:cNvPr id="13" name="Text 5">
                <a:extLst>
                  <a:ext uri="{FF2B5EF4-FFF2-40B4-BE49-F238E27FC236}">
                    <a16:creationId xmlns:a16="http://schemas.microsoft.com/office/drawing/2014/main" id="{3B88024D-110C-B94B-E90C-9C64B24BFFEE}"/>
                  </a:ext>
                </a:extLst>
              </p:cNvPr>
              <p:cNvSpPr/>
              <p:nvPr/>
            </p:nvSpPr>
            <p:spPr>
              <a:xfrm>
                <a:off x="9538914" y="1294176"/>
                <a:ext cx="902034" cy="254639"/>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Segoe UI" pitchFamily="34" charset="0"/>
                    <a:ea typeface="Segoe UI" pitchFamily="34" charset="-122"/>
                    <a:cs typeface="Segoe UI" pitchFamily="34" charset="-120"/>
                  </a:rPr>
                  <a:t>Challenge</a:t>
                </a:r>
                <a:endParaRPr kumimoji="0" lang="en-GB" sz="1600" b="0" i="0" u="none" strike="noStrike" kern="1200" cap="none" spc="0" normalizeH="0" baseline="0" noProof="0">
                  <a:ln>
                    <a:noFill/>
                  </a:ln>
                  <a:solidFill>
                    <a:srgbClr val="393D48"/>
                  </a:solidFill>
                  <a:effectLst/>
                  <a:uLnTx/>
                  <a:uFillTx/>
                  <a:latin typeface="Segoe UI"/>
                  <a:ea typeface="+mn-ea"/>
                  <a:cs typeface="+mn-cs"/>
                </a:endParaRPr>
              </a:p>
            </p:txBody>
          </p:sp>
          <p:sp>
            <p:nvSpPr>
              <p:cNvPr id="14" name="Text 6">
                <a:extLst>
                  <a:ext uri="{FF2B5EF4-FFF2-40B4-BE49-F238E27FC236}">
                    <a16:creationId xmlns:a16="http://schemas.microsoft.com/office/drawing/2014/main" id="{CDB1524C-ED7D-28D5-0162-AE85D495E9E8}"/>
                  </a:ext>
                </a:extLst>
              </p:cNvPr>
              <p:cNvSpPr/>
              <p:nvPr/>
            </p:nvSpPr>
            <p:spPr>
              <a:xfrm>
                <a:off x="9538914" y="1550770"/>
                <a:ext cx="2159576" cy="981747"/>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0EBEA"/>
                    </a:solidFill>
                    <a:effectLst/>
                    <a:uLnTx/>
                    <a:uFillTx/>
                    <a:latin typeface="Segoe UI"/>
                    <a:ea typeface="Segoe UI" pitchFamily="34" charset="-122"/>
                    <a:cs typeface="Segoe UI" pitchFamily="34" charset="-120"/>
                  </a:rPr>
                  <a:t>As part of the Net Zero Living Programme, Involve delivered public engagement training to 52 </a:t>
                </a:r>
                <a:r>
                  <a:rPr lang="en-GB" sz="1200" noProof="0">
                    <a:solidFill>
                      <a:srgbClr val="F0EBEA"/>
                    </a:solidFill>
                    <a:latin typeface="Segoe UI"/>
                    <a:ea typeface="Segoe UI" pitchFamily="34" charset="-122"/>
                    <a:cs typeface="Segoe UI" pitchFamily="34" charset="-120"/>
                    <a:hlinkClick r:id="rId8"/>
                  </a:rPr>
                  <a:t>Energy Champions</a:t>
                </a:r>
                <a:r>
                  <a:rPr kumimoji="0" lang="en-GB" sz="1200" b="0" i="0" u="none" strike="noStrike" kern="1200" cap="none" spc="0" normalizeH="0" baseline="0" noProof="0">
                    <a:ln>
                      <a:noFill/>
                    </a:ln>
                    <a:solidFill>
                      <a:srgbClr val="F0EBEA"/>
                    </a:solidFill>
                    <a:effectLst/>
                    <a:uLnTx/>
                    <a:uFillTx/>
                    <a:latin typeface="Segoe UI"/>
                    <a:ea typeface="Segoe UI" pitchFamily="34" charset="-122"/>
                    <a:cs typeface="Segoe UI" pitchFamily="34" charset="-120"/>
                  </a:rPr>
                  <a:t> officers across England. </a:t>
                </a:r>
                <a:br>
                  <a:rPr kumimoji="0" lang="en-GB" sz="1200" b="0" i="0" u="none" strike="noStrike" kern="1200" cap="none" spc="0" normalizeH="0" baseline="0" noProof="0">
                    <a:ln>
                      <a:noFill/>
                    </a:ln>
                    <a:solidFill>
                      <a:srgbClr val="F0EBEA"/>
                    </a:solidFill>
                    <a:effectLst/>
                    <a:uLnTx/>
                    <a:uFillTx/>
                    <a:latin typeface="Segoe UI"/>
                    <a:ea typeface="Segoe UI" pitchFamily="34" charset="-122"/>
                    <a:cs typeface="Segoe UI" pitchFamily="34" charset="-120"/>
                  </a:rPr>
                </a:br>
                <a:br>
                  <a:rPr kumimoji="0" lang="en-GB" sz="800" b="0" i="0" u="none" strike="noStrike" kern="1200" cap="none" spc="0" normalizeH="0" baseline="0" noProof="0">
                    <a:ln>
                      <a:noFill/>
                    </a:ln>
                    <a:solidFill>
                      <a:srgbClr val="F0EBEA"/>
                    </a:solidFill>
                    <a:effectLst/>
                    <a:uLnTx/>
                    <a:uFillTx/>
                    <a:latin typeface="Segoe UI"/>
                    <a:ea typeface="Segoe UI" pitchFamily="34" charset="-122"/>
                    <a:cs typeface="Segoe UI" pitchFamily="34" charset="-120"/>
                  </a:rPr>
                </a:br>
                <a:r>
                  <a:rPr kumimoji="0" lang="en-GB" sz="1200" b="0" i="0" u="none" strike="noStrike" kern="1200" cap="none" spc="0" normalizeH="0" baseline="0" noProof="0">
                    <a:ln>
                      <a:noFill/>
                    </a:ln>
                    <a:solidFill>
                      <a:srgbClr val="F0EBEA"/>
                    </a:solidFill>
                    <a:effectLst/>
                    <a:uLnTx/>
                    <a:uFillTx/>
                    <a:latin typeface="Segoe UI"/>
                    <a:ea typeface="Segoe UI" pitchFamily="34" charset="-122"/>
                    <a:cs typeface="Segoe UI" pitchFamily="34" charset="-120"/>
                  </a:rPr>
                  <a:t>They needed a safe, shared space to stay connected; one place to continue conversations, access resources, receive updates, and keep the Energy Champions cohort together long after the training ends.</a:t>
                </a:r>
                <a:endParaRPr kumimoji="0" lang="en-GB" sz="1200" b="0" i="0" u="none" strike="noStrike" kern="1200" cap="none" spc="0" normalizeH="0" baseline="0" noProof="0">
                  <a:ln>
                    <a:noFill/>
                  </a:ln>
                  <a:solidFill>
                    <a:srgbClr val="393D48"/>
                  </a:solidFill>
                  <a:effectLst/>
                  <a:uLnTx/>
                  <a:uFillTx/>
                  <a:latin typeface="Segoe UI"/>
                  <a:ea typeface="+mn-ea"/>
                  <a:cs typeface="+mn-cs"/>
                </a:endParaRPr>
              </a:p>
            </p:txBody>
          </p:sp>
        </p:grpSp>
        <p:pic>
          <p:nvPicPr>
            <p:cNvPr id="6" name="Picture 5">
              <a:extLst>
                <a:ext uri="{FF2B5EF4-FFF2-40B4-BE49-F238E27FC236}">
                  <a16:creationId xmlns:a16="http://schemas.microsoft.com/office/drawing/2014/main" id="{C4CCB59F-9862-231C-7B50-F043ABEDE7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6069" y="3264894"/>
              <a:ext cx="1065600" cy="357994"/>
            </a:xfrm>
            <a:prstGeom prst="rect">
              <a:avLst/>
            </a:prstGeom>
          </p:spPr>
        </p:pic>
      </p:grpSp>
      <p:pic>
        <p:nvPicPr>
          <p:cNvPr id="8" name="Picture 7">
            <a:extLst>
              <a:ext uri="{FF2B5EF4-FFF2-40B4-BE49-F238E27FC236}">
                <a16:creationId xmlns:a16="http://schemas.microsoft.com/office/drawing/2014/main" id="{02684D13-45E9-21EA-CA28-B9D63BDC23BA}"/>
              </a:ext>
            </a:extLst>
          </p:cNvPr>
          <p:cNvPicPr>
            <a:picLocks noChangeAspect="1"/>
          </p:cNvPicPr>
          <p:nvPr/>
        </p:nvPicPr>
        <p:blipFill>
          <a:blip r:embed="rId10"/>
          <a:srcRect/>
          <a:stretch/>
        </p:blipFill>
        <p:spPr>
          <a:xfrm>
            <a:off x="3402859" y="973211"/>
            <a:ext cx="654417" cy="661231"/>
          </a:xfrm>
          <a:prstGeom prst="rect">
            <a:avLst/>
          </a:prstGeom>
        </p:spPr>
      </p:pic>
      <p:sp>
        <p:nvSpPr>
          <p:cNvPr id="10" name="Text Placeholder 9">
            <a:extLst>
              <a:ext uri="{FF2B5EF4-FFF2-40B4-BE49-F238E27FC236}">
                <a16:creationId xmlns:a16="http://schemas.microsoft.com/office/drawing/2014/main" id="{C300F152-1BDF-AA58-1FF1-2AF0A3C05E7F}"/>
              </a:ext>
            </a:extLst>
          </p:cNvPr>
          <p:cNvSpPr txBox="1">
            <a:spLocks/>
          </p:cNvSpPr>
          <p:nvPr/>
        </p:nvSpPr>
        <p:spPr>
          <a:xfrm>
            <a:off x="3443547" y="1206194"/>
            <a:ext cx="2889700" cy="210856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393D48"/>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393D48"/>
                </a:solidFill>
                <a:effectLst/>
                <a:uLnTx/>
                <a:uFillTx/>
                <a:latin typeface="Segoe UI"/>
                <a:ea typeface="+mn-ea"/>
                <a:cs typeface="+mn-cs"/>
              </a:rPr>
              <a:t>A safe, central place for all programme materials and learning. Without Net Zero Go, valuable resources can become inaccessible or forgotten once a programme ends and funding finishes.</a:t>
            </a:r>
          </a:p>
        </p:txBody>
      </p:sp>
      <p:sp>
        <p:nvSpPr>
          <p:cNvPr id="11" name="Text Placeholder 9">
            <a:extLst>
              <a:ext uri="{FF2B5EF4-FFF2-40B4-BE49-F238E27FC236}">
                <a16:creationId xmlns:a16="http://schemas.microsoft.com/office/drawing/2014/main" id="{CC51CE43-D968-CC6C-2C5B-DC30F05A02CD}"/>
              </a:ext>
            </a:extLst>
          </p:cNvPr>
          <p:cNvSpPr txBox="1">
            <a:spLocks/>
          </p:cNvSpPr>
          <p:nvPr/>
        </p:nvSpPr>
        <p:spPr>
          <a:xfrm>
            <a:off x="4070705" y="748858"/>
            <a:ext cx="1880042" cy="66123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393D48"/>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393D48"/>
                </a:solidFill>
                <a:effectLst/>
                <a:uLnTx/>
                <a:uFillTx/>
                <a:latin typeface="Segoe UI"/>
                <a:ea typeface="+mn-ea"/>
                <a:cs typeface="+mn-cs"/>
              </a:rPr>
              <a:t>Lasting legacy</a:t>
            </a:r>
          </a:p>
        </p:txBody>
      </p:sp>
    </p:spTree>
    <p:extLst>
      <p:ext uri="{BB962C8B-B14F-4D97-AF65-F5344CB8AC3E}">
        <p14:creationId xmlns:p14="http://schemas.microsoft.com/office/powerpoint/2010/main" val="278374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BFB3F-D8BB-444A-9895-1E020575E9AD}"/>
              </a:ext>
            </a:extLst>
          </p:cNvPr>
          <p:cNvPicPr>
            <a:picLocks noChangeAspect="1"/>
          </p:cNvPicPr>
          <p:nvPr/>
        </p:nvPicPr>
        <p:blipFill>
          <a:blip r:embed="rId3"/>
          <a:stretch>
            <a:fillRect/>
          </a:stretch>
        </p:blipFill>
        <p:spPr>
          <a:xfrm>
            <a:off x="8570501" y="195547"/>
            <a:ext cx="3468469" cy="6255154"/>
          </a:xfrm>
          <a:prstGeom prst="rect">
            <a:avLst/>
          </a:prstGeom>
        </p:spPr>
      </p:pic>
      <p:sp>
        <p:nvSpPr>
          <p:cNvPr id="19" name="Rectangle 18">
            <a:extLst>
              <a:ext uri="{FF2B5EF4-FFF2-40B4-BE49-F238E27FC236}">
                <a16:creationId xmlns:a16="http://schemas.microsoft.com/office/drawing/2014/main" id="{32911570-23A5-7D6D-C3F4-9948880B86BC}"/>
              </a:ext>
            </a:extLst>
          </p:cNvPr>
          <p:cNvSpPr/>
          <p:nvPr/>
        </p:nvSpPr>
        <p:spPr>
          <a:xfrm>
            <a:off x="9238892" y="994047"/>
            <a:ext cx="2640626" cy="1906437"/>
          </a:xfrm>
          <a:prstGeom prst="rect">
            <a:avLst/>
          </a:prstGeom>
          <a:noFill/>
          <a:ln w="28575" cap="flat" cmpd="sng" algn="ctr">
            <a:solidFill>
              <a:schemeClr val="accent1">
                <a:lumMod val="40000"/>
                <a:lumOff val="60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Segoe UI"/>
              </a:defRPr>
            </a:lvl1pPr>
            <a:lvl2pPr marL="457200" algn="l" defTabSz="914400" rtl="0" eaLnBrk="1" latinLnBrk="0" hangingPunct="1">
              <a:defRPr sz="1800" kern="1200">
                <a:solidFill>
                  <a:sysClr val="window" lastClr="FFFFFF"/>
                </a:solidFill>
                <a:latin typeface="Segoe UI"/>
              </a:defRPr>
            </a:lvl2pPr>
            <a:lvl3pPr marL="914400" algn="l" defTabSz="914400" rtl="0" eaLnBrk="1" latinLnBrk="0" hangingPunct="1">
              <a:defRPr sz="1800" kern="1200">
                <a:solidFill>
                  <a:sysClr val="window" lastClr="FFFFFF"/>
                </a:solidFill>
                <a:latin typeface="Segoe UI"/>
              </a:defRPr>
            </a:lvl3pPr>
            <a:lvl4pPr marL="1371600" algn="l" defTabSz="914400" rtl="0" eaLnBrk="1" latinLnBrk="0" hangingPunct="1">
              <a:defRPr sz="1800" kern="1200">
                <a:solidFill>
                  <a:sysClr val="window" lastClr="FFFFFF"/>
                </a:solidFill>
                <a:latin typeface="Segoe UI"/>
              </a:defRPr>
            </a:lvl4pPr>
            <a:lvl5pPr marL="1828800" algn="l" defTabSz="914400" rtl="0" eaLnBrk="1" latinLnBrk="0" hangingPunct="1">
              <a:defRPr sz="1800" kern="1200">
                <a:solidFill>
                  <a:sysClr val="window" lastClr="FFFFFF"/>
                </a:solidFill>
                <a:latin typeface="Segoe UI"/>
              </a:defRPr>
            </a:lvl5pPr>
            <a:lvl6pPr marL="2286000" algn="l" defTabSz="914400" rtl="0" eaLnBrk="1" latinLnBrk="0" hangingPunct="1">
              <a:defRPr sz="1800" kern="1200">
                <a:solidFill>
                  <a:sysClr val="window" lastClr="FFFFFF"/>
                </a:solidFill>
                <a:latin typeface="Segoe UI"/>
              </a:defRPr>
            </a:lvl6pPr>
            <a:lvl7pPr marL="2743200" algn="l" defTabSz="914400" rtl="0" eaLnBrk="1" latinLnBrk="0" hangingPunct="1">
              <a:defRPr sz="1800" kern="1200">
                <a:solidFill>
                  <a:sysClr val="window" lastClr="FFFFFF"/>
                </a:solidFill>
                <a:latin typeface="Segoe UI"/>
              </a:defRPr>
            </a:lvl7pPr>
            <a:lvl8pPr marL="3200400" algn="l" defTabSz="914400" rtl="0" eaLnBrk="1" latinLnBrk="0" hangingPunct="1">
              <a:defRPr sz="1800" kern="1200">
                <a:solidFill>
                  <a:sysClr val="window" lastClr="FFFFFF"/>
                </a:solidFill>
                <a:latin typeface="Segoe UI"/>
              </a:defRPr>
            </a:lvl8pPr>
            <a:lvl9pPr marL="3657600" algn="l" defTabSz="914400" rtl="0" eaLnBrk="1" latinLnBrk="0" hangingPunct="1">
              <a:defRPr sz="1800" kern="1200">
                <a:solidFill>
                  <a:sysClr val="window" lastClr="FFFFFF"/>
                </a:solidFill>
                <a:latin typeface="Segoe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Segoe UI"/>
              <a:ea typeface="+mn-ea"/>
              <a:cs typeface="+mn-cs"/>
            </a:endParaRPr>
          </a:p>
        </p:txBody>
      </p:sp>
      <p:sp>
        <p:nvSpPr>
          <p:cNvPr id="24" name="Text Placeholder 1">
            <a:extLst>
              <a:ext uri="{FF2B5EF4-FFF2-40B4-BE49-F238E27FC236}">
                <a16:creationId xmlns:a16="http://schemas.microsoft.com/office/drawing/2014/main" id="{A447B94F-C294-6EE3-4570-CB1759EADB4E}"/>
              </a:ext>
            </a:extLst>
          </p:cNvPr>
          <p:cNvSpPr>
            <a:spLocks noGrp="1"/>
          </p:cNvSpPr>
          <p:nvPr>
            <p:ph type="body" sz="quarter" idx="11"/>
          </p:nvPr>
        </p:nvSpPr>
        <p:spPr>
          <a:xfrm>
            <a:off x="1" y="200984"/>
            <a:ext cx="11720066" cy="846137"/>
          </a:xfrm>
        </p:spPr>
        <p:txBody>
          <a:bodyPr/>
          <a:lstStyle/>
          <a:p>
            <a:r>
              <a:rPr lang="en-GB" sz="2800" noProof="0"/>
              <a:t>Supporting regional needs and collaboration</a:t>
            </a:r>
          </a:p>
        </p:txBody>
      </p:sp>
      <p:pic>
        <p:nvPicPr>
          <p:cNvPr id="2" name="Picture 1">
            <a:extLst>
              <a:ext uri="{FF2B5EF4-FFF2-40B4-BE49-F238E27FC236}">
                <a16:creationId xmlns:a16="http://schemas.microsoft.com/office/drawing/2014/main" id="{D03D30C5-277C-E911-DC3D-914B93DD2311}"/>
              </a:ext>
            </a:extLst>
          </p:cNvPr>
          <p:cNvPicPr>
            <a:picLocks noChangeAspect="1"/>
          </p:cNvPicPr>
          <p:nvPr/>
        </p:nvPicPr>
        <p:blipFill>
          <a:blip r:embed="rId4"/>
          <a:stretch>
            <a:fillRect/>
          </a:stretch>
        </p:blipFill>
        <p:spPr>
          <a:xfrm>
            <a:off x="11104774" y="200984"/>
            <a:ext cx="910906" cy="759196"/>
          </a:xfrm>
          <a:prstGeom prst="rect">
            <a:avLst/>
          </a:prstGeom>
        </p:spPr>
      </p:pic>
      <p:sp>
        <p:nvSpPr>
          <p:cNvPr id="8" name="TextBox 7">
            <a:extLst>
              <a:ext uri="{FF2B5EF4-FFF2-40B4-BE49-F238E27FC236}">
                <a16:creationId xmlns:a16="http://schemas.microsoft.com/office/drawing/2014/main" id="{F8A9BF61-7AE5-B2D8-E391-C217C4B7A8E5}"/>
              </a:ext>
            </a:extLst>
          </p:cNvPr>
          <p:cNvSpPr txBox="1"/>
          <p:nvPr/>
        </p:nvSpPr>
        <p:spPr>
          <a:xfrm>
            <a:off x="5637362" y="3010619"/>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93D48"/>
              </a:solidFill>
              <a:effectLst/>
              <a:uLnTx/>
              <a:uFillTx/>
              <a:latin typeface="Segoe UI"/>
              <a:ea typeface="+mn-ea"/>
              <a:cs typeface="+mn-cs"/>
            </a:endParaRPr>
          </a:p>
        </p:txBody>
      </p:sp>
      <p:sp>
        <p:nvSpPr>
          <p:cNvPr id="5" name="Freeform 37">
            <a:extLst>
              <a:ext uri="{FF2B5EF4-FFF2-40B4-BE49-F238E27FC236}">
                <a16:creationId xmlns:a16="http://schemas.microsoft.com/office/drawing/2014/main" id="{CF1557BB-BAE3-B0FD-E1EB-5EE217D82DC2}"/>
              </a:ext>
            </a:extLst>
          </p:cNvPr>
          <p:cNvSpPr/>
          <p:nvPr/>
        </p:nvSpPr>
        <p:spPr>
          <a:xfrm>
            <a:off x="5976419" y="1541764"/>
            <a:ext cx="4169733" cy="1442126"/>
          </a:xfrm>
          <a:custGeom>
            <a:avLst/>
            <a:gdLst>
              <a:gd name="csX0" fmla="*/ 110084 w 4854477"/>
              <a:gd name="csY0" fmla="*/ 0 h 1753136"/>
              <a:gd name="csX1" fmla="*/ 3147635 w 4854477"/>
              <a:gd name="csY1" fmla="*/ 0 h 1753136"/>
              <a:gd name="csX2" fmla="*/ 3257719 w 4854477"/>
              <a:gd name="csY2" fmla="*/ 110084 h 1753136"/>
              <a:gd name="csX3" fmla="*/ 3257719 w 4854477"/>
              <a:gd name="csY3" fmla="*/ 726113 h 1753136"/>
              <a:gd name="csX4" fmla="*/ 4854477 w 4854477"/>
              <a:gd name="csY4" fmla="*/ 1753136 h 1753136"/>
              <a:gd name="csX5" fmla="*/ 3257719 w 4854477"/>
              <a:gd name="csY5" fmla="*/ 1199442 h 1753136"/>
              <a:gd name="csX6" fmla="*/ 3257719 w 4854477"/>
              <a:gd name="csY6" fmla="*/ 1482108 h 1753136"/>
              <a:gd name="csX7" fmla="*/ 3147635 w 4854477"/>
              <a:gd name="csY7" fmla="*/ 1592192 h 1753136"/>
              <a:gd name="csX8" fmla="*/ 110084 w 4854477"/>
              <a:gd name="csY8" fmla="*/ 1592192 h 1753136"/>
              <a:gd name="csX9" fmla="*/ 0 w 4854477"/>
              <a:gd name="csY9" fmla="*/ 1482108 h 1753136"/>
              <a:gd name="csX10" fmla="*/ 0 w 4854477"/>
              <a:gd name="csY10" fmla="*/ 110084 h 1753136"/>
              <a:gd name="csX11" fmla="*/ 110084 w 4854477"/>
              <a:gd name="csY11" fmla="*/ 0 h 1753136"/>
              <a:gd name="csX0" fmla="*/ 110084 w 5071453"/>
              <a:gd name="csY0" fmla="*/ 0 h 1846126"/>
              <a:gd name="csX1" fmla="*/ 3147635 w 5071453"/>
              <a:gd name="csY1" fmla="*/ 0 h 1846126"/>
              <a:gd name="csX2" fmla="*/ 3257719 w 5071453"/>
              <a:gd name="csY2" fmla="*/ 110084 h 1846126"/>
              <a:gd name="csX3" fmla="*/ 3257719 w 5071453"/>
              <a:gd name="csY3" fmla="*/ 726113 h 1846126"/>
              <a:gd name="csX4" fmla="*/ 5071453 w 5071453"/>
              <a:gd name="csY4" fmla="*/ 1846126 h 1846126"/>
              <a:gd name="csX5" fmla="*/ 3257719 w 5071453"/>
              <a:gd name="csY5" fmla="*/ 1199442 h 1846126"/>
              <a:gd name="csX6" fmla="*/ 3257719 w 5071453"/>
              <a:gd name="csY6" fmla="*/ 1482108 h 1846126"/>
              <a:gd name="csX7" fmla="*/ 3147635 w 5071453"/>
              <a:gd name="csY7" fmla="*/ 1592192 h 1846126"/>
              <a:gd name="csX8" fmla="*/ 110084 w 5071453"/>
              <a:gd name="csY8" fmla="*/ 1592192 h 1846126"/>
              <a:gd name="csX9" fmla="*/ 0 w 5071453"/>
              <a:gd name="csY9" fmla="*/ 1482108 h 1846126"/>
              <a:gd name="csX10" fmla="*/ 0 w 5071453"/>
              <a:gd name="csY10" fmla="*/ 110084 h 1846126"/>
              <a:gd name="csX11" fmla="*/ 110084 w 5071453"/>
              <a:gd name="csY11" fmla="*/ 0 h 1846126"/>
              <a:gd name="csX0" fmla="*/ 110084 w 5275007"/>
              <a:gd name="csY0" fmla="*/ 0 h 1912010"/>
              <a:gd name="csX1" fmla="*/ 3147635 w 5275007"/>
              <a:gd name="csY1" fmla="*/ 0 h 1912010"/>
              <a:gd name="csX2" fmla="*/ 3257719 w 5275007"/>
              <a:gd name="csY2" fmla="*/ 110084 h 1912010"/>
              <a:gd name="csX3" fmla="*/ 3257719 w 5275007"/>
              <a:gd name="csY3" fmla="*/ 726113 h 1912010"/>
              <a:gd name="csX4" fmla="*/ 5275007 w 5275007"/>
              <a:gd name="csY4" fmla="*/ 1912010 h 1912010"/>
              <a:gd name="csX5" fmla="*/ 3257719 w 5275007"/>
              <a:gd name="csY5" fmla="*/ 1199442 h 1912010"/>
              <a:gd name="csX6" fmla="*/ 3257719 w 5275007"/>
              <a:gd name="csY6" fmla="*/ 1482108 h 1912010"/>
              <a:gd name="csX7" fmla="*/ 3147635 w 5275007"/>
              <a:gd name="csY7" fmla="*/ 1592192 h 1912010"/>
              <a:gd name="csX8" fmla="*/ 110084 w 5275007"/>
              <a:gd name="csY8" fmla="*/ 1592192 h 1912010"/>
              <a:gd name="csX9" fmla="*/ 0 w 5275007"/>
              <a:gd name="csY9" fmla="*/ 1482108 h 1912010"/>
              <a:gd name="csX10" fmla="*/ 0 w 5275007"/>
              <a:gd name="csY10" fmla="*/ 110084 h 1912010"/>
              <a:gd name="csX11" fmla="*/ 110084 w 5275007"/>
              <a:gd name="csY11" fmla="*/ 0 h 1912010"/>
              <a:gd name="csX0" fmla="*/ 110084 w 5696261"/>
              <a:gd name="csY0" fmla="*/ 0 h 1592193"/>
              <a:gd name="csX1" fmla="*/ 3147635 w 5696261"/>
              <a:gd name="csY1" fmla="*/ 0 h 1592193"/>
              <a:gd name="csX2" fmla="*/ 3257719 w 5696261"/>
              <a:gd name="csY2" fmla="*/ 110084 h 1592193"/>
              <a:gd name="csX3" fmla="*/ 3257719 w 5696261"/>
              <a:gd name="csY3" fmla="*/ 726113 h 1592193"/>
              <a:gd name="csX4" fmla="*/ 5696261 w 5696261"/>
              <a:gd name="csY4" fmla="*/ 1433876 h 1592193"/>
              <a:gd name="csX5" fmla="*/ 3257719 w 5696261"/>
              <a:gd name="csY5" fmla="*/ 1199442 h 1592193"/>
              <a:gd name="csX6" fmla="*/ 3257719 w 5696261"/>
              <a:gd name="csY6" fmla="*/ 1482108 h 1592193"/>
              <a:gd name="csX7" fmla="*/ 3147635 w 5696261"/>
              <a:gd name="csY7" fmla="*/ 1592192 h 1592193"/>
              <a:gd name="csX8" fmla="*/ 110084 w 5696261"/>
              <a:gd name="csY8" fmla="*/ 1592192 h 1592193"/>
              <a:gd name="csX9" fmla="*/ 0 w 5696261"/>
              <a:gd name="csY9" fmla="*/ 1482108 h 1592193"/>
              <a:gd name="csX10" fmla="*/ 0 w 5696261"/>
              <a:gd name="csY10" fmla="*/ 110084 h 1592193"/>
              <a:gd name="csX11" fmla="*/ 110084 w 5696261"/>
              <a:gd name="csY11" fmla="*/ 0 h 1592193"/>
              <a:gd name="csX0" fmla="*/ 110084 w 3986490"/>
              <a:gd name="csY0" fmla="*/ 0 h 1592192"/>
              <a:gd name="csX1" fmla="*/ 3147635 w 3986490"/>
              <a:gd name="csY1" fmla="*/ 0 h 1592192"/>
              <a:gd name="csX2" fmla="*/ 3257719 w 3986490"/>
              <a:gd name="csY2" fmla="*/ 110084 h 1592192"/>
              <a:gd name="csX3" fmla="*/ 3257719 w 3986490"/>
              <a:gd name="csY3" fmla="*/ 726113 h 1592192"/>
              <a:gd name="csX4" fmla="*/ 3986490 w 3986490"/>
              <a:gd name="csY4" fmla="*/ 1214822 h 1592192"/>
              <a:gd name="csX5" fmla="*/ 3257719 w 3986490"/>
              <a:gd name="csY5" fmla="*/ 1199442 h 1592192"/>
              <a:gd name="csX6" fmla="*/ 3257719 w 3986490"/>
              <a:gd name="csY6" fmla="*/ 1482108 h 1592192"/>
              <a:gd name="csX7" fmla="*/ 3147635 w 3986490"/>
              <a:gd name="csY7" fmla="*/ 1592192 h 1592192"/>
              <a:gd name="csX8" fmla="*/ 110084 w 3986490"/>
              <a:gd name="csY8" fmla="*/ 1592192 h 1592192"/>
              <a:gd name="csX9" fmla="*/ 0 w 3986490"/>
              <a:gd name="csY9" fmla="*/ 1482108 h 1592192"/>
              <a:gd name="csX10" fmla="*/ 0 w 3986490"/>
              <a:gd name="csY10" fmla="*/ 110084 h 1592192"/>
              <a:gd name="csX11" fmla="*/ 110084 w 3986490"/>
              <a:gd name="csY11" fmla="*/ 0 h 1592192"/>
              <a:gd name="csX0" fmla="*/ 110084 w 4282116"/>
              <a:gd name="csY0" fmla="*/ 0 h 1592192"/>
              <a:gd name="csX1" fmla="*/ 3147635 w 4282116"/>
              <a:gd name="csY1" fmla="*/ 0 h 1592192"/>
              <a:gd name="csX2" fmla="*/ 3257719 w 4282116"/>
              <a:gd name="csY2" fmla="*/ 110084 h 1592192"/>
              <a:gd name="csX3" fmla="*/ 3257719 w 4282116"/>
              <a:gd name="csY3" fmla="*/ 726113 h 1592192"/>
              <a:gd name="csX4" fmla="*/ 4282116 w 4282116"/>
              <a:gd name="csY4" fmla="*/ 438964 h 1592192"/>
              <a:gd name="csX5" fmla="*/ 3257719 w 4282116"/>
              <a:gd name="csY5" fmla="*/ 1199442 h 1592192"/>
              <a:gd name="csX6" fmla="*/ 3257719 w 4282116"/>
              <a:gd name="csY6" fmla="*/ 1482108 h 1592192"/>
              <a:gd name="csX7" fmla="*/ 3147635 w 4282116"/>
              <a:gd name="csY7" fmla="*/ 1592192 h 1592192"/>
              <a:gd name="csX8" fmla="*/ 110084 w 4282116"/>
              <a:gd name="csY8" fmla="*/ 1592192 h 1592192"/>
              <a:gd name="csX9" fmla="*/ 0 w 4282116"/>
              <a:gd name="csY9" fmla="*/ 1482108 h 1592192"/>
              <a:gd name="csX10" fmla="*/ 0 w 4282116"/>
              <a:gd name="csY10" fmla="*/ 110084 h 1592192"/>
              <a:gd name="csX11" fmla="*/ 110084 w 4282116"/>
              <a:gd name="csY11" fmla="*/ 0 h 15921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4282116" h="1592192">
                <a:moveTo>
                  <a:pt x="110084" y="0"/>
                </a:moveTo>
                <a:lnTo>
                  <a:pt x="3147635" y="0"/>
                </a:lnTo>
                <a:cubicBezTo>
                  <a:pt x="3208433" y="0"/>
                  <a:pt x="3257719" y="49286"/>
                  <a:pt x="3257719" y="110084"/>
                </a:cubicBezTo>
                <a:lnTo>
                  <a:pt x="3257719" y="726113"/>
                </a:lnTo>
                <a:lnTo>
                  <a:pt x="4282116" y="438964"/>
                </a:lnTo>
                <a:lnTo>
                  <a:pt x="3257719" y="1199442"/>
                </a:lnTo>
                <a:lnTo>
                  <a:pt x="3257719" y="1482108"/>
                </a:lnTo>
                <a:cubicBezTo>
                  <a:pt x="3257719" y="1542906"/>
                  <a:pt x="3208433" y="1592192"/>
                  <a:pt x="3147635" y="1592192"/>
                </a:cubicBezTo>
                <a:lnTo>
                  <a:pt x="110084" y="1592192"/>
                </a:lnTo>
                <a:cubicBezTo>
                  <a:pt x="49286" y="1592192"/>
                  <a:pt x="0" y="1542906"/>
                  <a:pt x="0" y="1482108"/>
                </a:cubicBezTo>
                <a:lnTo>
                  <a:pt x="0" y="110084"/>
                </a:lnTo>
                <a:cubicBezTo>
                  <a:pt x="0" y="49286"/>
                  <a:pt x="49286" y="0"/>
                  <a:pt x="110084" y="0"/>
                </a:cubicBezTo>
                <a:close/>
              </a:path>
            </a:pathLst>
          </a:custGeom>
          <a:solidFill>
            <a:schemeClr val="accent1">
              <a:alpha val="8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B8E02C3C-2AC1-259B-BCE7-C4A847CA5E2C}"/>
              </a:ext>
            </a:extLst>
          </p:cNvPr>
          <p:cNvSpPr txBox="1"/>
          <p:nvPr/>
        </p:nvSpPr>
        <p:spPr>
          <a:xfrm>
            <a:off x="6107744" y="1620106"/>
            <a:ext cx="2906776"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1" u="none" strike="noStrike" kern="1200" cap="none" spc="0" normalizeH="0" baseline="0" noProof="0">
                <a:ln>
                  <a:noFill/>
                </a:ln>
                <a:solidFill>
                  <a:prstClr val="white"/>
                </a:solidFill>
                <a:effectLst/>
                <a:uLnTx/>
                <a:uFillTx/>
                <a:latin typeface="Segoe UI"/>
                <a:ea typeface="+mn-ea"/>
                <a:cs typeface="+mn-cs"/>
              </a:rPr>
              <a:t>The platform looks great and is very use</a:t>
            </a:r>
            <a:r>
              <a:rPr lang="en-GB" sz="1100" i="1" noProof="0">
                <a:solidFill>
                  <a:prstClr val="white"/>
                </a:solidFill>
                <a:latin typeface="Segoe UI"/>
              </a:rPr>
              <a:t>r-</a:t>
            </a:r>
            <a:r>
              <a:rPr kumimoji="0" lang="en-GB" sz="1100" b="0" i="1" u="none" strike="noStrike" kern="1200" cap="none" spc="0" normalizeH="0" baseline="0" noProof="0">
                <a:ln>
                  <a:noFill/>
                </a:ln>
                <a:solidFill>
                  <a:prstClr val="white"/>
                </a:solidFill>
                <a:effectLst/>
                <a:uLnTx/>
                <a:uFillTx/>
                <a:latin typeface="Segoe UI"/>
                <a:ea typeface="+mn-ea"/>
                <a:cs typeface="+mn-cs"/>
              </a:rPr>
              <a:t>friendly. I know that collating and presenting this kind of information isn't easy, fab work.</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100" b="0" i="1" u="none" strike="noStrike" kern="1200" cap="none" spc="0" normalizeH="0" baseline="0" noProof="0">
              <a:ln>
                <a:noFill/>
              </a:ln>
              <a:solidFill>
                <a:prstClr val="white"/>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Segoe UI"/>
                <a:ea typeface="+mn-ea"/>
                <a:cs typeface="+mn-cs"/>
              </a:rPr>
              <a:t>Project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Segoe UI"/>
                <a:ea typeface="+mn-ea"/>
                <a:cs typeface="+mn-cs"/>
              </a:rPr>
              <a:t>Scottish Climate Intelligence Service</a:t>
            </a:r>
          </a:p>
        </p:txBody>
      </p:sp>
      <p:pic>
        <p:nvPicPr>
          <p:cNvPr id="13" name="Picture 12">
            <a:extLst>
              <a:ext uri="{FF2B5EF4-FFF2-40B4-BE49-F238E27FC236}">
                <a16:creationId xmlns:a16="http://schemas.microsoft.com/office/drawing/2014/main" id="{623B706E-0648-22C4-A1A8-B2595AC7BDFF}"/>
              </a:ext>
            </a:extLst>
          </p:cNvPr>
          <p:cNvPicPr>
            <a:picLocks noChangeAspect="1"/>
          </p:cNvPicPr>
          <p:nvPr/>
        </p:nvPicPr>
        <p:blipFill>
          <a:blip r:embed="rId5"/>
          <a:stretch>
            <a:fillRect/>
          </a:stretch>
        </p:blipFill>
        <p:spPr>
          <a:xfrm>
            <a:off x="6338719" y="3233412"/>
            <a:ext cx="2444826" cy="1037383"/>
          </a:xfrm>
          <a:prstGeom prst="rect">
            <a:avLst/>
          </a:prstGeom>
        </p:spPr>
      </p:pic>
      <p:pic>
        <p:nvPicPr>
          <p:cNvPr id="16" name="Picture 15">
            <a:extLst>
              <a:ext uri="{FF2B5EF4-FFF2-40B4-BE49-F238E27FC236}">
                <a16:creationId xmlns:a16="http://schemas.microsoft.com/office/drawing/2014/main" id="{E4A6162D-08F6-7F53-5D6D-0C751EAA866D}"/>
              </a:ext>
            </a:extLst>
          </p:cNvPr>
          <p:cNvPicPr>
            <a:picLocks noChangeAspect="1"/>
          </p:cNvPicPr>
          <p:nvPr/>
        </p:nvPicPr>
        <p:blipFill>
          <a:blip r:embed="rId6"/>
          <a:stretch>
            <a:fillRect/>
          </a:stretch>
        </p:blipFill>
        <p:spPr>
          <a:xfrm>
            <a:off x="153784" y="1947265"/>
            <a:ext cx="597699" cy="597699"/>
          </a:xfrm>
          <a:prstGeom prst="rect">
            <a:avLst/>
          </a:prstGeom>
        </p:spPr>
      </p:pic>
      <p:pic>
        <p:nvPicPr>
          <p:cNvPr id="21" name="Picture 20">
            <a:extLst>
              <a:ext uri="{FF2B5EF4-FFF2-40B4-BE49-F238E27FC236}">
                <a16:creationId xmlns:a16="http://schemas.microsoft.com/office/drawing/2014/main" id="{58569FA6-BEED-8ABB-63EC-1D3384502E47}"/>
              </a:ext>
            </a:extLst>
          </p:cNvPr>
          <p:cNvPicPr>
            <a:picLocks noChangeAspect="1"/>
          </p:cNvPicPr>
          <p:nvPr/>
        </p:nvPicPr>
        <p:blipFill>
          <a:blip r:embed="rId7"/>
          <a:srcRect/>
          <a:stretch/>
        </p:blipFill>
        <p:spPr>
          <a:xfrm>
            <a:off x="109777" y="4173357"/>
            <a:ext cx="657749" cy="664601"/>
          </a:xfrm>
          <a:prstGeom prst="rect">
            <a:avLst/>
          </a:prstGeom>
        </p:spPr>
      </p:pic>
      <p:pic>
        <p:nvPicPr>
          <p:cNvPr id="25" name="Picture 24">
            <a:extLst>
              <a:ext uri="{FF2B5EF4-FFF2-40B4-BE49-F238E27FC236}">
                <a16:creationId xmlns:a16="http://schemas.microsoft.com/office/drawing/2014/main" id="{608E4BE6-8D1E-A29E-38C7-23737093D914}"/>
              </a:ext>
            </a:extLst>
          </p:cNvPr>
          <p:cNvPicPr>
            <a:picLocks noChangeAspect="1"/>
          </p:cNvPicPr>
          <p:nvPr/>
        </p:nvPicPr>
        <p:blipFill>
          <a:blip r:embed="rId8"/>
          <a:stretch>
            <a:fillRect/>
          </a:stretch>
        </p:blipFill>
        <p:spPr>
          <a:xfrm>
            <a:off x="6088728" y="4493588"/>
            <a:ext cx="2820654" cy="1881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a:extLst>
              <a:ext uri="{FF2B5EF4-FFF2-40B4-BE49-F238E27FC236}">
                <a16:creationId xmlns:a16="http://schemas.microsoft.com/office/drawing/2014/main" id="{5C5097EF-BCE0-C66D-48D7-64F0A1CDFF6E}"/>
              </a:ext>
            </a:extLst>
          </p:cNvPr>
          <p:cNvPicPr>
            <a:picLocks noChangeAspect="1"/>
          </p:cNvPicPr>
          <p:nvPr/>
        </p:nvPicPr>
        <p:blipFill>
          <a:blip r:embed="rId9"/>
          <a:stretch>
            <a:fillRect/>
          </a:stretch>
        </p:blipFill>
        <p:spPr>
          <a:xfrm>
            <a:off x="101827" y="3017767"/>
            <a:ext cx="619903" cy="626360"/>
          </a:xfrm>
          <a:prstGeom prst="rect">
            <a:avLst/>
          </a:prstGeom>
        </p:spPr>
      </p:pic>
      <p:pic>
        <p:nvPicPr>
          <p:cNvPr id="29" name="Picture 28">
            <a:extLst>
              <a:ext uri="{FF2B5EF4-FFF2-40B4-BE49-F238E27FC236}">
                <a16:creationId xmlns:a16="http://schemas.microsoft.com/office/drawing/2014/main" id="{B953186A-FB0B-2CAB-EF68-058C25ECCCD7}"/>
              </a:ext>
            </a:extLst>
          </p:cNvPr>
          <p:cNvPicPr>
            <a:picLocks noChangeAspect="1"/>
          </p:cNvPicPr>
          <p:nvPr/>
        </p:nvPicPr>
        <p:blipFill>
          <a:blip r:embed="rId10"/>
          <a:stretch>
            <a:fillRect/>
          </a:stretch>
        </p:blipFill>
        <p:spPr>
          <a:xfrm>
            <a:off x="120490" y="5277060"/>
            <a:ext cx="677633" cy="682913"/>
          </a:xfrm>
          <a:prstGeom prst="rect">
            <a:avLst/>
          </a:prstGeom>
        </p:spPr>
      </p:pic>
      <p:grpSp>
        <p:nvGrpSpPr>
          <p:cNvPr id="33" name="Group 32">
            <a:extLst>
              <a:ext uri="{FF2B5EF4-FFF2-40B4-BE49-F238E27FC236}">
                <a16:creationId xmlns:a16="http://schemas.microsoft.com/office/drawing/2014/main" id="{93C49CA4-CFCB-1E7D-95CB-B49CDE304808}"/>
              </a:ext>
            </a:extLst>
          </p:cNvPr>
          <p:cNvGrpSpPr/>
          <p:nvPr/>
        </p:nvGrpSpPr>
        <p:grpSpPr>
          <a:xfrm>
            <a:off x="-8577" y="823791"/>
            <a:ext cx="2662827" cy="912597"/>
            <a:chOff x="-8577" y="823791"/>
            <a:chExt cx="2662827" cy="912597"/>
          </a:xfrm>
        </p:grpSpPr>
        <p:sp>
          <p:nvSpPr>
            <p:cNvPr id="31" name="Rectangle: Rounded Corners 30">
              <a:extLst>
                <a:ext uri="{FF2B5EF4-FFF2-40B4-BE49-F238E27FC236}">
                  <a16:creationId xmlns:a16="http://schemas.microsoft.com/office/drawing/2014/main" id="{26ADD240-42E5-446E-F7F4-06023B06CE19}"/>
                </a:ext>
              </a:extLst>
            </p:cNvPr>
            <p:cNvSpPr/>
            <p:nvPr/>
          </p:nvSpPr>
          <p:spPr>
            <a:xfrm>
              <a:off x="-8577" y="823791"/>
              <a:ext cx="2662827" cy="912597"/>
            </a:xfrm>
            <a:prstGeom prst="roundRect">
              <a:avLst/>
            </a:prstGeom>
            <a:solidFill>
              <a:srgbClr val="EF7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32" name="Rectangle 31">
              <a:extLst>
                <a:ext uri="{FF2B5EF4-FFF2-40B4-BE49-F238E27FC236}">
                  <a16:creationId xmlns:a16="http://schemas.microsoft.com/office/drawing/2014/main" id="{0A25D0F2-07FF-5104-DBF0-BD8EE70727B9}"/>
                </a:ext>
              </a:extLst>
            </p:cNvPr>
            <p:cNvSpPr/>
            <p:nvPr/>
          </p:nvSpPr>
          <p:spPr>
            <a:xfrm>
              <a:off x="0" y="823791"/>
              <a:ext cx="411781" cy="912597"/>
            </a:xfrm>
            <a:prstGeom prst="rect">
              <a:avLst/>
            </a:prstGeom>
            <a:solidFill>
              <a:srgbClr val="EF7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2" name="Text Placeholder 1">
            <a:extLst>
              <a:ext uri="{FF2B5EF4-FFF2-40B4-BE49-F238E27FC236}">
                <a16:creationId xmlns:a16="http://schemas.microsoft.com/office/drawing/2014/main" id="{05C32FF3-B7FE-C637-5D1B-F3A5AAB16170}"/>
              </a:ext>
            </a:extLst>
          </p:cNvPr>
          <p:cNvSpPr txBox="1">
            <a:spLocks/>
          </p:cNvSpPr>
          <p:nvPr/>
        </p:nvSpPr>
        <p:spPr>
          <a:xfrm>
            <a:off x="234729" y="1036644"/>
            <a:ext cx="1972914" cy="610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prstClr val="white"/>
                </a:solidFill>
                <a:effectLst/>
                <a:uLnTx/>
                <a:uFillTx/>
                <a:latin typeface="Segoe UI"/>
                <a:ea typeface="+mn-ea"/>
                <a:cs typeface="+mn-cs"/>
              </a:rPr>
              <a:t>Scotland </a:t>
            </a:r>
          </a:p>
        </p:txBody>
      </p:sp>
      <p:sp>
        <p:nvSpPr>
          <p:cNvPr id="34" name="TextBox 33">
            <a:extLst>
              <a:ext uri="{FF2B5EF4-FFF2-40B4-BE49-F238E27FC236}">
                <a16:creationId xmlns:a16="http://schemas.microsoft.com/office/drawing/2014/main" id="{8BBEBF92-431C-E673-BDF3-A3C636336DA9}"/>
              </a:ext>
            </a:extLst>
          </p:cNvPr>
          <p:cNvSpPr txBox="1"/>
          <p:nvPr/>
        </p:nvSpPr>
        <p:spPr>
          <a:xfrm>
            <a:off x="863669" y="1788893"/>
            <a:ext cx="48725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393D48"/>
                </a:solidFill>
                <a:effectLst/>
                <a:uLnTx/>
                <a:uFillTx/>
                <a:latin typeface="Segoe UI"/>
                <a:ea typeface="+mn-ea"/>
                <a:cs typeface="+mn-cs"/>
              </a:rPr>
              <a:t>Built strong collaboration with the </a:t>
            </a:r>
            <a:r>
              <a:rPr kumimoji="0" lang="en-GB" sz="1600" b="1" i="0" u="none" strike="noStrike" kern="1200" cap="none" spc="0" normalizeH="0" baseline="0" noProof="0">
                <a:ln>
                  <a:noFill/>
                </a:ln>
                <a:solidFill>
                  <a:srgbClr val="393D48"/>
                </a:solidFill>
                <a:effectLst/>
                <a:uLnTx/>
                <a:uFillTx/>
                <a:latin typeface="Segoe UI"/>
                <a:ea typeface="+mn-ea"/>
                <a:cs typeface="+mn-cs"/>
              </a:rPr>
              <a:t>Scottish Climate Intelligence Service</a:t>
            </a:r>
            <a:r>
              <a:rPr kumimoji="0" lang="en-GB" sz="1600" b="0" i="0" u="none" strike="noStrike" kern="1200" cap="none" spc="0" normalizeH="0" baseline="0" noProof="0">
                <a:ln>
                  <a:noFill/>
                </a:ln>
                <a:solidFill>
                  <a:srgbClr val="393D48"/>
                </a:solidFill>
                <a:effectLst/>
                <a:uLnTx/>
                <a:uFillTx/>
                <a:latin typeface="Segoe UI"/>
                <a:ea typeface="+mn-ea"/>
                <a:cs typeface="+mn-cs"/>
              </a:rPr>
              <a:t> to better understand and support Scottish local authority users. </a:t>
            </a:r>
          </a:p>
        </p:txBody>
      </p:sp>
      <p:sp>
        <p:nvSpPr>
          <p:cNvPr id="37" name="TextBox 36">
            <a:extLst>
              <a:ext uri="{FF2B5EF4-FFF2-40B4-BE49-F238E27FC236}">
                <a16:creationId xmlns:a16="http://schemas.microsoft.com/office/drawing/2014/main" id="{E8F4E369-DA82-6C15-D650-2A2D0D83A6E4}"/>
              </a:ext>
            </a:extLst>
          </p:cNvPr>
          <p:cNvSpPr txBox="1"/>
          <p:nvPr/>
        </p:nvSpPr>
        <p:spPr>
          <a:xfrm>
            <a:off x="863669" y="2983890"/>
            <a:ext cx="46608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393D48"/>
                </a:solidFill>
                <a:effectLst/>
                <a:uLnTx/>
                <a:uFillTx/>
                <a:latin typeface="Segoe UI"/>
                <a:ea typeface="+mn-ea"/>
                <a:cs typeface="+mn-cs"/>
              </a:rPr>
              <a:t>Delivered an onboarding session, successfully </a:t>
            </a:r>
            <a:r>
              <a:rPr kumimoji="0" lang="en-GB" sz="1600" b="1" i="0" u="none" strike="noStrike" kern="1200" cap="none" spc="0" normalizeH="0" baseline="0" noProof="0">
                <a:ln>
                  <a:noFill/>
                </a:ln>
                <a:solidFill>
                  <a:srgbClr val="393D48"/>
                </a:solidFill>
                <a:effectLst/>
                <a:uLnTx/>
                <a:uFillTx/>
                <a:latin typeface="Segoe UI"/>
                <a:ea typeface="+mn-ea"/>
                <a:cs typeface="+mn-cs"/>
              </a:rPr>
              <a:t>bringing SCIS members onto Net Zero Go </a:t>
            </a:r>
            <a:r>
              <a:rPr kumimoji="0" lang="en-GB" sz="1600" b="0" i="0" u="none" strike="noStrike" kern="1200" cap="none" spc="0" normalizeH="0" baseline="0" noProof="0">
                <a:ln>
                  <a:noFill/>
                </a:ln>
                <a:solidFill>
                  <a:srgbClr val="393D48"/>
                </a:solidFill>
                <a:effectLst/>
                <a:uLnTx/>
                <a:uFillTx/>
                <a:latin typeface="Segoe UI"/>
                <a:ea typeface="+mn-ea"/>
                <a:cs typeface="+mn-cs"/>
              </a:rPr>
              <a:t>and strengthening collaboration.</a:t>
            </a:r>
          </a:p>
        </p:txBody>
      </p:sp>
      <p:sp>
        <p:nvSpPr>
          <p:cNvPr id="38" name="TextBox 37">
            <a:extLst>
              <a:ext uri="{FF2B5EF4-FFF2-40B4-BE49-F238E27FC236}">
                <a16:creationId xmlns:a16="http://schemas.microsoft.com/office/drawing/2014/main" id="{BE35E868-6F98-6F8E-F902-18854F059B0D}"/>
              </a:ext>
            </a:extLst>
          </p:cNvPr>
          <p:cNvSpPr txBox="1"/>
          <p:nvPr/>
        </p:nvSpPr>
        <p:spPr>
          <a:xfrm>
            <a:off x="895574" y="4164270"/>
            <a:ext cx="46608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393D48"/>
                </a:solidFill>
                <a:effectLst/>
                <a:uLnTx/>
                <a:uFillTx/>
                <a:latin typeface="Segoe UI"/>
                <a:ea typeface="+mn-ea"/>
                <a:cs typeface="+mn-cs"/>
              </a:rPr>
              <a:t>Supporting the launch of an </a:t>
            </a:r>
            <a:r>
              <a:rPr kumimoji="0" lang="en-GB" sz="1600" b="1" i="0" u="none" strike="noStrike" kern="1200" cap="none" spc="0" normalizeH="0" baseline="0" noProof="0">
                <a:ln>
                  <a:noFill/>
                </a:ln>
                <a:solidFill>
                  <a:srgbClr val="393D48"/>
                </a:solidFill>
                <a:effectLst/>
                <a:uLnTx/>
                <a:uFillTx/>
                <a:latin typeface="Segoe UI"/>
                <a:ea typeface="+mn-ea"/>
                <a:cs typeface="+mn-cs"/>
              </a:rPr>
              <a:t>island-focused Net Zero Go Forum Group</a:t>
            </a:r>
            <a:r>
              <a:rPr kumimoji="0" lang="en-GB" sz="1600" b="0" i="0" u="none" strike="noStrike" kern="1200" cap="none" spc="0" normalizeH="0" baseline="0" noProof="0">
                <a:ln>
                  <a:noFill/>
                </a:ln>
                <a:solidFill>
                  <a:srgbClr val="393D48"/>
                </a:solidFill>
                <a:effectLst/>
                <a:uLnTx/>
                <a:uFillTx/>
                <a:latin typeface="Segoe UI"/>
                <a:ea typeface="+mn-ea"/>
                <a:cs typeface="+mn-cs"/>
              </a:rPr>
              <a:t>, bringing together island councils, SCIS, and regional stakeholders.</a:t>
            </a:r>
          </a:p>
        </p:txBody>
      </p:sp>
      <p:sp>
        <p:nvSpPr>
          <p:cNvPr id="39" name="TextBox 38">
            <a:extLst>
              <a:ext uri="{FF2B5EF4-FFF2-40B4-BE49-F238E27FC236}">
                <a16:creationId xmlns:a16="http://schemas.microsoft.com/office/drawing/2014/main" id="{266A7A84-4517-F240-73BD-F2AC741561B6}"/>
              </a:ext>
            </a:extLst>
          </p:cNvPr>
          <p:cNvSpPr txBox="1"/>
          <p:nvPr/>
        </p:nvSpPr>
        <p:spPr>
          <a:xfrm>
            <a:off x="837130" y="5277060"/>
            <a:ext cx="48475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393D48"/>
                </a:solidFill>
                <a:effectLst/>
                <a:uLnTx/>
                <a:uFillTx/>
                <a:latin typeface="Segoe UI"/>
                <a:ea typeface="+mn-ea"/>
                <a:cs typeface="+mn-cs"/>
              </a:rPr>
              <a:t>Continue to work with key stakeholders to bring more Scottish local authorities onto Net Zero Go, and to </a:t>
            </a:r>
            <a:r>
              <a:rPr kumimoji="0" lang="en-GB" sz="1600" b="1" i="0" u="none" strike="noStrike" kern="1200" cap="none" spc="0" normalizeH="0" baseline="0" noProof="0">
                <a:ln>
                  <a:noFill/>
                </a:ln>
                <a:solidFill>
                  <a:srgbClr val="393D48"/>
                </a:solidFill>
                <a:effectLst/>
                <a:uLnTx/>
                <a:uFillTx/>
                <a:latin typeface="Segoe UI"/>
                <a:ea typeface="+mn-ea"/>
                <a:cs typeface="+mn-cs"/>
              </a:rPr>
              <a:t>grow the resource library </a:t>
            </a:r>
            <a:r>
              <a:rPr kumimoji="0" lang="en-GB" sz="1600" b="0" i="0" u="none" strike="noStrike" kern="1200" cap="none" spc="0" normalizeH="0" baseline="0" noProof="0">
                <a:ln>
                  <a:noFill/>
                </a:ln>
                <a:solidFill>
                  <a:srgbClr val="393D48"/>
                </a:solidFill>
                <a:effectLst/>
                <a:uLnTx/>
                <a:uFillTx/>
                <a:latin typeface="Segoe UI"/>
                <a:ea typeface="+mn-ea"/>
                <a:cs typeface="+mn-cs"/>
              </a:rPr>
              <a:t>for Scottish users.</a:t>
            </a:r>
          </a:p>
        </p:txBody>
      </p:sp>
    </p:spTree>
    <p:extLst>
      <p:ext uri="{BB962C8B-B14F-4D97-AF65-F5344CB8AC3E}">
        <p14:creationId xmlns:p14="http://schemas.microsoft.com/office/powerpoint/2010/main" val="160091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tapult Theme">
  <a:themeElements>
    <a:clrScheme name="Catapult Theme">
      <a:dk1>
        <a:srgbClr val="393D48"/>
      </a:dk1>
      <a:lt1>
        <a:sysClr val="window" lastClr="FFFFFF"/>
      </a:lt1>
      <a:dk2>
        <a:srgbClr val="393D48"/>
      </a:dk2>
      <a:lt2>
        <a:srgbClr val="F0EBEA"/>
      </a:lt2>
      <a:accent1>
        <a:srgbClr val="EC6097"/>
      </a:accent1>
      <a:accent2>
        <a:srgbClr val="7FC9C9"/>
      </a:accent2>
      <a:accent3>
        <a:srgbClr val="F0EBEA"/>
      </a:accent3>
      <a:accent4>
        <a:srgbClr val="393D48"/>
      </a:accent4>
      <a:accent5>
        <a:srgbClr val="9A6AAA"/>
      </a:accent5>
      <a:accent6>
        <a:srgbClr val="EA9A30"/>
      </a:accent6>
      <a:hlink>
        <a:srgbClr val="EC6097"/>
      </a:hlink>
      <a:folHlink>
        <a:srgbClr val="4F0924"/>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tapult Theme" id="{4C5394E6-FE45-4482-9BE3-9E6540A7D9C0}" vid="{0439222A-457B-43CB-86D3-88A5D72D0629}"/>
    </a:ext>
  </a:extLst>
</a:theme>
</file>

<file path=ppt/theme/theme2.xml><?xml version="1.0" encoding="utf-8"?>
<a:theme xmlns:a="http://schemas.openxmlformats.org/drawingml/2006/main" name="ESC theme">
  <a:themeElements>
    <a:clrScheme name="ESC">
      <a:dk1>
        <a:sysClr val="windowText" lastClr="000000"/>
      </a:dk1>
      <a:lt1>
        <a:sysClr val="window" lastClr="FFFFFF"/>
      </a:lt1>
      <a:dk2>
        <a:srgbClr val="393D48"/>
      </a:dk2>
      <a:lt2>
        <a:srgbClr val="F0EBEA"/>
      </a:lt2>
      <a:accent1>
        <a:srgbClr val="EC6097"/>
      </a:accent1>
      <a:accent2>
        <a:srgbClr val="7FC9C9"/>
      </a:accent2>
      <a:accent3>
        <a:srgbClr val="393D48"/>
      </a:accent3>
      <a:accent4>
        <a:srgbClr val="EA9A30"/>
      </a:accent4>
      <a:accent5>
        <a:srgbClr val="9E6AB8"/>
      </a:accent5>
      <a:accent6>
        <a:srgbClr val="98C21E"/>
      </a:accent6>
      <a:hlink>
        <a:srgbClr val="D8B25C"/>
      </a:hlink>
      <a:folHlink>
        <a:srgbClr val="A5AB81"/>
      </a:folHlink>
    </a:clrScheme>
    <a:fontScheme name="ESC">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Catapult_CorporateSlides26" id="{2E7830D8-2877-FA4F-AB6F-D6E5CBC0A1FF}" vid="{53C9F400-8A99-4E48-BA74-2A94E3957B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51b326-2b73-423b-9c83-a608e44580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770444EA358A4A88F0B3AE7BE2AA85" ma:contentTypeVersion="16" ma:contentTypeDescription="Create a new document." ma:contentTypeScope="" ma:versionID="627b3dcb82c2de035a143a01b2a7fd45">
  <xsd:schema xmlns:xsd="http://www.w3.org/2001/XMLSchema" xmlns:xs="http://www.w3.org/2001/XMLSchema" xmlns:p="http://schemas.microsoft.com/office/2006/metadata/properties" xmlns:ns2="7d51b326-2b73-423b-9c83-a608e4458030" xmlns:ns3="0215d19b-6f61-4f3c-aace-35978ab804ab" targetNamespace="http://schemas.microsoft.com/office/2006/metadata/properties" ma:root="true" ma:fieldsID="2535f42999684904d48bdea4627443cd" ns2:_="" ns3:_="">
    <xsd:import namespace="7d51b326-2b73-423b-9c83-a608e4458030"/>
    <xsd:import namespace="0215d19b-6f61-4f3c-aace-35978ab804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51b326-2b73-423b-9c83-a608e44580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c237d6a-5a32-4419-9e18-68f6dc55d02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15d19b-6f61-4f3c-aace-35978ab804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393D78-AF4C-4DCD-8EF4-5116FA5F056D}">
  <ds:schemaRefs>
    <ds:schemaRef ds:uri="http://schemas.microsoft.com/sharepoint/v3/contenttype/forms"/>
  </ds:schemaRefs>
</ds:datastoreItem>
</file>

<file path=customXml/itemProps2.xml><?xml version="1.0" encoding="utf-8"?>
<ds:datastoreItem xmlns:ds="http://schemas.openxmlformats.org/officeDocument/2006/customXml" ds:itemID="{5B14D5A7-9E7D-4982-BBFE-D13B72C173D2}">
  <ds:schemaRef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 ds:uri="http://schemas.microsoft.com/office/infopath/2007/PartnerControls"/>
    <ds:schemaRef ds:uri="0215d19b-6f61-4f3c-aace-35978ab804ab"/>
    <ds:schemaRef ds:uri="7d51b326-2b73-423b-9c83-a608e4458030"/>
  </ds:schemaRefs>
</ds:datastoreItem>
</file>

<file path=customXml/itemProps3.xml><?xml version="1.0" encoding="utf-8"?>
<ds:datastoreItem xmlns:ds="http://schemas.openxmlformats.org/officeDocument/2006/customXml" ds:itemID="{CB47A52D-C38E-4B4F-B024-3D14D484D216}">
  <ds:schemaRefs>
    <ds:schemaRef ds:uri="0215d19b-6f61-4f3c-aace-35978ab804ab"/>
    <ds:schemaRef ds:uri="7d51b326-2b73-423b-9c83-a608e44580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ESCTheme (1)</Template>
  <TotalTime>0</TotalTime>
  <Words>2187</Words>
  <Application>Microsoft Office PowerPoint</Application>
  <PresentationFormat>Widescreen</PresentationFormat>
  <Paragraphs>146</Paragraphs>
  <Slides>11</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Arial</vt:lpstr>
      <vt:lpstr>Courier New</vt:lpstr>
      <vt:lpstr>Segoe UI</vt:lpstr>
      <vt:lpstr>Segoe UI </vt:lpstr>
      <vt:lpstr>Segoe UI Black</vt:lpstr>
      <vt:lpstr>Segoe UI Bold</vt:lpstr>
      <vt:lpstr>Segoe UI Semibold</vt:lpstr>
      <vt:lpstr>Wingdings</vt:lpstr>
      <vt:lpstr>Catapult Theme</vt:lpstr>
      <vt:lpstr>ESC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lasting legacy for Net Zero Living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Vicky Bartlett</dc:creator>
  <cp:lastModifiedBy>Jack McNougher</cp:lastModifiedBy>
  <cp:revision>2</cp:revision>
  <dcterms:created xsi:type="dcterms:W3CDTF">2025-09-18T07:22:39Z</dcterms:created>
  <dcterms:modified xsi:type="dcterms:W3CDTF">2026-05-15T09:58:06Z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ea0546-b48f-44ab-82aa-59989f5d85cf_Enabled">
    <vt:lpwstr>true</vt:lpwstr>
  </property>
  <property fmtid="{D5CDD505-2E9C-101B-9397-08002B2CF9AE}" pid="3" name="MSIP_Label_cdea0546-b48f-44ab-82aa-59989f5d85cf_SetDate">
    <vt:lpwstr>2025-09-23T15:29:25Z</vt:lpwstr>
  </property>
  <property fmtid="{D5CDD505-2E9C-101B-9397-08002B2CF9AE}" pid="4" name="MSIP_Label_cdea0546-b48f-44ab-82aa-59989f5d85cf_Method">
    <vt:lpwstr>Privileged</vt:lpwstr>
  </property>
  <property fmtid="{D5CDD505-2E9C-101B-9397-08002B2CF9AE}" pid="5" name="MSIP_Label_cdea0546-b48f-44ab-82aa-59989f5d85cf_Name">
    <vt:lpwstr>cdea0546-b48f-44ab-82aa-59989f5d85cf</vt:lpwstr>
  </property>
  <property fmtid="{D5CDD505-2E9C-101B-9397-08002B2CF9AE}" pid="6" name="MSIP_Label_cdea0546-b48f-44ab-82aa-59989f5d85cf_SiteId">
    <vt:lpwstr>532a5fd0-268c-48ff-b181-14740d5d430b</vt:lpwstr>
  </property>
  <property fmtid="{D5CDD505-2E9C-101B-9397-08002B2CF9AE}" pid="7" name="MSIP_Label_cdea0546-b48f-44ab-82aa-59989f5d85cf_ActionId">
    <vt:lpwstr>1de5be5d-7da4-4902-abf4-bc39aa7ca769</vt:lpwstr>
  </property>
  <property fmtid="{D5CDD505-2E9C-101B-9397-08002B2CF9AE}" pid="8" name="MSIP_Label_cdea0546-b48f-44ab-82aa-59989f5d85cf_ContentBits">
    <vt:lpwstr>0</vt:lpwstr>
  </property>
  <property fmtid="{D5CDD505-2E9C-101B-9397-08002B2CF9AE}" pid="9" name="MSIP_Label_cdea0546-b48f-44ab-82aa-59989f5d85cf_Tag">
    <vt:lpwstr>50, 0, 1, 1</vt:lpwstr>
  </property>
  <property fmtid="{D5CDD505-2E9C-101B-9397-08002B2CF9AE}" pid="10" name="ContentTypeId">
    <vt:lpwstr>0x010100A2770444EA358A4A88F0B3AE7BE2AA85</vt:lpwstr>
  </property>
  <property fmtid="{D5CDD505-2E9C-101B-9397-08002B2CF9AE}" pid="11" name="MediaServiceImageTags">
    <vt:lpwstr/>
  </property>
</Properties>
</file>