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 id="2147483807" r:id="rId5"/>
    <p:sldMasterId id="2147483826" r:id="rId6"/>
    <p:sldMasterId id="2147483663" r:id="rId7"/>
    <p:sldMasterId id="2147483991" r:id="rId8"/>
    <p:sldMasterId id="2147484008" r:id="rId9"/>
  </p:sldMasterIdLst>
  <p:notesMasterIdLst>
    <p:notesMasterId r:id="rId67"/>
  </p:notesMasterIdLst>
  <p:handoutMasterIdLst>
    <p:handoutMasterId r:id="rId68"/>
  </p:handoutMasterIdLst>
  <p:sldIdLst>
    <p:sldId id="7785" r:id="rId10"/>
    <p:sldId id="7770" r:id="rId11"/>
    <p:sldId id="7772" r:id="rId12"/>
    <p:sldId id="7564" r:id="rId13"/>
    <p:sldId id="7805" r:id="rId14"/>
    <p:sldId id="7806" r:id="rId15"/>
    <p:sldId id="7807" r:id="rId16"/>
    <p:sldId id="7426" r:id="rId17"/>
    <p:sldId id="7456" r:id="rId18"/>
    <p:sldId id="7808" r:id="rId19"/>
    <p:sldId id="7137" r:id="rId20"/>
    <p:sldId id="7754" r:id="rId21"/>
    <p:sldId id="7737" r:id="rId22"/>
    <p:sldId id="7750" r:id="rId23"/>
    <p:sldId id="7768" r:id="rId24"/>
    <p:sldId id="7747" r:id="rId25"/>
    <p:sldId id="7730" r:id="rId26"/>
    <p:sldId id="7745" r:id="rId27"/>
    <p:sldId id="7746" r:id="rId28"/>
    <p:sldId id="7789" r:id="rId29"/>
    <p:sldId id="7355" r:id="rId30"/>
    <p:sldId id="7748" r:id="rId31"/>
    <p:sldId id="7749" r:id="rId32"/>
    <p:sldId id="7767" r:id="rId33"/>
    <p:sldId id="7763" r:id="rId34"/>
    <p:sldId id="7742" r:id="rId35"/>
    <p:sldId id="7762" r:id="rId36"/>
    <p:sldId id="7765" r:id="rId37"/>
    <p:sldId id="7764" r:id="rId38"/>
    <p:sldId id="7787" r:id="rId39"/>
    <p:sldId id="7725" r:id="rId40"/>
    <p:sldId id="7739" r:id="rId41"/>
    <p:sldId id="7755" r:id="rId42"/>
    <p:sldId id="7740" r:id="rId43"/>
    <p:sldId id="7778" r:id="rId44"/>
    <p:sldId id="7803" r:id="rId45"/>
    <p:sldId id="7804" r:id="rId46"/>
    <p:sldId id="7780" r:id="rId47"/>
    <p:sldId id="7773" r:id="rId48"/>
    <p:sldId id="7774" r:id="rId49"/>
    <p:sldId id="7775" r:id="rId50"/>
    <p:sldId id="7776" r:id="rId51"/>
    <p:sldId id="7777" r:id="rId52"/>
    <p:sldId id="7781" r:id="rId53"/>
    <p:sldId id="7788" r:id="rId54"/>
    <p:sldId id="7782" r:id="rId55"/>
    <p:sldId id="7784" r:id="rId56"/>
    <p:sldId id="7786" r:id="rId57"/>
    <p:sldId id="7794" r:id="rId58"/>
    <p:sldId id="7797" r:id="rId59"/>
    <p:sldId id="7795" r:id="rId60"/>
    <p:sldId id="7796" r:id="rId61"/>
    <p:sldId id="7798" r:id="rId62"/>
    <p:sldId id="7771" r:id="rId63"/>
    <p:sldId id="7144" r:id="rId64"/>
    <p:sldId id="7801" r:id="rId65"/>
    <p:sldId id="78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rComms" id="{5E2BADBD-3F33-491F-A194-0CFFB2DFE728}">
          <p14:sldIdLst>
            <p14:sldId id="7785"/>
            <p14:sldId id="7770"/>
            <p14:sldId id="7772"/>
            <p14:sldId id="7564"/>
            <p14:sldId id="7805"/>
            <p14:sldId id="7806"/>
            <p14:sldId id="7807"/>
            <p14:sldId id="7426"/>
            <p14:sldId id="7456"/>
            <p14:sldId id="7808"/>
            <p14:sldId id="7137"/>
            <p14:sldId id="7754"/>
            <p14:sldId id="7737"/>
            <p14:sldId id="7750"/>
            <p14:sldId id="7768"/>
            <p14:sldId id="7747"/>
            <p14:sldId id="7730"/>
            <p14:sldId id="7745"/>
            <p14:sldId id="7746"/>
            <p14:sldId id="7789"/>
            <p14:sldId id="7355"/>
            <p14:sldId id="7748"/>
            <p14:sldId id="7749"/>
            <p14:sldId id="7767"/>
            <p14:sldId id="7763"/>
            <p14:sldId id="7742"/>
            <p14:sldId id="7762"/>
            <p14:sldId id="7765"/>
            <p14:sldId id="7764"/>
            <p14:sldId id="7787"/>
            <p14:sldId id="7725"/>
            <p14:sldId id="7739"/>
            <p14:sldId id="7755"/>
            <p14:sldId id="7740"/>
          </p14:sldIdLst>
        </p14:section>
        <p14:section name="Models, Tools and Lab" id="{A93BFD5B-C85D-48DF-B994-EBA3AD67A30F}">
          <p14:sldIdLst>
            <p14:sldId id="7778"/>
            <p14:sldId id="7803"/>
            <p14:sldId id="7804"/>
            <p14:sldId id="7780"/>
            <p14:sldId id="7773"/>
            <p14:sldId id="7774"/>
            <p14:sldId id="7775"/>
            <p14:sldId id="7776"/>
            <p14:sldId id="7777"/>
            <p14:sldId id="7781"/>
            <p14:sldId id="7788"/>
            <p14:sldId id="7782"/>
            <p14:sldId id="7784"/>
            <p14:sldId id="7786"/>
            <p14:sldId id="7794"/>
            <p14:sldId id="7797"/>
            <p14:sldId id="7795"/>
            <p14:sldId id="7796"/>
            <p14:sldId id="7798"/>
            <p14:sldId id="7771"/>
            <p14:sldId id="7144"/>
            <p14:sldId id="7801"/>
            <p14:sldId id="78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A310A-3EB4-7746-9C64-93F7642EC16D}" name="Kat Gut" initials="KG" userId="S::katarzyna.gut@es.catapult.org.uk::6a5bea7a-9bf5-44f7-ab87-15cf96a8073e" providerId="AD"/>
  <p188:author id="{ECBDBA16-0944-E793-74E0-ECDBE14E2F18}" name="Gordon Graham" initials="GG" userId="S::gordon.graham@es.catapult.org.uk::2fee48a1-12ad-42cd-9e05-fcf015eba00c" providerId="AD"/>
  <p188:author id="{CE7C5526-8108-5728-4F15-E8DEDAC234EA}" name="Charles Parkinson" initials="CP" userId="S::Charles.Parkinson@es.catapult.org.uk::663817d8-5c84-4f60-8edd-54bdb7c28f3d" providerId="AD"/>
  <p188:author id="{ADC8282D-92C9-7861-072A-09051D3D38F1}" name="Gordon Graham" initials="GG" userId="S::Gordon.Graham@es.catapult.org.uk::2fee48a1-12ad-42cd-9e05-fcf015eba00c" providerId="AD"/>
  <p188:author id="{D8F4883D-7D21-334D-9C11-C9B72F0B589E}" name="Joseph Price-Moore" initials="" userId="S::Joseph.Price-Moore@es.catapult.org.uk::3d99c2f8-846d-4b00-a242-d4b6e3e02edf" providerId="AD"/>
  <p188:author id="{47048E4C-804A-8FAB-0F16-8AC6737883C4}" name="Matt Edwards" initials="ME" userId="S::matt.edwards@es.catapult.org.uk::626ffcf0-5d33-49a1-80f8-c55fc99885a7" providerId="AD"/>
  <p188:author id="{21136451-4A27-9BEF-4560-8C56BAD60B50}" name="Noeleen Keane" initials="NK" userId="S::Noeleen.Keane@es.catapult.org.uk::440435a8-22a3-49c9-8022-fb4cbbd68d16" providerId="AD"/>
  <p188:author id="{03D3215F-2084-7CFE-AF35-F9B63CB73C1F}" name="Mel Abraham" initials="MA" userId="S::mel.abraham@es.catapult.org.uk::dfe60c5f-12c9-4411-964f-27ecd0c14c4f" providerId="AD"/>
  <p188:author id="{69D2E470-B694-55AB-EEF3-12CD23B51020}" name="Guy Newey" initials="GN" userId="S::Guy.Newey@es.catapult.org.uk::5342aaa0-eb5a-4e8b-9a2f-cd24c41c308c" providerId="AD"/>
  <p188:author id="{8A03537D-BB06-1B13-20E8-E352EEF0CC9D}" name="Ashleigh McLeod" initials="" userId="S::Ashleigh.McLeod@es.catapult.org.uk::88fc9245-c723-46f7-8dbe-84b0a63b0fb8" providerId="AD"/>
  <p188:author id="{D576A881-9808-ACA1-3890-AD1D3396FF24}" name="Sarah Alsbury" initials="SA" userId="S::Sarah.Alsbury@devon.gov.uk::b50668a2-747d-4a3d-a346-d5a46d1f4b1e" providerId="AD"/>
  <p188:author id="{4E59F085-0012-F011-196E-A8F5AD8F8C04}" name="Claire Cullen" initials="CC" userId="S::Claire.Cullen@es.catapult.org.uk::5fdac91f-8dcd-43e8-9eee-959e344c1fb0" providerId="AD"/>
  <p188:author id="{88CB5C9F-BD95-245E-E14B-9551DE2E2BCC}" name="Mayuri Vadher" initials="MV" userId="S::Mayuri.Vadher@es.catapult.org.uk::8cec2b18-ea2a-438a-b38d-70ff7067c38e" providerId="AD"/>
  <p188:author id="{A87E74B4-12EF-A4C6-BB9C-D8A60755E79D}" name="Chris Brierley" initials="CB" userId="S::Chris.Brierley@es.catapult.org.uk::6e5f6ebc-4938-43b1-a13f-999a123f846d" providerId="AD"/>
  <p188:author id="{C53C8CBB-561D-D603-8422-94D0008046E6}" name="Geraldine Newton-Cross" initials="GNC" userId="S::Geraldine.Newton-Cross@es.catapult.org.uk::36d422e9-a56a-4710-a8d3-57c0132a211c" providerId="AD"/>
  <p188:author id="{3CDAB7BE-898D-D3DC-FC9C-47562E149411}" name="Christine St John Cox" initials="CSJC" userId="S::Christine.StJohnCox@es.catapult.org.uk::72212709-8074-4f8f-9ea8-c324fc8735cd" providerId="AD"/>
  <p188:author id="{95BD5FC0-53A5-F4C0-524E-993A291E2C2C}" name="Stephanie Parker" initials="SP" userId="S::Stephanie.Parker@es.catapult.org.uk::562c225e-d87e-463f-966b-74fe9ce6c01f" providerId="AD"/>
  <p188:author id="{B2E206CD-67D2-2AA3-68CA-A958CB656CE6}" name="Joseph Price-Moore" initials="JP" userId="S::joseph.price-moore@es.catapult.org.uk::3d99c2f8-846d-4b00-a242-d4b6e3e02edf" providerId="AD"/>
  <p188:author id="{0CC609CD-C853-5F1C-D204-4CD11CC1C530}" name="Geraldine Newton-Cross" initials="GN" userId="S::geraldine.newton-cross@es.catapult.org.uk::36d422e9-a56a-4710-a8d3-57c0132a211c" providerId="AD"/>
  <p188:author id="{6043FBDA-A249-9583-3BC9-AA403AA204A8}" name="Jack McNougher" initials="" userId="S::jack.mcnougher@es.catapult.org.uk::8ca03344-ce54-4454-8a68-9f53119f1511" providerId="AD"/>
  <p188:author id="{26B876E7-592C-1DBE-FB87-2BF1AA4F2C82}" name="Ashleigh McLeod" initials="AM" userId="S::ashleigh.mcleod@es.catapult.org.uk::88fc9245-c723-46f7-8dbe-84b0a63b0fb8" providerId="AD"/>
  <p188:author id="{0881BAEB-82C3-59FD-7E91-461D594707E0}" name="Guy Newey" initials="GN" userId="S::guy.newey@es.catapult.org.uk::5342aaa0-eb5a-4e8b-9a2f-cd24c41c308c" providerId="AD"/>
  <p188:author id="{0F00C5ED-A3B0-4AB5-EE51-DDCBBE1C5D81}" name="Stuart Brennan" initials="" userId="S::stuart.brennan@es.catapult.org.uk::f87d90ae-4c18-42b1-af01-e2cf4d6954d8" providerId="AD"/>
  <p188:author id="{CCDF5DF0-1C68-DEAE-074C-C84416BBF4D1}" name="Noeleen Keane" initials="NK" userId="S::noeleen.keane@es.catapult.org.uk::440435a8-22a3-49c9-8022-fb4cbbd68d16" providerId="AD"/>
  <p188:author id="{06ECBCF0-CE36-E1C1-5B39-5A4B945291B6}" name="Kat Gut" initials="KG" userId="S::Katarzyna.Gut@es.catapult.org.uk::6a5bea7a-9bf5-44f7-ab87-15cf96a8073e" providerId="AD"/>
  <p188:author id="{81A79AF4-28E2-D8A6-60F4-F307626FB854}" name="Jim Lott" initials="JL" userId="S::jim.lott@es.catapult.org.uk::2d847059-dde3-4999-9fb3-dcfd212756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tuart Brennan" initials="SB" lastIdx="40" clrIdx="6">
    <p:extLst>
      <p:ext uri="{19B8F6BF-5375-455C-9EA6-DF929625EA0E}">
        <p15:presenceInfo xmlns:p15="http://schemas.microsoft.com/office/powerpoint/2012/main" userId="S::stuart.brennan@es.catapult.org.uk::f87d90ae-4c18-42b1-af01-e2cf4d6954d8" providerId="AD"/>
      </p:ext>
    </p:extLst>
  </p:cmAuthor>
  <p:cmAuthor id="1" name="Louisa Grocott" initials="LG" lastIdx="14" clrIdx="0">
    <p:extLst>
      <p:ext uri="{19B8F6BF-5375-455C-9EA6-DF929625EA0E}">
        <p15:presenceInfo xmlns:p15="http://schemas.microsoft.com/office/powerpoint/2012/main" userId="S-1-5-21-476752893-115108338-1528374722-8763" providerId="AD"/>
      </p:ext>
    </p:extLst>
  </p:cmAuthor>
  <p:cmAuthor id="8" name="Mayuri Vadher" initials="MV" lastIdx="2" clrIdx="7">
    <p:extLst>
      <p:ext uri="{19B8F6BF-5375-455C-9EA6-DF929625EA0E}">
        <p15:presenceInfo xmlns:p15="http://schemas.microsoft.com/office/powerpoint/2012/main" userId="S::Mayuri.Vadher@es.catapult.org.uk::8cec2b18-ea2a-438a-b38d-70ff7067c38e" providerId="AD"/>
      </p:ext>
    </p:extLst>
  </p:cmAuthor>
  <p:cmAuthor id="2" name="Nisha Shouan" initials="NS" lastIdx="1" clrIdx="1">
    <p:extLst>
      <p:ext uri="{19B8F6BF-5375-455C-9EA6-DF929625EA0E}">
        <p15:presenceInfo xmlns:p15="http://schemas.microsoft.com/office/powerpoint/2012/main" userId="S-1-5-21-476752893-115108338-1528374722-8740" providerId="AD"/>
      </p:ext>
    </p:extLst>
  </p:cmAuthor>
  <p:cmAuthor id="3" name="Richard Halsey" initials="RH" lastIdx="15" clrIdx="2">
    <p:extLst>
      <p:ext uri="{19B8F6BF-5375-455C-9EA6-DF929625EA0E}">
        <p15:presenceInfo xmlns:p15="http://schemas.microsoft.com/office/powerpoint/2012/main" userId="S::richard.halsey@es.catapult.org.uk::9b39be70-8849-46c1-a1df-54511cbb2f42" providerId="AD"/>
      </p:ext>
    </p:extLst>
  </p:cmAuthor>
  <p:cmAuthor id="4" name="Nisha Shouan" initials="NS [2]" lastIdx="16" clrIdx="3">
    <p:extLst>
      <p:ext uri="{19B8F6BF-5375-455C-9EA6-DF929625EA0E}">
        <p15:presenceInfo xmlns:p15="http://schemas.microsoft.com/office/powerpoint/2012/main" userId="S::Nisha.Shouan@es.catapult.org.uk::13209da7-98ff-4b78-b841-d39194cebaab" providerId="AD"/>
      </p:ext>
    </p:extLst>
  </p:cmAuthor>
  <p:cmAuthor id="5" name="Guy Newey" initials="GN" lastIdx="24" clrIdx="4">
    <p:extLst>
      <p:ext uri="{19B8F6BF-5375-455C-9EA6-DF929625EA0E}">
        <p15:presenceInfo xmlns:p15="http://schemas.microsoft.com/office/powerpoint/2012/main" userId="S::Guy.Newey@es.catapult.org.uk::5342aaa0-eb5a-4e8b-9a2f-cd24c41c308c" providerId="AD"/>
      </p:ext>
    </p:extLst>
  </p:cmAuthor>
  <p:cmAuthor id="6" name="Tabitha Dunn" initials="TD" lastIdx="3" clrIdx="5">
    <p:extLst>
      <p:ext uri="{19B8F6BF-5375-455C-9EA6-DF929625EA0E}">
        <p15:presenceInfo xmlns:p15="http://schemas.microsoft.com/office/powerpoint/2012/main" userId="S::tabitha.dunn@es.catapult.org.uk::0c8f04e8-53c5-45df-8c77-9508a83097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BEA"/>
    <a:srgbClr val="000000"/>
    <a:srgbClr val="0E0E0E"/>
    <a:srgbClr val="FFFFFF"/>
    <a:srgbClr val="95D4D3"/>
    <a:srgbClr val="F7BDD4"/>
    <a:srgbClr val="DEF0F0"/>
    <a:srgbClr val="E6E6E6"/>
    <a:srgbClr val="65C858"/>
    <a:srgbClr val="E1E76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001B0-FE06-40C4-8FCC-56DDB0E08BDE}" v="1" dt="2025-04-15T13:49:58.856"/>
    <p1510:client id="{B666CFD4-F04D-40A8-B632-529D0F184EDD}" v="82" dt="2025-04-15T13:42:31.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96" y="1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EE9CD5-8138-4B2D-BDDB-D06464177949}" type="doc">
      <dgm:prSet loTypeId="urn:microsoft.com/office/officeart/2005/8/layout/vList4" loCatId="list" qsTypeId="urn:microsoft.com/office/officeart/2005/8/quickstyle/simple5" qsCatId="simple" csTypeId="urn:microsoft.com/office/officeart/2005/8/colors/accent2_2" csCatId="accent2" phldr="1"/>
      <dgm:spPr/>
      <dgm:t>
        <a:bodyPr/>
        <a:lstStyle/>
        <a:p>
          <a:endParaRPr lang="en-GB"/>
        </a:p>
      </dgm:t>
    </dgm:pt>
    <dgm:pt modelId="{4594ED6C-941D-4307-96F9-96D9C6D05ADA}">
      <dgm:prSet phldrT="[Text]" custT="1"/>
      <dgm:spPr/>
      <dgm:t>
        <a:bodyPr/>
        <a:lstStyle/>
        <a:p>
          <a:pPr marL="0" lvl="0" algn="l" defTabSz="622300">
            <a:lnSpc>
              <a:spcPct val="90000"/>
            </a:lnSpc>
            <a:spcBef>
              <a:spcPct val="0"/>
            </a:spcBef>
            <a:spcAft>
              <a:spcPct val="35000"/>
            </a:spcAft>
            <a:buClrTx/>
            <a:buSzTx/>
            <a:buFontTx/>
            <a:buNone/>
          </a:pPr>
          <a:r>
            <a:rPr kumimoji="0" lang="en-GB" sz="1400" b="1" spc="0" normalizeH="0" noProof="0">
              <a:ln/>
              <a:solidFill>
                <a:schemeClr val="tx1">
                  <a:lumMod val="65000"/>
                  <a:lumOff val="35000"/>
                </a:schemeClr>
              </a:solidFill>
              <a:effectLst/>
              <a:uLnTx/>
              <a:uFillTx/>
            </a:rPr>
            <a:t>Who does Net Zero Go support</a:t>
          </a:r>
        </a:p>
        <a:p>
          <a:pPr marL="0" lvl="0" algn="l" defTabSz="622300">
            <a:lnSpc>
              <a:spcPct val="90000"/>
            </a:lnSpc>
            <a:spcBef>
              <a:spcPct val="0"/>
            </a:spcBef>
            <a:spcAft>
              <a:spcPct val="35000"/>
            </a:spcAft>
            <a:buClrTx/>
            <a:buSzTx/>
            <a:buFontTx/>
            <a:buNone/>
          </a:pPr>
          <a:r>
            <a:rPr lang="en-GB" sz="1350" b="1" noProof="0">
              <a:latin typeface="Segoe UI Bold" panose="020B0802040204020203" pitchFamily="34" charset="0"/>
              <a:cs typeface="Segoe UI Bold" panose="020B0802040204020203" pitchFamily="34" charset="0"/>
            </a:rPr>
            <a:t>Primary users: </a:t>
          </a:r>
          <a:r>
            <a:rPr lang="en-GB" sz="1350" noProof="0"/>
            <a:t>Local authority offers in energy, sustainability, transport and estates</a:t>
          </a:r>
        </a:p>
        <a:p>
          <a:pPr marL="0" lvl="0" algn="l" defTabSz="622300">
            <a:lnSpc>
              <a:spcPct val="90000"/>
            </a:lnSpc>
            <a:spcBef>
              <a:spcPct val="0"/>
            </a:spcBef>
            <a:spcAft>
              <a:spcPct val="35000"/>
            </a:spcAft>
            <a:buClrTx/>
            <a:buSzTx/>
            <a:buFontTx/>
            <a:buNone/>
          </a:pPr>
          <a:r>
            <a:rPr lang="en-GB" sz="1350" b="1" noProof="0">
              <a:latin typeface="Segoe UI Bold" panose="020B0802040204020203" pitchFamily="34" charset="0"/>
              <a:cs typeface="Segoe UI Bold" panose="020B0802040204020203" pitchFamily="34" charset="0"/>
            </a:rPr>
            <a:t>Secondary users: </a:t>
          </a:r>
          <a:r>
            <a:rPr lang="en-GB" sz="1350" b="0" noProof="0"/>
            <a:t>Net Zero Hub teams and other public bodies supporting local authorities in the delivery of net zero projects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1350" b="1" noProof="0">
              <a:latin typeface="Segoe UI Bold" panose="020B0802040204020203" pitchFamily="34" charset="0"/>
              <a:cs typeface="Segoe UI Bold" panose="020B0802040204020203" pitchFamily="34" charset="0"/>
            </a:rPr>
            <a:t>Also supporting: </a:t>
          </a:r>
          <a:r>
            <a:rPr lang="en-GB" sz="1350" b="0" noProof="0"/>
            <a:t>Procurement, finance and facilities teams plus decision makers involved in Net Zero projects</a:t>
          </a:r>
          <a:endParaRPr lang="en-GB" sz="1350" b="1" noProof="0"/>
        </a:p>
        <a:p>
          <a:pPr marL="0" lvl="0" algn="l" defTabSz="622300">
            <a:lnSpc>
              <a:spcPct val="90000"/>
            </a:lnSpc>
            <a:spcBef>
              <a:spcPct val="0"/>
            </a:spcBef>
            <a:spcAft>
              <a:spcPct val="35000"/>
            </a:spcAft>
            <a:buClrTx/>
            <a:buSzTx/>
            <a:buFontTx/>
            <a:buNone/>
          </a:pPr>
          <a:endParaRPr lang="en-GB" sz="1100" noProof="0"/>
        </a:p>
      </dgm:t>
    </dgm:pt>
    <dgm:pt modelId="{11CF2212-B130-4EB5-9AA7-5EFE62A3B981}" type="parTrans" cxnId="{9DBE6556-D164-4EE7-8D45-15107F396458}">
      <dgm:prSet/>
      <dgm:spPr/>
      <dgm:t>
        <a:bodyPr/>
        <a:lstStyle/>
        <a:p>
          <a:endParaRPr lang="en-GB">
            <a:solidFill>
              <a:schemeClr val="tx1">
                <a:lumMod val="85000"/>
                <a:lumOff val="15000"/>
              </a:schemeClr>
            </a:solidFill>
          </a:endParaRPr>
        </a:p>
      </dgm:t>
    </dgm:pt>
    <dgm:pt modelId="{D1FA20C4-139C-4E51-AA58-18BEBF9BCB9F}" type="sibTrans" cxnId="{9DBE6556-D164-4EE7-8D45-15107F396458}">
      <dgm:prSet/>
      <dgm:spPr/>
      <dgm:t>
        <a:bodyPr/>
        <a:lstStyle/>
        <a:p>
          <a:endParaRPr lang="en-GB">
            <a:solidFill>
              <a:schemeClr val="tx1">
                <a:lumMod val="85000"/>
                <a:lumOff val="15000"/>
              </a:schemeClr>
            </a:solidFill>
          </a:endParaRPr>
        </a:p>
      </dgm:t>
    </dgm:pt>
    <dgm:pt modelId="{AD88433F-8A54-4776-926B-282E8C4DE5A7}">
      <dgm:prSet phldrT="[Text]" custT="1"/>
      <dgm:spPr/>
      <dgm:t>
        <a:bodyPr/>
        <a:lstStyle/>
        <a:p>
          <a:pPr algn="l">
            <a:buClrTx/>
            <a:buSzTx/>
            <a:buFontTx/>
            <a:buNone/>
          </a:pPr>
          <a:r>
            <a:rPr kumimoji="0" lang="en-GB" sz="1400" b="1" spc="0" normalizeH="0" noProof="0">
              <a:ln/>
              <a:solidFill>
                <a:schemeClr val="tx1">
                  <a:lumMod val="65000"/>
                  <a:lumOff val="35000"/>
                </a:schemeClr>
              </a:solidFill>
              <a:effectLst/>
              <a:uLnTx/>
              <a:uFillTx/>
            </a:rPr>
            <a:t>Key features</a:t>
          </a:r>
        </a:p>
        <a:p>
          <a:pPr algn="l">
            <a:buClrTx/>
            <a:buSzTx/>
            <a:buFontTx/>
            <a:buNone/>
          </a:pPr>
          <a:r>
            <a:rPr lang="en-GB" sz="1350" b="0" noProof="0">
              <a:latin typeface="Segoe UI Bold" panose="020B0802040204020203" pitchFamily="34" charset="0"/>
              <a:cs typeface="Segoe UI Bold" panose="020B0802040204020203" pitchFamily="34" charset="0"/>
            </a:rPr>
            <a:t>Net Zero Library</a:t>
          </a:r>
          <a:r>
            <a:rPr lang="en-GB" sz="1350" b="0" noProof="0">
              <a:latin typeface="Segoe UI Semibold"/>
            </a:rPr>
            <a:t>. </a:t>
          </a:r>
          <a:r>
            <a:rPr lang="en-GB" sz="1350" noProof="0"/>
            <a:t>Articles, case studies, templates, and guides</a:t>
          </a:r>
        </a:p>
        <a:p>
          <a:pPr algn="l">
            <a:buClrTx/>
            <a:buSzTx/>
            <a:buFontTx/>
            <a:buNone/>
          </a:pPr>
          <a:r>
            <a:rPr lang="en-GB" sz="1350" b="1" noProof="0">
              <a:latin typeface="Segoe UI Bold" panose="020B0802040204020203" pitchFamily="34" charset="0"/>
              <a:cs typeface="Segoe UI Bold" panose="020B0802040204020203" pitchFamily="34" charset="0"/>
            </a:rPr>
            <a:t>Net Zero Support</a:t>
          </a:r>
          <a:r>
            <a:rPr lang="en-GB" sz="1350" b="1" noProof="0">
              <a:latin typeface="Segoe UI Semibold"/>
            </a:rPr>
            <a:t>.</a:t>
          </a:r>
          <a:r>
            <a:rPr lang="en-GB" sz="1350" noProof="0"/>
            <a:t> Forums, expert insights, and peer-to-peer learning</a:t>
          </a:r>
        </a:p>
        <a:p>
          <a:pPr algn="l">
            <a:buClrTx/>
            <a:buSzTx/>
            <a:buFontTx/>
            <a:buNone/>
          </a:pPr>
          <a:r>
            <a:rPr lang="en-GB" sz="1350" b="1" noProof="0">
              <a:latin typeface="Segoe UI Bold" panose="020B0802040204020203" pitchFamily="34" charset="0"/>
              <a:ea typeface="Calibri"/>
              <a:cs typeface="Segoe UI Bold" panose="020B0802040204020203" pitchFamily="34" charset="0"/>
            </a:rPr>
            <a:t>Net Zero E-learning</a:t>
          </a:r>
          <a:r>
            <a:rPr lang="en-GB" sz="1350" b="1" noProof="0">
              <a:latin typeface="Segoe UI"/>
              <a:ea typeface="Calibri"/>
              <a:cs typeface="Segoe UI"/>
            </a:rPr>
            <a:t>. </a:t>
          </a:r>
          <a:r>
            <a:rPr lang="en-GB" sz="1350" b="0" noProof="0">
              <a:latin typeface="Segoe UI"/>
              <a:ea typeface="Calibri"/>
              <a:cs typeface="Segoe UI"/>
            </a:rPr>
            <a:t>Programmes to develop</a:t>
          </a:r>
          <a:r>
            <a:rPr lang="en-GB" sz="1350" b="0" noProof="0">
              <a:latin typeface="Segoe UI"/>
              <a:cs typeface="Segoe UI"/>
            </a:rPr>
            <a:t> Net Zero skills and understanding</a:t>
          </a:r>
        </a:p>
        <a:p>
          <a:pPr algn="l">
            <a:buClrTx/>
            <a:buSzTx/>
            <a:buFontTx/>
            <a:buNone/>
          </a:pPr>
          <a:r>
            <a:rPr lang="en-GB" sz="1350" b="1" noProof="0">
              <a:latin typeface="Segoe UI Bold" panose="020B0802040204020203" pitchFamily="34" charset="0"/>
              <a:cs typeface="Segoe UI Bold" panose="020B0802040204020203" pitchFamily="34" charset="0"/>
            </a:rPr>
            <a:t>Net Zero Projects</a:t>
          </a:r>
          <a:r>
            <a:rPr lang="en-GB" sz="1350" b="1" noProof="0">
              <a:latin typeface="Segoe UI Semibold"/>
            </a:rPr>
            <a:t>.</a:t>
          </a:r>
          <a:r>
            <a:rPr lang="en-GB" sz="1350" noProof="0"/>
            <a:t> Step-by-step tools and structured project  and business case templates</a:t>
          </a:r>
          <a:endParaRPr lang="en-GB" sz="1350" b="0" noProof="0">
            <a:latin typeface="Segoe UI"/>
            <a:cs typeface="Segoe UI"/>
          </a:endParaRPr>
        </a:p>
      </dgm:t>
    </dgm:pt>
    <dgm:pt modelId="{E21EEC5F-37DA-4E83-AA85-73E8706CC16B}" type="parTrans" cxnId="{C152E2BC-00F2-4857-92E3-0E3E7F16706E}">
      <dgm:prSet/>
      <dgm:spPr/>
      <dgm:t>
        <a:bodyPr/>
        <a:lstStyle/>
        <a:p>
          <a:endParaRPr lang="en-GB">
            <a:solidFill>
              <a:schemeClr val="tx1">
                <a:lumMod val="85000"/>
                <a:lumOff val="15000"/>
              </a:schemeClr>
            </a:solidFill>
          </a:endParaRPr>
        </a:p>
      </dgm:t>
    </dgm:pt>
    <dgm:pt modelId="{91B72AB0-FF9A-4171-9E8D-EB648735CB65}" type="sibTrans" cxnId="{C152E2BC-00F2-4857-92E3-0E3E7F16706E}">
      <dgm:prSet/>
      <dgm:spPr/>
      <dgm:t>
        <a:bodyPr/>
        <a:lstStyle/>
        <a:p>
          <a:endParaRPr lang="en-GB">
            <a:solidFill>
              <a:schemeClr val="tx1">
                <a:lumMod val="85000"/>
                <a:lumOff val="15000"/>
              </a:schemeClr>
            </a:solidFill>
          </a:endParaRPr>
        </a:p>
      </dgm:t>
    </dgm:pt>
    <dgm:pt modelId="{C89624D7-C953-45D1-AE93-1C19388CF033}">
      <dgm:prSet phldrT="[Text]" custT="1"/>
      <dgm:spPr/>
      <dgm:t>
        <a:bodyPr/>
        <a:lstStyle/>
        <a:p>
          <a:pPr algn="l" rtl="0">
            <a:buClrTx/>
            <a:buSzTx/>
            <a:buFontTx/>
            <a:buNone/>
          </a:pPr>
          <a:r>
            <a:rPr lang="en-GB" sz="1400" b="1" noProof="0">
              <a:solidFill>
                <a:schemeClr val="tx1">
                  <a:lumMod val="65000"/>
                  <a:lumOff val="35000"/>
                </a:schemeClr>
              </a:solidFill>
            </a:rPr>
            <a:t>What does Net Zero Go do</a:t>
          </a:r>
        </a:p>
        <a:p>
          <a:pPr algn="l" rtl="0">
            <a:buClrTx/>
            <a:buSzTx/>
            <a:buFontTx/>
            <a:buNone/>
          </a:pPr>
          <a:r>
            <a:rPr lang="en-GB" sz="1350" b="1" noProof="0">
              <a:latin typeface="Segoe UI Bold" panose="020B0802040204020203" pitchFamily="34" charset="0"/>
              <a:cs typeface="Segoe UI Bold" panose="020B0802040204020203" pitchFamily="34" charset="0"/>
            </a:rPr>
            <a:t>Builds capacity </a:t>
          </a:r>
          <a:r>
            <a:rPr lang="en-GB" sz="1350" b="0" noProof="0"/>
            <a:t>saving time by consolidating trusted guidance, templates and case studies in one place</a:t>
          </a:r>
        </a:p>
        <a:p>
          <a:pPr algn="l" rtl="0">
            <a:buClrTx/>
            <a:buSzTx/>
            <a:buFontTx/>
            <a:buNone/>
          </a:pPr>
          <a:r>
            <a:rPr lang="en-GB" sz="1350" b="1" noProof="0">
              <a:latin typeface="Segoe UI Bold" panose="020B0802040204020203" pitchFamily="34" charset="0"/>
              <a:cs typeface="Segoe UI Bold" panose="020B0802040204020203" pitchFamily="34" charset="0"/>
            </a:rPr>
            <a:t>Builds capability </a:t>
          </a:r>
          <a:r>
            <a:rPr lang="en-GB" sz="1350" b="0" noProof="0"/>
            <a:t>through structured resources, e-learning and practical project guidance</a:t>
          </a:r>
        </a:p>
        <a:p>
          <a:pPr algn="l" rtl="0">
            <a:buClrTx/>
            <a:buSzTx/>
            <a:buFontTx/>
            <a:buNone/>
          </a:pPr>
          <a:r>
            <a:rPr lang="en-GB" sz="1350" b="1" noProof="0">
              <a:latin typeface="Segoe UI Bold" panose="020B0802040204020203" pitchFamily="34" charset="0"/>
              <a:cs typeface="Segoe UI Bold" panose="020B0802040204020203" pitchFamily="34" charset="0"/>
            </a:rPr>
            <a:t>Supports collaboration </a:t>
          </a:r>
          <a:r>
            <a:rPr lang="en-GB" sz="1350" b="0" noProof="0"/>
            <a:t>with expert forum advice and peer-to-peer learning</a:t>
          </a:r>
          <a:endParaRPr kumimoji="0" lang="en-GB" sz="1350" b="1" i="0" u="none" strike="noStrike" cap="none" spc="0" normalizeH="0" baseline="0" noProof="0">
            <a:ln/>
            <a:effectLst/>
            <a:uLnTx/>
            <a:uFillTx/>
            <a:latin typeface="Segoe UI Semibold"/>
          </a:endParaRPr>
        </a:p>
      </dgm:t>
    </dgm:pt>
    <dgm:pt modelId="{F9EFF0AD-B39A-43A0-9E08-191EDC0AF3AD}" type="parTrans" cxnId="{69F4E010-90A2-4A64-A6C7-06ADF58DAE59}">
      <dgm:prSet/>
      <dgm:spPr/>
      <dgm:t>
        <a:bodyPr/>
        <a:lstStyle/>
        <a:p>
          <a:endParaRPr lang="en-GB">
            <a:solidFill>
              <a:schemeClr val="tx1">
                <a:lumMod val="85000"/>
                <a:lumOff val="15000"/>
              </a:schemeClr>
            </a:solidFill>
          </a:endParaRPr>
        </a:p>
      </dgm:t>
    </dgm:pt>
    <dgm:pt modelId="{4F2BDAFE-DA7B-474C-BFED-4FEA66BDB78C}" type="sibTrans" cxnId="{69F4E010-90A2-4A64-A6C7-06ADF58DAE59}">
      <dgm:prSet/>
      <dgm:spPr/>
      <dgm:t>
        <a:bodyPr/>
        <a:lstStyle/>
        <a:p>
          <a:endParaRPr lang="en-GB">
            <a:solidFill>
              <a:schemeClr val="tx1">
                <a:lumMod val="85000"/>
                <a:lumOff val="15000"/>
              </a:schemeClr>
            </a:solidFill>
          </a:endParaRPr>
        </a:p>
      </dgm:t>
    </dgm:pt>
    <dgm:pt modelId="{C22F5203-FD16-4A2F-9B16-3D9433E743A4}" type="pres">
      <dgm:prSet presAssocID="{88EE9CD5-8138-4B2D-BDDB-D06464177949}" presName="linear" presStyleCnt="0">
        <dgm:presLayoutVars>
          <dgm:dir/>
          <dgm:resizeHandles val="exact"/>
        </dgm:presLayoutVars>
      </dgm:prSet>
      <dgm:spPr/>
    </dgm:pt>
    <dgm:pt modelId="{202C3662-49DA-4A78-91AE-E4AB6862E913}" type="pres">
      <dgm:prSet presAssocID="{C89624D7-C953-45D1-AE93-1C19388CF033}" presName="comp" presStyleCnt="0"/>
      <dgm:spPr/>
    </dgm:pt>
    <dgm:pt modelId="{6FE263A2-3B35-42B2-B602-F8DFDA9DAD38}" type="pres">
      <dgm:prSet presAssocID="{C89624D7-C953-45D1-AE93-1C19388CF033}" presName="box" presStyleLbl="node1" presStyleIdx="0" presStyleCnt="3" custLinFactY="24318" custLinFactNeighborY="100000"/>
      <dgm:spPr/>
    </dgm:pt>
    <dgm:pt modelId="{658A84FE-BC90-41B5-BC45-88E7C6A431C9}" type="pres">
      <dgm:prSet presAssocID="{C89624D7-C953-45D1-AE93-1C19388CF033}" presName="img" presStyleLbl="fgImgPlace1" presStyleIdx="0" presStyleCnt="3" custScaleX="64115" custScaleY="67409" custLinFactY="55987" custLinFactNeighborX="-4810"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0" b="-20000"/>
          </a:stretch>
        </a:blipFill>
      </dgm:spPr>
      <dgm:extLst>
        <a:ext uri="{E40237B7-FDA0-4F09-8148-C483321AD2D9}">
          <dgm14:cNvPr xmlns:dgm14="http://schemas.microsoft.com/office/drawing/2010/diagram" id="0" name="" descr="Single gear with solid fill"/>
        </a:ext>
      </dgm:extLst>
    </dgm:pt>
    <dgm:pt modelId="{413083EE-6A10-42C4-9EDC-C8D639EE7598}" type="pres">
      <dgm:prSet presAssocID="{C89624D7-C953-45D1-AE93-1C19388CF033}" presName="text" presStyleLbl="node1" presStyleIdx="0" presStyleCnt="3">
        <dgm:presLayoutVars>
          <dgm:bulletEnabled val="1"/>
        </dgm:presLayoutVars>
      </dgm:prSet>
      <dgm:spPr/>
    </dgm:pt>
    <dgm:pt modelId="{36AEDAD0-8698-4B3A-93B9-0302EC518288}" type="pres">
      <dgm:prSet presAssocID="{4F2BDAFE-DA7B-474C-BFED-4FEA66BDB78C}" presName="spacer" presStyleCnt="0"/>
      <dgm:spPr/>
    </dgm:pt>
    <dgm:pt modelId="{387E8F5E-206D-48AA-BF0E-9D451B9EFF15}" type="pres">
      <dgm:prSet presAssocID="{4594ED6C-941D-4307-96F9-96D9C6D05ADA}" presName="comp" presStyleCnt="0"/>
      <dgm:spPr/>
    </dgm:pt>
    <dgm:pt modelId="{6B1C1B1F-D9B5-4107-A71D-052B2ACD6604}" type="pres">
      <dgm:prSet presAssocID="{4594ED6C-941D-4307-96F9-96D9C6D05ADA}" presName="box" presStyleLbl="node1" presStyleIdx="1" presStyleCnt="3" custScaleY="116151" custLinFactY="-10317" custLinFactNeighborY="-100000"/>
      <dgm:spPr/>
    </dgm:pt>
    <dgm:pt modelId="{F87C9C47-2655-498D-BDE3-A64E8803FC6F}" type="pres">
      <dgm:prSet presAssocID="{4594ED6C-941D-4307-96F9-96D9C6D05ADA}" presName="img" presStyleLbl="fgImgPlace1" presStyleIdx="1" presStyleCnt="3" custScaleX="64124" custScaleY="62401" custLinFactY="-38404" custLinFactNeighborX="-3847" custLinFactNeighborY="-1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t="-33000" b="-33000"/>
          </a:stretch>
        </a:blipFill>
      </dgm:spPr>
      <dgm:extLst>
        <a:ext uri="{E40237B7-FDA0-4F09-8148-C483321AD2D9}">
          <dgm14:cNvPr xmlns:dgm14="http://schemas.microsoft.com/office/drawing/2010/diagram" id="0" name="" descr="Children with solid fill"/>
        </a:ext>
      </dgm:extLst>
    </dgm:pt>
    <dgm:pt modelId="{5324D608-8334-48DE-B40E-6648FA26CB68}" type="pres">
      <dgm:prSet presAssocID="{4594ED6C-941D-4307-96F9-96D9C6D05ADA}" presName="text" presStyleLbl="node1" presStyleIdx="1" presStyleCnt="3">
        <dgm:presLayoutVars>
          <dgm:bulletEnabled val="1"/>
        </dgm:presLayoutVars>
      </dgm:prSet>
      <dgm:spPr/>
    </dgm:pt>
    <dgm:pt modelId="{098C537E-9951-44FC-A6D6-0431FB995C6F}" type="pres">
      <dgm:prSet presAssocID="{D1FA20C4-139C-4E51-AA58-18BEBF9BCB9F}" presName="spacer" presStyleCnt="0"/>
      <dgm:spPr/>
    </dgm:pt>
    <dgm:pt modelId="{D0D18994-7535-4482-8F44-028C4BC9CB49}" type="pres">
      <dgm:prSet presAssocID="{AD88433F-8A54-4776-926B-282E8C4DE5A7}" presName="comp" presStyleCnt="0"/>
      <dgm:spPr/>
    </dgm:pt>
    <dgm:pt modelId="{34692097-65D2-42C0-BDCB-A6004714023C}" type="pres">
      <dgm:prSet presAssocID="{AD88433F-8A54-4776-926B-282E8C4DE5A7}" presName="box" presStyleLbl="node1" presStyleIdx="2" presStyleCnt="3" custLinFactNeighborY="-2211"/>
      <dgm:spPr/>
    </dgm:pt>
    <dgm:pt modelId="{A6CC2A2A-5D4D-44BC-A09D-38D968CBA73E}" type="pres">
      <dgm:prSet presAssocID="{AD88433F-8A54-4776-926B-282E8C4DE5A7}" presName="img" presStyleLbl="fgImgPlace1" presStyleIdx="2" presStyleCnt="3" custScaleX="63162" custScaleY="67062"/>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5000" b="-35000"/>
          </a:stretch>
        </a:blipFill>
      </dgm:spPr>
      <dgm:extLst>
        <a:ext uri="{E40237B7-FDA0-4F09-8148-C483321AD2D9}">
          <dgm14:cNvPr xmlns:dgm14="http://schemas.microsoft.com/office/drawing/2010/diagram" id="0" name="" descr="Open hand with solid fill"/>
        </a:ext>
      </dgm:extLst>
    </dgm:pt>
    <dgm:pt modelId="{50F8400F-95C6-4DD7-967D-3218E3D5E0C1}" type="pres">
      <dgm:prSet presAssocID="{AD88433F-8A54-4776-926B-282E8C4DE5A7}" presName="text" presStyleLbl="node1" presStyleIdx="2" presStyleCnt="3">
        <dgm:presLayoutVars>
          <dgm:bulletEnabled val="1"/>
        </dgm:presLayoutVars>
      </dgm:prSet>
      <dgm:spPr/>
    </dgm:pt>
  </dgm:ptLst>
  <dgm:cxnLst>
    <dgm:cxn modelId="{FA89740A-C4FC-4FE6-872A-02E1E2112D1C}" type="presOf" srcId="{4594ED6C-941D-4307-96F9-96D9C6D05ADA}" destId="{5324D608-8334-48DE-B40E-6648FA26CB68}" srcOrd="1" destOrd="0" presId="urn:microsoft.com/office/officeart/2005/8/layout/vList4"/>
    <dgm:cxn modelId="{69F4E010-90A2-4A64-A6C7-06ADF58DAE59}" srcId="{88EE9CD5-8138-4B2D-BDDB-D06464177949}" destId="{C89624D7-C953-45D1-AE93-1C19388CF033}" srcOrd="0" destOrd="0" parTransId="{F9EFF0AD-B39A-43A0-9E08-191EDC0AF3AD}" sibTransId="{4F2BDAFE-DA7B-474C-BFED-4FEA66BDB78C}"/>
    <dgm:cxn modelId="{F1C6A41A-FCA5-47AD-88DF-CADF6EDDF800}" type="presOf" srcId="{C89624D7-C953-45D1-AE93-1C19388CF033}" destId="{413083EE-6A10-42C4-9EDC-C8D639EE7598}" srcOrd="1" destOrd="0" presId="urn:microsoft.com/office/officeart/2005/8/layout/vList4"/>
    <dgm:cxn modelId="{A9BF6B27-0812-4C1D-B2DE-6B29B147750E}" type="presOf" srcId="{4594ED6C-941D-4307-96F9-96D9C6D05ADA}" destId="{6B1C1B1F-D9B5-4107-A71D-052B2ACD6604}" srcOrd="0" destOrd="0" presId="urn:microsoft.com/office/officeart/2005/8/layout/vList4"/>
    <dgm:cxn modelId="{423ECF3E-CC40-4A43-A76D-E27E9B91E326}" type="presOf" srcId="{C89624D7-C953-45D1-AE93-1C19388CF033}" destId="{6FE263A2-3B35-42B2-B602-F8DFDA9DAD38}" srcOrd="0" destOrd="0" presId="urn:microsoft.com/office/officeart/2005/8/layout/vList4"/>
    <dgm:cxn modelId="{51B8D675-368B-4239-89FA-8E93241D9D63}" type="presOf" srcId="{88EE9CD5-8138-4B2D-BDDB-D06464177949}" destId="{C22F5203-FD16-4A2F-9B16-3D9433E743A4}" srcOrd="0" destOrd="0" presId="urn:microsoft.com/office/officeart/2005/8/layout/vList4"/>
    <dgm:cxn modelId="{9DBE6556-D164-4EE7-8D45-15107F396458}" srcId="{88EE9CD5-8138-4B2D-BDDB-D06464177949}" destId="{4594ED6C-941D-4307-96F9-96D9C6D05ADA}" srcOrd="1" destOrd="0" parTransId="{11CF2212-B130-4EB5-9AA7-5EFE62A3B981}" sibTransId="{D1FA20C4-139C-4E51-AA58-18BEBF9BCB9F}"/>
    <dgm:cxn modelId="{2DE8448E-5EB5-457E-BA7C-372797BFAF17}" type="presOf" srcId="{AD88433F-8A54-4776-926B-282E8C4DE5A7}" destId="{50F8400F-95C6-4DD7-967D-3218E3D5E0C1}" srcOrd="1" destOrd="0" presId="urn:microsoft.com/office/officeart/2005/8/layout/vList4"/>
    <dgm:cxn modelId="{788491A1-965A-4279-83E6-D101B8D5CBF6}" type="presOf" srcId="{AD88433F-8A54-4776-926B-282E8C4DE5A7}" destId="{34692097-65D2-42C0-BDCB-A6004714023C}" srcOrd="0" destOrd="0" presId="urn:microsoft.com/office/officeart/2005/8/layout/vList4"/>
    <dgm:cxn modelId="{C152E2BC-00F2-4857-92E3-0E3E7F16706E}" srcId="{88EE9CD5-8138-4B2D-BDDB-D06464177949}" destId="{AD88433F-8A54-4776-926B-282E8C4DE5A7}" srcOrd="2" destOrd="0" parTransId="{E21EEC5F-37DA-4E83-AA85-73E8706CC16B}" sibTransId="{91B72AB0-FF9A-4171-9E8D-EB648735CB65}"/>
    <dgm:cxn modelId="{2FC6D748-B1C3-44FC-AE09-3A91F346DDF2}" type="presParOf" srcId="{C22F5203-FD16-4A2F-9B16-3D9433E743A4}" destId="{202C3662-49DA-4A78-91AE-E4AB6862E913}" srcOrd="0" destOrd="0" presId="urn:microsoft.com/office/officeart/2005/8/layout/vList4"/>
    <dgm:cxn modelId="{B51A603D-788B-4E92-89BC-4D5AFEC2877E}" type="presParOf" srcId="{202C3662-49DA-4A78-91AE-E4AB6862E913}" destId="{6FE263A2-3B35-42B2-B602-F8DFDA9DAD38}" srcOrd="0" destOrd="0" presId="urn:microsoft.com/office/officeart/2005/8/layout/vList4"/>
    <dgm:cxn modelId="{EE5F681A-FDC6-4C6B-8D6A-E3A37E290B00}" type="presParOf" srcId="{202C3662-49DA-4A78-91AE-E4AB6862E913}" destId="{658A84FE-BC90-41B5-BC45-88E7C6A431C9}" srcOrd="1" destOrd="0" presId="urn:microsoft.com/office/officeart/2005/8/layout/vList4"/>
    <dgm:cxn modelId="{CF0731EE-0578-4FAD-A2DD-A6D62C499107}" type="presParOf" srcId="{202C3662-49DA-4A78-91AE-E4AB6862E913}" destId="{413083EE-6A10-42C4-9EDC-C8D639EE7598}" srcOrd="2" destOrd="0" presId="urn:microsoft.com/office/officeart/2005/8/layout/vList4"/>
    <dgm:cxn modelId="{077BD0F8-99B4-4320-83AE-A718D7C8FF5D}" type="presParOf" srcId="{C22F5203-FD16-4A2F-9B16-3D9433E743A4}" destId="{36AEDAD0-8698-4B3A-93B9-0302EC518288}" srcOrd="1" destOrd="0" presId="urn:microsoft.com/office/officeart/2005/8/layout/vList4"/>
    <dgm:cxn modelId="{209DA2D4-6064-4B1F-9717-2789120C6056}" type="presParOf" srcId="{C22F5203-FD16-4A2F-9B16-3D9433E743A4}" destId="{387E8F5E-206D-48AA-BF0E-9D451B9EFF15}" srcOrd="2" destOrd="0" presId="urn:microsoft.com/office/officeart/2005/8/layout/vList4"/>
    <dgm:cxn modelId="{4BCAAF5F-7506-4D65-AC77-1166F5251378}" type="presParOf" srcId="{387E8F5E-206D-48AA-BF0E-9D451B9EFF15}" destId="{6B1C1B1F-D9B5-4107-A71D-052B2ACD6604}" srcOrd="0" destOrd="0" presId="urn:microsoft.com/office/officeart/2005/8/layout/vList4"/>
    <dgm:cxn modelId="{D5C6ACBA-7E5E-4EB1-BDB5-822B18B90B28}" type="presParOf" srcId="{387E8F5E-206D-48AA-BF0E-9D451B9EFF15}" destId="{F87C9C47-2655-498D-BDE3-A64E8803FC6F}" srcOrd="1" destOrd="0" presId="urn:microsoft.com/office/officeart/2005/8/layout/vList4"/>
    <dgm:cxn modelId="{45D6B837-6CB9-4C52-8D14-2E4A06CBC60A}" type="presParOf" srcId="{387E8F5E-206D-48AA-BF0E-9D451B9EFF15}" destId="{5324D608-8334-48DE-B40E-6648FA26CB68}" srcOrd="2" destOrd="0" presId="urn:microsoft.com/office/officeart/2005/8/layout/vList4"/>
    <dgm:cxn modelId="{6004DA5A-D4B0-4A46-87BA-4A6F1EDA99E4}" type="presParOf" srcId="{C22F5203-FD16-4A2F-9B16-3D9433E743A4}" destId="{098C537E-9951-44FC-A6D6-0431FB995C6F}" srcOrd="3" destOrd="0" presId="urn:microsoft.com/office/officeart/2005/8/layout/vList4"/>
    <dgm:cxn modelId="{92A86EE7-BE85-4AA8-A54F-DCC3FCC570CE}" type="presParOf" srcId="{C22F5203-FD16-4A2F-9B16-3D9433E743A4}" destId="{D0D18994-7535-4482-8F44-028C4BC9CB49}" srcOrd="4" destOrd="0" presId="urn:microsoft.com/office/officeart/2005/8/layout/vList4"/>
    <dgm:cxn modelId="{EAB2CCDF-49B5-4A33-AA33-176183FDF6CD}" type="presParOf" srcId="{D0D18994-7535-4482-8F44-028C4BC9CB49}" destId="{34692097-65D2-42C0-BDCB-A6004714023C}" srcOrd="0" destOrd="0" presId="urn:microsoft.com/office/officeart/2005/8/layout/vList4"/>
    <dgm:cxn modelId="{19968628-0F53-4270-84B5-85C58C6A1B27}" type="presParOf" srcId="{D0D18994-7535-4482-8F44-028C4BC9CB49}" destId="{A6CC2A2A-5D4D-44BC-A09D-38D968CBA73E}" srcOrd="1" destOrd="0" presId="urn:microsoft.com/office/officeart/2005/8/layout/vList4"/>
    <dgm:cxn modelId="{A6071E43-3FEE-41F1-BC4A-88B6494F37D8}" type="presParOf" srcId="{D0D18994-7535-4482-8F44-028C4BC9CB49}" destId="{50F8400F-95C6-4DD7-967D-3218E3D5E0C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263A2-3B35-42B2-B602-F8DFDA9DAD38}">
      <dsp:nvSpPr>
        <dsp:cNvPr id="0" name=""/>
        <dsp:cNvSpPr/>
      </dsp:nvSpPr>
      <dsp:spPr>
        <a:xfrm>
          <a:off x="0" y="1892316"/>
          <a:ext cx="9185958" cy="152215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ClrTx/>
            <a:buSzTx/>
            <a:buFontTx/>
            <a:buNone/>
          </a:pPr>
          <a:r>
            <a:rPr lang="en-GB" sz="1400" b="1" kern="1200" noProof="0">
              <a:solidFill>
                <a:schemeClr val="tx1">
                  <a:lumMod val="65000"/>
                  <a:lumOff val="35000"/>
                </a:schemeClr>
              </a:solidFill>
            </a:rPr>
            <a:t>What does Net Zero Go do</a:t>
          </a:r>
        </a:p>
        <a:p>
          <a:pPr marL="0" lvl="0" indent="0" algn="l" defTabSz="622300" rtl="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Builds capacity </a:t>
          </a:r>
          <a:r>
            <a:rPr lang="en-GB" sz="1350" b="0" kern="1200" noProof="0"/>
            <a:t>saving time by consolidating trusted guidance, templates and case studies in one place</a:t>
          </a:r>
        </a:p>
        <a:p>
          <a:pPr marL="0" lvl="0" indent="0" algn="l" defTabSz="622300" rtl="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Builds capability </a:t>
          </a:r>
          <a:r>
            <a:rPr lang="en-GB" sz="1350" b="0" kern="1200" noProof="0"/>
            <a:t>through structured resources, e-learning and practical project guidance</a:t>
          </a:r>
        </a:p>
        <a:p>
          <a:pPr marL="0" lvl="0" indent="0" algn="l" defTabSz="622300" rtl="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Supports collaboration </a:t>
          </a:r>
          <a:r>
            <a:rPr lang="en-GB" sz="1350" b="0" kern="1200" noProof="0"/>
            <a:t>with expert forum advice and peer-to-peer learning</a:t>
          </a:r>
          <a:endParaRPr kumimoji="0" lang="en-GB" sz="1350" b="1" i="0" u="none" strike="noStrike" kern="1200" cap="none" spc="0" normalizeH="0" baseline="0" noProof="0">
            <a:ln/>
            <a:effectLst/>
            <a:uLnTx/>
            <a:uFillTx/>
            <a:latin typeface="Segoe UI Semibold"/>
          </a:endParaRPr>
        </a:p>
      </dsp:txBody>
      <dsp:txXfrm>
        <a:off x="1989407" y="1892316"/>
        <a:ext cx="7196550" cy="1522158"/>
      </dsp:txXfrm>
    </dsp:sp>
    <dsp:sp modelId="{658A84FE-BC90-41B5-BC45-88E7C6A431C9}">
      <dsp:nvSpPr>
        <dsp:cNvPr id="0" name=""/>
        <dsp:cNvSpPr/>
      </dsp:nvSpPr>
      <dsp:spPr>
        <a:xfrm>
          <a:off x="393484" y="2250145"/>
          <a:ext cx="1177915" cy="820857"/>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0" b="-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1C1B1F-D9B5-4107-A71D-052B2ACD6604}">
      <dsp:nvSpPr>
        <dsp:cNvPr id="0" name=""/>
        <dsp:cNvSpPr/>
      </dsp:nvSpPr>
      <dsp:spPr>
        <a:xfrm>
          <a:off x="0" y="0"/>
          <a:ext cx="9185958" cy="17680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algn="l" defTabSz="622300">
            <a:lnSpc>
              <a:spcPct val="90000"/>
            </a:lnSpc>
            <a:spcBef>
              <a:spcPct val="0"/>
            </a:spcBef>
            <a:spcAft>
              <a:spcPct val="35000"/>
            </a:spcAft>
            <a:buClrTx/>
            <a:buSzTx/>
            <a:buFontTx/>
            <a:buNone/>
          </a:pPr>
          <a:r>
            <a:rPr kumimoji="0" lang="en-GB" sz="1400" b="1" kern="1200" spc="0" normalizeH="0" noProof="0">
              <a:ln/>
              <a:solidFill>
                <a:schemeClr val="tx1">
                  <a:lumMod val="65000"/>
                  <a:lumOff val="35000"/>
                </a:schemeClr>
              </a:solidFill>
              <a:effectLst/>
              <a:uLnTx/>
              <a:uFillTx/>
            </a:rPr>
            <a:t>Who does Net Zero Go support</a:t>
          </a:r>
        </a:p>
        <a:p>
          <a:pPr marL="0" lvl="0" algn="l" defTabSz="62230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Primary users: </a:t>
          </a:r>
          <a:r>
            <a:rPr lang="en-GB" sz="1350" kern="1200" noProof="0"/>
            <a:t>Local authority offers in energy, sustainability, transport and estates</a:t>
          </a:r>
        </a:p>
        <a:p>
          <a:pPr marL="0" lvl="0" algn="l" defTabSz="62230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Secondary users: </a:t>
          </a:r>
          <a:r>
            <a:rPr lang="en-GB" sz="1350" b="0" kern="1200" noProof="0"/>
            <a:t>Net Zero Hub teams and other public bodies supporting local authorities in the delivery of net zero projects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1350" b="1" kern="1200" noProof="0">
              <a:latin typeface="Segoe UI Bold" panose="020B0802040204020203" pitchFamily="34" charset="0"/>
              <a:cs typeface="Segoe UI Bold" panose="020B0802040204020203" pitchFamily="34" charset="0"/>
            </a:rPr>
            <a:t>Also supporting: </a:t>
          </a:r>
          <a:r>
            <a:rPr lang="en-GB" sz="1350" b="0" kern="1200" noProof="0"/>
            <a:t>Procurement, finance and facilities teams plus decision makers involved in Net Zero projects</a:t>
          </a:r>
          <a:endParaRPr lang="en-GB" sz="1350" b="1" kern="1200" noProof="0"/>
        </a:p>
        <a:p>
          <a:pPr marL="0" lvl="0" algn="l" defTabSz="622300">
            <a:lnSpc>
              <a:spcPct val="90000"/>
            </a:lnSpc>
            <a:spcBef>
              <a:spcPct val="0"/>
            </a:spcBef>
            <a:spcAft>
              <a:spcPct val="35000"/>
            </a:spcAft>
            <a:buClrTx/>
            <a:buSzTx/>
            <a:buFontTx/>
            <a:buNone/>
          </a:pPr>
          <a:endParaRPr lang="en-GB" sz="1100" kern="1200" noProof="0"/>
        </a:p>
      </dsp:txBody>
      <dsp:txXfrm>
        <a:off x="1989407" y="0"/>
        <a:ext cx="7196550" cy="1768001"/>
      </dsp:txXfrm>
    </dsp:sp>
    <dsp:sp modelId="{F87C9C47-2655-498D-BDE3-A64E8803FC6F}">
      <dsp:nvSpPr>
        <dsp:cNvPr id="0" name=""/>
        <dsp:cNvSpPr/>
      </dsp:nvSpPr>
      <dsp:spPr>
        <a:xfrm>
          <a:off x="411094" y="493055"/>
          <a:ext cx="1178080" cy="759873"/>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33000" b="-3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4692097-65D2-42C0-BDCB-A6004714023C}">
      <dsp:nvSpPr>
        <dsp:cNvPr id="0" name=""/>
        <dsp:cNvSpPr/>
      </dsp:nvSpPr>
      <dsp:spPr>
        <a:xfrm>
          <a:off x="0" y="3560936"/>
          <a:ext cx="9185958" cy="152215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ClrTx/>
            <a:buSzTx/>
            <a:buFontTx/>
            <a:buNone/>
          </a:pPr>
          <a:r>
            <a:rPr kumimoji="0" lang="en-GB" sz="1400" b="1" kern="1200" spc="0" normalizeH="0" noProof="0">
              <a:ln/>
              <a:solidFill>
                <a:schemeClr val="tx1">
                  <a:lumMod val="65000"/>
                  <a:lumOff val="35000"/>
                </a:schemeClr>
              </a:solidFill>
              <a:effectLst/>
              <a:uLnTx/>
              <a:uFillTx/>
            </a:rPr>
            <a:t>Key features</a:t>
          </a:r>
        </a:p>
        <a:p>
          <a:pPr marL="0" lvl="0" indent="0" algn="l" defTabSz="622300">
            <a:lnSpc>
              <a:spcPct val="90000"/>
            </a:lnSpc>
            <a:spcBef>
              <a:spcPct val="0"/>
            </a:spcBef>
            <a:spcAft>
              <a:spcPct val="35000"/>
            </a:spcAft>
            <a:buClrTx/>
            <a:buSzTx/>
            <a:buFontTx/>
            <a:buNone/>
          </a:pPr>
          <a:r>
            <a:rPr lang="en-GB" sz="1350" b="0" kern="1200" noProof="0">
              <a:latin typeface="Segoe UI Bold" panose="020B0802040204020203" pitchFamily="34" charset="0"/>
              <a:cs typeface="Segoe UI Bold" panose="020B0802040204020203" pitchFamily="34" charset="0"/>
            </a:rPr>
            <a:t>Net Zero Library</a:t>
          </a:r>
          <a:r>
            <a:rPr lang="en-GB" sz="1350" b="0" kern="1200" noProof="0">
              <a:latin typeface="Segoe UI Semibold"/>
            </a:rPr>
            <a:t>. </a:t>
          </a:r>
          <a:r>
            <a:rPr lang="en-GB" sz="1350" kern="1200" noProof="0"/>
            <a:t>Articles, case studies, templates, and guides</a:t>
          </a:r>
        </a:p>
        <a:p>
          <a:pPr marL="0" lvl="0" indent="0" algn="l" defTabSz="62230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Net Zero Support</a:t>
          </a:r>
          <a:r>
            <a:rPr lang="en-GB" sz="1350" b="1" kern="1200" noProof="0">
              <a:latin typeface="Segoe UI Semibold"/>
            </a:rPr>
            <a:t>.</a:t>
          </a:r>
          <a:r>
            <a:rPr lang="en-GB" sz="1350" kern="1200" noProof="0"/>
            <a:t> Forums, expert insights, and peer-to-peer learning</a:t>
          </a:r>
        </a:p>
        <a:p>
          <a:pPr marL="0" lvl="0" indent="0" algn="l" defTabSz="622300">
            <a:lnSpc>
              <a:spcPct val="90000"/>
            </a:lnSpc>
            <a:spcBef>
              <a:spcPct val="0"/>
            </a:spcBef>
            <a:spcAft>
              <a:spcPct val="35000"/>
            </a:spcAft>
            <a:buClrTx/>
            <a:buSzTx/>
            <a:buFontTx/>
            <a:buNone/>
          </a:pPr>
          <a:r>
            <a:rPr lang="en-GB" sz="1350" b="1" kern="1200" noProof="0">
              <a:latin typeface="Segoe UI Bold" panose="020B0802040204020203" pitchFamily="34" charset="0"/>
              <a:ea typeface="Calibri"/>
              <a:cs typeface="Segoe UI Bold" panose="020B0802040204020203" pitchFamily="34" charset="0"/>
            </a:rPr>
            <a:t>Net Zero E-learning</a:t>
          </a:r>
          <a:r>
            <a:rPr lang="en-GB" sz="1350" b="1" kern="1200" noProof="0">
              <a:latin typeface="Segoe UI"/>
              <a:ea typeface="Calibri"/>
              <a:cs typeface="Segoe UI"/>
            </a:rPr>
            <a:t>. </a:t>
          </a:r>
          <a:r>
            <a:rPr lang="en-GB" sz="1350" b="0" kern="1200" noProof="0">
              <a:latin typeface="Segoe UI"/>
              <a:ea typeface="Calibri"/>
              <a:cs typeface="Segoe UI"/>
            </a:rPr>
            <a:t>Programmes to develop</a:t>
          </a:r>
          <a:r>
            <a:rPr lang="en-GB" sz="1350" b="0" kern="1200" noProof="0">
              <a:latin typeface="Segoe UI"/>
              <a:cs typeface="Segoe UI"/>
            </a:rPr>
            <a:t> Net Zero skills and understanding</a:t>
          </a:r>
        </a:p>
        <a:p>
          <a:pPr marL="0" lvl="0" indent="0" algn="l" defTabSz="622300">
            <a:lnSpc>
              <a:spcPct val="90000"/>
            </a:lnSpc>
            <a:spcBef>
              <a:spcPct val="0"/>
            </a:spcBef>
            <a:spcAft>
              <a:spcPct val="35000"/>
            </a:spcAft>
            <a:buClrTx/>
            <a:buSzTx/>
            <a:buFontTx/>
            <a:buNone/>
          </a:pPr>
          <a:r>
            <a:rPr lang="en-GB" sz="1350" b="1" kern="1200" noProof="0">
              <a:latin typeface="Segoe UI Bold" panose="020B0802040204020203" pitchFamily="34" charset="0"/>
              <a:cs typeface="Segoe UI Bold" panose="020B0802040204020203" pitchFamily="34" charset="0"/>
            </a:rPr>
            <a:t>Net Zero Projects</a:t>
          </a:r>
          <a:r>
            <a:rPr lang="en-GB" sz="1350" b="1" kern="1200" noProof="0">
              <a:latin typeface="Segoe UI Semibold"/>
            </a:rPr>
            <a:t>.</a:t>
          </a:r>
          <a:r>
            <a:rPr lang="en-GB" sz="1350" kern="1200" noProof="0"/>
            <a:t> Step-by-step tools and structured project  and business case templates</a:t>
          </a:r>
          <a:endParaRPr lang="en-GB" sz="1350" b="0" kern="1200" noProof="0">
            <a:latin typeface="Segoe UI"/>
            <a:cs typeface="Segoe UI"/>
          </a:endParaRPr>
        </a:p>
      </dsp:txBody>
      <dsp:txXfrm>
        <a:off x="1989407" y="3560936"/>
        <a:ext cx="7196550" cy="1522158"/>
      </dsp:txXfrm>
    </dsp:sp>
    <dsp:sp modelId="{A6CC2A2A-5D4D-44BC-A09D-38D968CBA73E}">
      <dsp:nvSpPr>
        <dsp:cNvPr id="0" name=""/>
        <dsp:cNvSpPr/>
      </dsp:nvSpPr>
      <dsp:spPr>
        <a:xfrm>
          <a:off x="490608" y="3947354"/>
          <a:ext cx="1160406" cy="81663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5000" b="-3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3D1920-2CFB-4FF8-9319-0A1165DB5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3F2DFEC-D826-4192-9CBE-B0CCABB1A2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E148FD-A099-431C-814C-6ED470F60AEF}" type="datetimeFigureOut">
              <a:rPr lang="en-GB" smtClean="0"/>
              <a:t>15/04/2025</a:t>
            </a:fld>
            <a:endParaRPr lang="en-GB"/>
          </a:p>
        </p:txBody>
      </p:sp>
      <p:sp>
        <p:nvSpPr>
          <p:cNvPr id="4" name="Footer Placeholder 3">
            <a:extLst>
              <a:ext uri="{FF2B5EF4-FFF2-40B4-BE49-F238E27FC236}">
                <a16:creationId xmlns:a16="http://schemas.microsoft.com/office/drawing/2014/main" id="{2D0E72D9-95E6-4234-A575-44F4F8485B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2B8B01-7D1E-4FB8-A0F4-DC560DE180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CAF131-4E43-4137-9C34-CC3735E447B0}" type="slidenum">
              <a:rPr lang="en-GB" smtClean="0"/>
              <a:t>‹#›</a:t>
            </a:fld>
            <a:endParaRPr lang="en-GB"/>
          </a:p>
        </p:txBody>
      </p:sp>
    </p:spTree>
    <p:extLst>
      <p:ext uri="{BB962C8B-B14F-4D97-AF65-F5344CB8AC3E}">
        <p14:creationId xmlns:p14="http://schemas.microsoft.com/office/powerpoint/2010/main" val="376568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942745-4A26-4F6F-B9DF-A071B0A0EFE4}" type="datetimeFigureOut">
              <a:rPr lang="en-GB" smtClean="0"/>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40D8D-5B99-484E-98BD-D9C4A4FBF208}" type="slidenum">
              <a:rPr lang="en-GB" smtClean="0"/>
              <a:t>‹#›</a:t>
            </a:fld>
            <a:endParaRPr lang="en-GB"/>
          </a:p>
        </p:txBody>
      </p:sp>
    </p:spTree>
    <p:extLst>
      <p:ext uri="{BB962C8B-B14F-4D97-AF65-F5344CB8AC3E}">
        <p14:creationId xmlns:p14="http://schemas.microsoft.com/office/powerpoint/2010/main" val="308738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19B0-8276-5678-6567-0BFB89CAA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8323D-0659-AFD4-A604-7C5CB4946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DD4F8-DE7A-636C-56DA-6606BA3249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D70DBE-1CDC-77A5-779C-3E903E91B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96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FBB6-770E-98D4-7C07-88FEDF9FD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96516-03E3-D7EF-B037-396682A0A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B9048-42FA-6E3B-4447-3C671591A8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65C4DB-E188-C9E1-7CFD-30D3FA521FBB}"/>
              </a:ext>
            </a:extLst>
          </p:cNvPr>
          <p:cNvSpPr>
            <a:spLocks noGrp="1"/>
          </p:cNvSpPr>
          <p:nvPr>
            <p:ph type="sldNum" sz="quarter" idx="5"/>
          </p:nvPr>
        </p:nvSpPr>
        <p:spPr/>
        <p:txBody>
          <a:bodyPr/>
          <a:lstStyle/>
          <a:p>
            <a:fld id="{D5840D8D-5B99-484E-98BD-D9C4A4FBF208}" type="slidenum">
              <a:rPr lang="en-GB" smtClean="0"/>
              <a:t>23</a:t>
            </a:fld>
            <a:endParaRPr lang="en-GB"/>
          </a:p>
        </p:txBody>
      </p:sp>
    </p:spTree>
    <p:extLst>
      <p:ext uri="{BB962C8B-B14F-4D97-AF65-F5344CB8AC3E}">
        <p14:creationId xmlns:p14="http://schemas.microsoft.com/office/powerpoint/2010/main" val="242583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FFDC8-BCBC-DC6A-7804-DC06EE601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E63F-98A0-8FC8-FB0F-ADBA912B2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F93D1-809C-22DF-036A-C2B73EECFE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692A49-C2BD-733F-DE0B-5F68B7BFC397}"/>
              </a:ext>
            </a:extLst>
          </p:cNvPr>
          <p:cNvSpPr>
            <a:spLocks noGrp="1"/>
          </p:cNvSpPr>
          <p:nvPr>
            <p:ph type="sldNum" sz="quarter" idx="5"/>
          </p:nvPr>
        </p:nvSpPr>
        <p:spPr/>
        <p:txBody>
          <a:bodyPr/>
          <a:lstStyle/>
          <a:p>
            <a:fld id="{D5840D8D-5B99-484E-98BD-D9C4A4FBF208}" type="slidenum">
              <a:rPr lang="en-GB" smtClean="0"/>
              <a:t>24</a:t>
            </a:fld>
            <a:endParaRPr lang="en-GB"/>
          </a:p>
        </p:txBody>
      </p:sp>
    </p:spTree>
    <p:extLst>
      <p:ext uri="{BB962C8B-B14F-4D97-AF65-F5344CB8AC3E}">
        <p14:creationId xmlns:p14="http://schemas.microsoft.com/office/powerpoint/2010/main" val="84699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840D8D-5B99-484E-98BD-D9C4A4FBF208}" type="slidenum">
              <a:rPr lang="en-GB" smtClean="0"/>
              <a:t>27</a:t>
            </a:fld>
            <a:endParaRPr lang="en-GB"/>
          </a:p>
        </p:txBody>
      </p:sp>
    </p:spTree>
    <p:extLst>
      <p:ext uri="{BB962C8B-B14F-4D97-AF65-F5344CB8AC3E}">
        <p14:creationId xmlns:p14="http://schemas.microsoft.com/office/powerpoint/2010/main" val="4104401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AC1D-C0D0-0D20-FACD-D1E83C9C7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8F450-C89C-8DD8-DF5A-BC677756B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4F052-00C1-DCB8-92F7-B7330D5A1B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6D3A61-DA58-2354-6359-813DA09EB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35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EA79-271B-317F-A038-4525096A2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5338B-61F8-0CC9-43ED-801AA9778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B842A-D970-B243-D2FF-5446BBE38F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06B122-1BDB-6FD8-6481-2ACA6F0206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8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C670-FF4C-74D9-A727-82CD458A6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3A80B-345D-F0B7-ED3B-05284A346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6705D-7DDE-1B4F-B142-928694AA0C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2F3852-779D-E514-7942-E9474AB508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7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929E-681A-0DF7-36F8-CEA9C7304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56920-BEF3-0D58-1AF7-2F1FA2EE6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944ED-45A2-B5D9-91C1-DA2C9B3FBE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F6268F-75DD-8517-362C-18712BAA4C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71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FOCUSING ON OUTPUTS - IMPACTS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24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7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74C2-2D73-D67A-E570-43C95FD91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23DB3-5E40-7706-3DB4-A20215E83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2D1C3-5055-634A-2364-E710C140C4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0BF7FA-3AAF-9662-5358-57C2D56B0C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10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FFDC8-BCBC-DC6A-7804-DC06EE601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E63F-98A0-8FC8-FB0F-ADBA912B2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F93D1-809C-22DF-036A-C2B73EECFE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692A49-C2BD-733F-DE0B-5F68B7BFC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99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40D8D-5B99-484E-98BD-D9C4A4FBF2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1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840D8D-5B99-484E-98BD-D9C4A4FBF208}" type="slidenum">
              <a:rPr lang="en-GB" smtClean="0"/>
              <a:t>11</a:t>
            </a:fld>
            <a:endParaRPr lang="en-GB"/>
          </a:p>
        </p:txBody>
      </p:sp>
    </p:spTree>
    <p:extLst>
      <p:ext uri="{BB962C8B-B14F-4D97-AF65-F5344CB8AC3E}">
        <p14:creationId xmlns:p14="http://schemas.microsoft.com/office/powerpoint/2010/main" val="95060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840D8D-5B99-484E-98BD-D9C4A4FBF208}" type="slidenum">
              <a:rPr lang="en-GB" smtClean="0"/>
              <a:t>15</a:t>
            </a:fld>
            <a:endParaRPr lang="en-GB"/>
          </a:p>
        </p:txBody>
      </p:sp>
    </p:spTree>
    <p:extLst>
      <p:ext uri="{BB962C8B-B14F-4D97-AF65-F5344CB8AC3E}">
        <p14:creationId xmlns:p14="http://schemas.microsoft.com/office/powerpoint/2010/main" val="420189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840D8D-5B99-484E-98BD-D9C4A4FBF208}" type="slidenum">
              <a:rPr lang="en-GB" smtClean="0"/>
              <a:t>21</a:t>
            </a:fld>
            <a:endParaRPr lang="en-GB"/>
          </a:p>
        </p:txBody>
      </p:sp>
    </p:spTree>
    <p:extLst>
      <p:ext uri="{BB962C8B-B14F-4D97-AF65-F5344CB8AC3E}">
        <p14:creationId xmlns:p14="http://schemas.microsoft.com/office/powerpoint/2010/main" val="44527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74C2-2D73-D67A-E570-43C95FD91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23DB3-5E40-7706-3DB4-A20215E83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2D1C3-5055-634A-2364-E710C140C4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0BF7FA-3AAF-9662-5358-57C2D56B0C59}"/>
              </a:ext>
            </a:extLst>
          </p:cNvPr>
          <p:cNvSpPr>
            <a:spLocks noGrp="1"/>
          </p:cNvSpPr>
          <p:nvPr>
            <p:ph type="sldNum" sz="quarter" idx="5"/>
          </p:nvPr>
        </p:nvSpPr>
        <p:spPr/>
        <p:txBody>
          <a:bodyPr/>
          <a:lstStyle/>
          <a:p>
            <a:fld id="{D5840D8D-5B99-484E-98BD-D9C4A4FBF208}" type="slidenum">
              <a:rPr lang="en-GB" smtClean="0"/>
              <a:t>22</a:t>
            </a:fld>
            <a:endParaRPr lang="en-GB"/>
          </a:p>
        </p:txBody>
      </p:sp>
    </p:spTree>
    <p:extLst>
      <p:ext uri="{BB962C8B-B14F-4D97-AF65-F5344CB8AC3E}">
        <p14:creationId xmlns:p14="http://schemas.microsoft.com/office/powerpoint/2010/main" val="532103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DarkGrey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Presentation </a:t>
            </a:r>
            <a:br>
              <a:rPr lang="en-US"/>
            </a:br>
            <a:r>
              <a:rPr lang="en-US"/>
              <a:t>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4" name="Picture Placeholder 23">
            <a:extLst>
              <a:ext uri="{FF2B5EF4-FFF2-40B4-BE49-F238E27FC236}">
                <a16:creationId xmlns:a16="http://schemas.microsoft.com/office/drawing/2014/main" id="{994A0EC8-81C0-FBCC-CF00-DAF1FCE3E091}"/>
              </a:ext>
            </a:extLst>
          </p:cNvPr>
          <p:cNvSpPr>
            <a:spLocks noGrp="1"/>
          </p:cNvSpPr>
          <p:nvPr>
            <p:ph type="pic" sz="quarter" idx="15"/>
          </p:nvPr>
        </p:nvSpPr>
        <p:spPr>
          <a:xfrm>
            <a:off x="6954838" y="1884363"/>
            <a:ext cx="5237162" cy="4327525"/>
          </a:xfrm>
        </p:spPr>
        <p:txBody>
          <a:bodyPr/>
          <a:lstStyle/>
          <a:p>
            <a:endParaRPr lang="en-GB"/>
          </a:p>
        </p:txBody>
      </p:sp>
    </p:spTree>
    <p:extLst>
      <p:ext uri="{BB962C8B-B14F-4D97-AF65-F5344CB8AC3E}">
        <p14:creationId xmlns:p14="http://schemas.microsoft.com/office/powerpoint/2010/main" val="23065085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8809351"/>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997942823"/>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Whit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A0D572-4293-6AD5-0B73-6DEF62E2A9C4}"/>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305340476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5">
            <a:extLst>
              <a:ext uri="{FF2B5EF4-FFF2-40B4-BE49-F238E27FC236}">
                <a16:creationId xmlns:a16="http://schemas.microsoft.com/office/drawing/2014/main" id="{D5819833-BDD9-8479-09D7-F5ED535011D6}"/>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132262535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77542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138668952"/>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13695651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1508914028"/>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13480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points with icons - dark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3" name="Graphic 2">
            <a:extLst>
              <a:ext uri="{FF2B5EF4-FFF2-40B4-BE49-F238E27FC236}">
                <a16:creationId xmlns:a16="http://schemas.microsoft.com/office/drawing/2014/main" id="{6CDE5D73-19A3-14C8-79D7-6FD698371A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cxnSp>
        <p:nvCxnSpPr>
          <p:cNvPr id="4" name="Straight Connector 3">
            <a:extLst>
              <a:ext uri="{FF2B5EF4-FFF2-40B4-BE49-F238E27FC236}">
                <a16:creationId xmlns:a16="http://schemas.microsoft.com/office/drawing/2014/main" id="{83B217EE-6C80-FA2B-EE2B-93ED9CC3A4C7}"/>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9840689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529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0405999"/>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77101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98137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BreakDar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3905561906"/>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lideBreakL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1880E9-FDE1-BC1D-7F23-B5EB655BB8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5" name="Slide Number Placeholder 2">
            <a:extLst>
              <a:ext uri="{FF2B5EF4-FFF2-40B4-BE49-F238E27FC236}">
                <a16:creationId xmlns:a16="http://schemas.microsoft.com/office/drawing/2014/main" id="{ABFDD40B-B0BD-3C1E-73B1-B6884C3C5325}"/>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6" name="Rectangle 5">
            <a:extLst>
              <a:ext uri="{FF2B5EF4-FFF2-40B4-BE49-F238E27FC236}">
                <a16:creationId xmlns:a16="http://schemas.microsoft.com/office/drawing/2014/main" id="{E49BDCAF-F38C-D9B9-1D7A-B948968F1B49}"/>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12F09DA6-1FF6-21A8-5912-B803E906BE9F}"/>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186D806A-EBBC-77B0-C0A2-2EBB5EB00220}"/>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sp>
        <p:nvSpPr>
          <p:cNvPr id="14" name="Picture Placeholder 13">
            <a:extLst>
              <a:ext uri="{FF2B5EF4-FFF2-40B4-BE49-F238E27FC236}">
                <a16:creationId xmlns:a16="http://schemas.microsoft.com/office/drawing/2014/main" id="{DBFBF457-A2D1-F22B-0F8E-66B1E915E194}"/>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2117027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 Slide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2449031887"/>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End Slide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386236016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BreakDark">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364825246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BreakLight">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1880E9-FDE1-BC1D-7F23-B5EB655BB8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5" name="Slide Number Placeholder 2">
            <a:extLst>
              <a:ext uri="{FF2B5EF4-FFF2-40B4-BE49-F238E27FC236}">
                <a16:creationId xmlns:a16="http://schemas.microsoft.com/office/drawing/2014/main" id="{ABFDD40B-B0BD-3C1E-73B1-B6884C3C5325}"/>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6" name="Rectangle 5">
            <a:extLst>
              <a:ext uri="{FF2B5EF4-FFF2-40B4-BE49-F238E27FC236}">
                <a16:creationId xmlns:a16="http://schemas.microsoft.com/office/drawing/2014/main" id="{E49BDCAF-F38C-D9B9-1D7A-B948968F1B49}"/>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12F09DA6-1FF6-21A8-5912-B803E906BE9F}"/>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186D806A-EBBC-77B0-C0A2-2EBB5EB00220}"/>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sp>
        <p:nvSpPr>
          <p:cNvPr id="14" name="Picture Placeholder 13">
            <a:extLst>
              <a:ext uri="{FF2B5EF4-FFF2-40B4-BE49-F238E27FC236}">
                <a16:creationId xmlns:a16="http://schemas.microsoft.com/office/drawing/2014/main" id="{DBFBF457-A2D1-F22B-0F8E-66B1E915E194}"/>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54806376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Dark Grey">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391204650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d Slide - Dark Grey">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423336281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5627146" cy="338554"/>
          </a:xfrm>
        </p:spPr>
        <p:txBody>
          <a:bodyPr wrap="square" anchor="t" anchorCtr="0">
            <a:spAutoFit/>
          </a:bodyPr>
          <a:lstStyle>
            <a:lvl1pPr>
              <a:lnSpc>
                <a:spcPct val="100000"/>
              </a:lnSpc>
              <a:defRPr sz="1600" b="0">
                <a:latin typeface="Segoe UI Black" panose="020B0A02040204020203" pitchFamily="34" charset="0"/>
                <a:ea typeface="Segoe UI Black" panose="020B0A02040204020203" pitchFamily="34" charset="0"/>
                <a:cs typeface="Segoe UI Bold" panose="020B0802040204020203" pitchFamily="34" charset="0"/>
              </a:defRPr>
            </a:lvl1pPr>
          </a:lstStyle>
          <a:p>
            <a:r>
              <a:rPr lang="en-US"/>
              <a:t>INSERT TITLE HERE</a:t>
            </a:r>
            <a:endParaRPr lang="en-GB"/>
          </a:p>
        </p:txBody>
      </p:sp>
      <p:sp>
        <p:nvSpPr>
          <p:cNvPr id="3" name="Content Placeholder 2">
            <a:extLst>
              <a:ext uri="{FF2B5EF4-FFF2-40B4-BE49-F238E27FC236}">
                <a16:creationId xmlns:a16="http://schemas.microsoft.com/office/drawing/2014/main" id="{52A10477-A206-4F73-9E62-4E60C833257B}"/>
              </a:ext>
            </a:extLst>
          </p:cNvPr>
          <p:cNvSpPr>
            <a:spLocks noGrp="1"/>
          </p:cNvSpPr>
          <p:nvPr>
            <p:ph idx="1"/>
          </p:nvPr>
        </p:nvSpPr>
        <p:spPr>
          <a:xfrm>
            <a:off x="472440" y="2000230"/>
            <a:ext cx="10515600" cy="1744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pic>
        <p:nvPicPr>
          <p:cNvPr id="6" name="Picture 5">
            <a:extLst>
              <a:ext uri="{FF2B5EF4-FFF2-40B4-BE49-F238E27FC236}">
                <a16:creationId xmlns:a16="http://schemas.microsoft.com/office/drawing/2014/main" id="{8EC21AD5-7F50-46E1-ABE7-91C9687B20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875" y="-1892"/>
            <a:ext cx="2261446" cy="1126800"/>
          </a:xfrm>
          <a:prstGeom prst="rect">
            <a:avLst/>
          </a:prstGeom>
        </p:spPr>
      </p:pic>
    </p:spTree>
    <p:extLst>
      <p:ext uri="{BB962C8B-B14F-4D97-AF65-F5344CB8AC3E}">
        <p14:creationId xmlns:p14="http://schemas.microsoft.com/office/powerpoint/2010/main" val="52185716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o logo">
    <p:bg>
      <p:bgRef idx="1001">
        <a:schemeClr val="bg1"/>
      </p:bgRef>
    </p:bg>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A77D9A8-C22A-E967-D9CF-A0E70B54B04B}"/>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8FFC5777-0B47-E9E4-4210-8B4D3508DAD4}"/>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8E45E3B-928F-6D9C-EF7A-29C1131CEBAA}"/>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9" name="Straight Connector 8">
            <a:extLst>
              <a:ext uri="{FF2B5EF4-FFF2-40B4-BE49-F238E27FC236}">
                <a16:creationId xmlns:a16="http://schemas.microsoft.com/office/drawing/2014/main" id="{8C20F651-A598-1F77-9F69-1D017C3912D7}"/>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250981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screenshot, purple, violet, magenta&#10;&#10;Description automatically generated">
            <a:extLst>
              <a:ext uri="{FF2B5EF4-FFF2-40B4-BE49-F238E27FC236}">
                <a16:creationId xmlns:a16="http://schemas.microsoft.com/office/drawing/2014/main" id="{D1ACCE37-E1F1-3445-17CC-99B0A593FE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44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
        <p:nvSpPr>
          <p:cNvPr id="5" name="Rectangle 4">
            <a:extLst>
              <a:ext uri="{FF2B5EF4-FFF2-40B4-BE49-F238E27FC236}">
                <a16:creationId xmlns:a16="http://schemas.microsoft.com/office/drawing/2014/main" id="{69CEC9CA-42DD-B560-C49A-51E6C0BD2FF4}"/>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8CDCB3E3-7B8E-1649-CB69-43E5D66F5D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230615740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White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Presentation </a:t>
            </a:r>
            <a:br>
              <a:rPr lang="en-US"/>
            </a:br>
            <a:r>
              <a:rPr lang="en-US"/>
              <a:t>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1" name="Picture Placeholder 23">
            <a:extLst>
              <a:ext uri="{FF2B5EF4-FFF2-40B4-BE49-F238E27FC236}">
                <a16:creationId xmlns:a16="http://schemas.microsoft.com/office/drawing/2014/main" id="{C3FCF774-0F0F-A32A-8E18-E5BBE3EF3992}"/>
              </a:ext>
            </a:extLst>
          </p:cNvPr>
          <p:cNvSpPr>
            <a:spLocks noGrp="1"/>
          </p:cNvSpPr>
          <p:nvPr>
            <p:ph type="pic" sz="quarter" idx="15"/>
          </p:nvPr>
        </p:nvSpPr>
        <p:spPr>
          <a:xfrm>
            <a:off x="6954838" y="1884363"/>
            <a:ext cx="5237162" cy="4327525"/>
          </a:xfrm>
        </p:spPr>
        <p:txBody>
          <a:bodyPr/>
          <a:lstStyle/>
          <a:p>
            <a:endParaRPr lang="en-GB"/>
          </a:p>
        </p:txBody>
      </p:sp>
    </p:spTree>
    <p:extLst>
      <p:ext uri="{BB962C8B-B14F-4D97-AF65-F5344CB8AC3E}">
        <p14:creationId xmlns:p14="http://schemas.microsoft.com/office/powerpoint/2010/main" val="24476243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_Whit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A0D572-4293-6AD5-0B73-6DEF62E2A9C4}"/>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3590034170"/>
      </p:ext>
    </p:extLst>
  </p:cSld>
  <p:clrMapOvr>
    <a:overrideClrMapping bg1="lt1" tx1="dk1" bg2="lt2" tx2="dk2" accent1="accent1" accent2="accent2" accent3="accent3" accent4="accent4" accent5="accent5" accent6="accent6" hlink="hlink" folHlink="folHlink"/>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5">
            <a:extLst>
              <a:ext uri="{FF2B5EF4-FFF2-40B4-BE49-F238E27FC236}">
                <a16:creationId xmlns:a16="http://schemas.microsoft.com/office/drawing/2014/main" id="{D5819833-BDD9-8479-09D7-F5ED535011D6}"/>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2365890701"/>
      </p:ext>
    </p:extLst>
  </p:cSld>
  <p:clrMapOvr>
    <a:overrideClrMapping bg1="lt1" tx1="dk1" bg2="lt2" tx2="dk2" accent1="accent1" accent2="accent2" accent3="accent3" accent4="accent4" accent5="accent5" accent6="accent6" hlink="hlink" folHlink="folHlink"/>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020E38EB-B476-529B-777E-7528799F6558}"/>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440C6FA-37B8-6D4D-9A60-F7476BAC736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73E2CE56-E00C-1261-BB56-EC8BAE5F078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42286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2437269556"/>
      </p:ext>
    </p:extLst>
  </p:cSld>
  <p:clrMapOvr>
    <a:overrideClrMapping bg1="dk1" tx1="lt1" bg2="dk2" tx2="lt2" accent1="accent1" accent2="accent2" accent3="accent3" accent4="accent4" accent5="accent5" accent6="accent6" hlink="hlink" folHlink="folHlink"/>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Rectangle 1">
            <a:extLst>
              <a:ext uri="{FF2B5EF4-FFF2-40B4-BE49-F238E27FC236}">
                <a16:creationId xmlns:a16="http://schemas.microsoft.com/office/drawing/2014/main" id="{4E8C455F-ABD0-573C-3D6F-AD83A4F1F5AB}"/>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D82D94DC-D29A-8010-394A-BD1459B380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167900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523917793"/>
      </p:ext>
    </p:extLst>
  </p:cSld>
  <p:clrMapOvr>
    <a:overrideClrMapping bg1="dk1" tx1="lt1" bg2="dk2" tx2="lt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r>
              <a:rPr lang="en-US"/>
              <a:t>Click icon to add picture</a:t>
            </a:r>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r>
              <a:rPr lang="en-US"/>
              <a:t>Click icon to add picture</a:t>
            </a:r>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r>
              <a:rPr lang="en-US"/>
              <a:t>Click icon to add picture</a:t>
            </a: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2D2D629E-ED15-0E71-81CC-B99A665A25DA}"/>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B4874294-3EF5-6A38-B628-AB4FA137A5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AC95D4F0-4C32-0C1F-A1C6-368010B52C30}"/>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506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0EBD0C93-B9B0-4770-47CD-64B4AABE5D57}"/>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7DFE848F-C91C-4AE4-D532-A267158647B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8B40B6AF-A829-5BDD-E7CE-57F7D6A9B75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9397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7269343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76168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Presentation </a:t>
            </a:r>
            <a:br>
              <a:rPr lang="en-US"/>
            </a:br>
            <a:r>
              <a:rPr lang="en-US"/>
              <a:t>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23">
            <a:extLst>
              <a:ext uri="{FF2B5EF4-FFF2-40B4-BE49-F238E27FC236}">
                <a16:creationId xmlns:a16="http://schemas.microsoft.com/office/drawing/2014/main" id="{92C88AB0-8FDC-2B90-30DF-66895BB8D818}"/>
              </a:ext>
            </a:extLst>
          </p:cNvPr>
          <p:cNvSpPr>
            <a:spLocks noGrp="1"/>
          </p:cNvSpPr>
          <p:nvPr>
            <p:ph type="pic" sz="quarter" idx="15"/>
          </p:nvPr>
        </p:nvSpPr>
        <p:spPr>
          <a:xfrm>
            <a:off x="6954838" y="1884363"/>
            <a:ext cx="5237162" cy="4327525"/>
          </a:xfrm>
        </p:spPr>
        <p:txBody>
          <a:bodyPr/>
          <a:lstStyle/>
          <a:p>
            <a:endParaRPr lang="en-GB"/>
          </a:p>
        </p:txBody>
      </p:sp>
    </p:spTree>
    <p:extLst>
      <p:ext uri="{BB962C8B-B14F-4D97-AF65-F5344CB8AC3E}">
        <p14:creationId xmlns:p14="http://schemas.microsoft.com/office/powerpoint/2010/main" val="329833511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BreakDar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r>
              <a:rPr lang="en-US"/>
              <a:t>Click icon to add picture</a:t>
            </a:r>
            <a:endParaRPr lang="en-GB"/>
          </a:p>
        </p:txBody>
      </p:sp>
    </p:spTree>
    <p:extLst>
      <p:ext uri="{BB962C8B-B14F-4D97-AF65-F5344CB8AC3E}">
        <p14:creationId xmlns:p14="http://schemas.microsoft.com/office/powerpoint/2010/main" val="3341596274"/>
      </p:ext>
    </p:extLst>
  </p:cSld>
  <p:clrMapOvr>
    <a:overrideClrMapping bg1="dk1" tx1="lt1" bg2="dk2" tx2="lt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BreakL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1880E9-FDE1-BC1D-7F23-B5EB655BB89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5" name="Slide Number Placeholder 2">
            <a:extLst>
              <a:ext uri="{FF2B5EF4-FFF2-40B4-BE49-F238E27FC236}">
                <a16:creationId xmlns:a16="http://schemas.microsoft.com/office/drawing/2014/main" id="{ABFDD40B-B0BD-3C1E-73B1-B6884C3C5325}"/>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6" name="Rectangle 5">
            <a:extLst>
              <a:ext uri="{FF2B5EF4-FFF2-40B4-BE49-F238E27FC236}">
                <a16:creationId xmlns:a16="http://schemas.microsoft.com/office/drawing/2014/main" id="{E49BDCAF-F38C-D9B9-1D7A-B948968F1B49}"/>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12F09DA6-1FF6-21A8-5912-B803E906BE9F}"/>
              </a:ext>
            </a:extLst>
          </p:cNvPr>
          <p:cNvCxnSpPr>
            <a:cxnSpLocks/>
          </p:cNvCxnSpPr>
          <p:nvPr/>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186D806A-EBBC-77B0-C0A2-2EBB5EB00220}"/>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sp>
        <p:nvSpPr>
          <p:cNvPr id="14" name="Picture Placeholder 13">
            <a:extLst>
              <a:ext uri="{FF2B5EF4-FFF2-40B4-BE49-F238E27FC236}">
                <a16:creationId xmlns:a16="http://schemas.microsoft.com/office/drawing/2014/main" id="{DBFBF457-A2D1-F22B-0F8E-66B1E915E194}"/>
              </a:ext>
            </a:extLst>
          </p:cNvPr>
          <p:cNvSpPr>
            <a:spLocks noGrp="1"/>
          </p:cNvSpPr>
          <p:nvPr>
            <p:ph type="pic" sz="quarter" idx="11"/>
          </p:nvPr>
        </p:nvSpPr>
        <p:spPr>
          <a:xfrm>
            <a:off x="7430475" y="1888958"/>
            <a:ext cx="3730625" cy="3732212"/>
          </a:xfrm>
        </p:spPr>
        <p:txBody>
          <a:bodyPr/>
          <a:lstStyle/>
          <a:p>
            <a:r>
              <a:rPr lang="en-US"/>
              <a:t>Click icon to add picture</a:t>
            </a:r>
            <a:endParaRPr lang="en-GB"/>
          </a:p>
        </p:txBody>
      </p:sp>
      <p:pic>
        <p:nvPicPr>
          <p:cNvPr id="2" name="Graphic 1">
            <a:extLst>
              <a:ext uri="{FF2B5EF4-FFF2-40B4-BE49-F238E27FC236}">
                <a16:creationId xmlns:a16="http://schemas.microsoft.com/office/drawing/2014/main" id="{574B525C-1285-A668-F6FE-93D6E8A7120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Rectangle 2">
            <a:extLst>
              <a:ext uri="{FF2B5EF4-FFF2-40B4-BE49-F238E27FC236}">
                <a16:creationId xmlns:a16="http://schemas.microsoft.com/office/drawing/2014/main" id="{9B00C543-93A7-AAC2-1350-3F0B1E35AF06}"/>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6226EDF-928C-512C-C274-119E270D96B7}"/>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1371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nd Slide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r>
              <a:rPr lang="en-US"/>
              <a:t>Click icon to add picture</a:t>
            </a:r>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
        <p:nvSpPr>
          <p:cNvPr id="2" name="Rectangle 1">
            <a:extLst>
              <a:ext uri="{FF2B5EF4-FFF2-40B4-BE49-F238E27FC236}">
                <a16:creationId xmlns:a16="http://schemas.microsoft.com/office/drawing/2014/main" id="{9293FCFF-11DB-E289-7425-41062728DF5E}"/>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4FC69B1-4451-181E-8284-0D0773D4420E}"/>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2555030-CB35-6119-1213-170508A2AD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4" name="TextBox 13">
            <a:extLst>
              <a:ext uri="{FF2B5EF4-FFF2-40B4-BE49-F238E27FC236}">
                <a16:creationId xmlns:a16="http://schemas.microsoft.com/office/drawing/2014/main" id="{4B04A092-A805-1610-F4F3-715AD76EC09C}"/>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2675550374"/>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End Slide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r>
              <a:rPr lang="en-US"/>
              <a:t>Click icon to add picture</a:t>
            </a:r>
            <a:endParaRPr lang="en-GB"/>
          </a:p>
        </p:txBody>
      </p:sp>
      <p:sp>
        <p:nvSpPr>
          <p:cNvPr id="13" name="TextBox 12">
            <a:extLst>
              <a:ext uri="{FF2B5EF4-FFF2-40B4-BE49-F238E27FC236}">
                <a16:creationId xmlns:a16="http://schemas.microsoft.com/office/drawing/2014/main" id="{3B76F324-C5AD-F1F1-0245-5AFE20836330}"/>
              </a:ext>
            </a:extLst>
          </p:cNvPr>
          <p:cNvSpPr txBox="1"/>
          <p:nvPr/>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2450329162"/>
      </p:ext>
    </p:extLst>
  </p:cSld>
  <p:clrMapOvr>
    <a:overrideClrMapping bg1="lt1" tx1="dk1" bg2="lt2" tx2="dk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66EDF9-4906-5E8F-EDD7-74B4404CDAE8}"/>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17" name="Oval 16">
            <a:extLst>
              <a:ext uri="{FF2B5EF4-FFF2-40B4-BE49-F238E27FC236}">
                <a16:creationId xmlns:a16="http://schemas.microsoft.com/office/drawing/2014/main" id="{64C39B92-197D-5F41-9F6E-83AE41F59021}"/>
              </a:ext>
            </a:extLst>
          </p:cNvPr>
          <p:cNvSpPr/>
          <p:nvPr/>
        </p:nvSpPr>
        <p:spPr>
          <a:xfrm>
            <a:off x="163070" y="2968171"/>
            <a:ext cx="3115255" cy="311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8226FE-C19C-9872-D5DC-FB04659207A2}"/>
              </a:ext>
            </a:extLst>
          </p:cNvPr>
          <p:cNvSpPr/>
          <p:nvPr/>
        </p:nvSpPr>
        <p:spPr>
          <a:xfrm>
            <a:off x="5034914" y="0"/>
            <a:ext cx="715708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1">
            <a:extLst>
              <a:ext uri="{FF2B5EF4-FFF2-40B4-BE49-F238E27FC236}">
                <a16:creationId xmlns:a16="http://schemas.microsoft.com/office/drawing/2014/main" id="{9547AB3B-DC34-B7A7-CC7F-0F9ABE59BDFD}"/>
              </a:ext>
            </a:extLst>
          </p:cNvPr>
          <p:cNvSpPr txBox="1">
            <a:spLocks/>
          </p:cNvSpPr>
          <p:nvPr/>
        </p:nvSpPr>
        <p:spPr>
          <a:xfrm>
            <a:off x="11353800" y="6494767"/>
            <a:ext cx="827442"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13994-E38F-4BB4-A257-6815BBC3FB08}" type="slidenum">
              <a:rPr lang="en-GB" smtClean="0"/>
              <a:pPr/>
              <a:t>‹#›</a:t>
            </a:fld>
            <a:endParaRPr lang="en-GB"/>
          </a:p>
        </p:txBody>
      </p:sp>
      <p:cxnSp>
        <p:nvCxnSpPr>
          <p:cNvPr id="31" name="Straight Connector 30">
            <a:extLst>
              <a:ext uri="{FF2B5EF4-FFF2-40B4-BE49-F238E27FC236}">
                <a16:creationId xmlns:a16="http://schemas.microsoft.com/office/drawing/2014/main" id="{BF5F7FE4-A847-8430-1316-DD23B80A55D6}"/>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3" name="Text Placeholder 32">
            <a:extLst>
              <a:ext uri="{FF2B5EF4-FFF2-40B4-BE49-F238E27FC236}">
                <a16:creationId xmlns:a16="http://schemas.microsoft.com/office/drawing/2014/main" id="{E6C51D70-3F4B-4142-369E-D10B04130D1E}"/>
              </a:ext>
            </a:extLst>
          </p:cNvPr>
          <p:cNvSpPr>
            <a:spLocks noGrp="1"/>
          </p:cNvSpPr>
          <p:nvPr>
            <p:ph type="body" sz="quarter" idx="11" hasCustomPrompt="1"/>
          </p:nvPr>
        </p:nvSpPr>
        <p:spPr>
          <a:xfrm>
            <a:off x="251397" y="1105125"/>
            <a:ext cx="4403725" cy="400110"/>
          </a:xfrm>
        </p:spPr>
        <p:txBody>
          <a:bodyPr/>
          <a:lstStyle>
            <a:lvl1pPr marL="0" indent="0">
              <a:buNone/>
              <a:defRPr sz="20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Add summary text</a:t>
            </a:r>
            <a:endParaRPr lang="en-GB"/>
          </a:p>
        </p:txBody>
      </p:sp>
      <p:sp>
        <p:nvSpPr>
          <p:cNvPr id="35" name="Picture Placeholder 34">
            <a:extLst>
              <a:ext uri="{FF2B5EF4-FFF2-40B4-BE49-F238E27FC236}">
                <a16:creationId xmlns:a16="http://schemas.microsoft.com/office/drawing/2014/main" id="{1335B423-9D34-A14F-3DE5-C3EAD168020D}"/>
              </a:ext>
            </a:extLst>
          </p:cNvPr>
          <p:cNvSpPr>
            <a:spLocks noGrp="1"/>
          </p:cNvSpPr>
          <p:nvPr>
            <p:ph type="pic" sz="quarter" idx="12"/>
          </p:nvPr>
        </p:nvSpPr>
        <p:spPr>
          <a:xfrm>
            <a:off x="1295400" y="3477490"/>
            <a:ext cx="3740150" cy="3380509"/>
          </a:xfrm>
        </p:spPr>
        <p:txBody>
          <a:bodyPr/>
          <a:lstStyle/>
          <a:p>
            <a:r>
              <a:rPr lang="en-US"/>
              <a:t>Click icon to add picture</a:t>
            </a:r>
            <a:endParaRPr lang="en-GB"/>
          </a:p>
        </p:txBody>
      </p:sp>
      <p:sp>
        <p:nvSpPr>
          <p:cNvPr id="37" name="Picture Placeholder 36">
            <a:extLst>
              <a:ext uri="{FF2B5EF4-FFF2-40B4-BE49-F238E27FC236}">
                <a16:creationId xmlns:a16="http://schemas.microsoft.com/office/drawing/2014/main" id="{350D0822-2A7D-46DA-9A5D-8F29FE210E70}"/>
              </a:ext>
            </a:extLst>
          </p:cNvPr>
          <p:cNvSpPr>
            <a:spLocks noGrp="1"/>
          </p:cNvSpPr>
          <p:nvPr>
            <p:ph type="pic" sz="quarter" idx="13"/>
          </p:nvPr>
        </p:nvSpPr>
        <p:spPr>
          <a:xfrm>
            <a:off x="10307065" y="126313"/>
            <a:ext cx="1633538" cy="708025"/>
          </a:xfrm>
        </p:spPr>
        <p:txBody>
          <a:bodyPr/>
          <a:lstStyle/>
          <a:p>
            <a:r>
              <a:rPr lang="en-US"/>
              <a:t>Click icon to add picture</a:t>
            </a:r>
            <a:endParaRPr lang="en-GB"/>
          </a:p>
        </p:txBody>
      </p:sp>
      <p:sp>
        <p:nvSpPr>
          <p:cNvPr id="39" name="Text Placeholder 38">
            <a:extLst>
              <a:ext uri="{FF2B5EF4-FFF2-40B4-BE49-F238E27FC236}">
                <a16:creationId xmlns:a16="http://schemas.microsoft.com/office/drawing/2014/main" id="{5D1936BE-5E63-3C17-96CA-01FAE1A65BFF}"/>
              </a:ext>
            </a:extLst>
          </p:cNvPr>
          <p:cNvSpPr>
            <a:spLocks noGrp="1"/>
          </p:cNvSpPr>
          <p:nvPr>
            <p:ph type="body" sz="quarter" idx="14" hasCustomPrompt="1"/>
          </p:nvPr>
        </p:nvSpPr>
        <p:spPr>
          <a:xfrm>
            <a:off x="5271413" y="1586989"/>
            <a:ext cx="6697662" cy="338554"/>
          </a:xfrm>
        </p:spPr>
        <p:txBody>
          <a:bodyPr/>
          <a:lstStyle>
            <a:lvl1pPr marL="0" indent="0">
              <a:buNone/>
              <a:defRPr>
                <a:solidFill>
                  <a:schemeClr val="tx2"/>
                </a:solidFill>
              </a:defRPr>
            </a:lvl1pPr>
          </a:lstStyle>
          <a:p>
            <a:pPr lvl="0"/>
            <a:r>
              <a:rPr lang="en-GB"/>
              <a:t>Challenge text….</a:t>
            </a:r>
          </a:p>
        </p:txBody>
      </p:sp>
      <p:sp>
        <p:nvSpPr>
          <p:cNvPr id="40" name="Text Placeholder 38">
            <a:extLst>
              <a:ext uri="{FF2B5EF4-FFF2-40B4-BE49-F238E27FC236}">
                <a16:creationId xmlns:a16="http://schemas.microsoft.com/office/drawing/2014/main" id="{045EE9B2-B767-77DF-2492-4BC86F09D92A}"/>
              </a:ext>
            </a:extLst>
          </p:cNvPr>
          <p:cNvSpPr>
            <a:spLocks noGrp="1"/>
          </p:cNvSpPr>
          <p:nvPr>
            <p:ph type="body" sz="quarter" idx="15" hasCustomPrompt="1"/>
          </p:nvPr>
        </p:nvSpPr>
        <p:spPr>
          <a:xfrm>
            <a:off x="5271413" y="3299306"/>
            <a:ext cx="6697662" cy="338554"/>
          </a:xfrm>
        </p:spPr>
        <p:txBody>
          <a:bodyPr/>
          <a:lstStyle>
            <a:lvl1pPr marL="179388" indent="-179388">
              <a:spcAft>
                <a:spcPts val="600"/>
              </a:spcAft>
              <a:buFont typeface="Arial" panose="020B0604020202020204" pitchFamily="34" charset="0"/>
              <a:buChar char="•"/>
              <a:defRPr>
                <a:solidFill>
                  <a:schemeClr val="tx2"/>
                </a:solidFill>
              </a:defRPr>
            </a:lvl1pPr>
          </a:lstStyle>
          <a:p>
            <a:pPr lvl="0"/>
            <a:r>
              <a:rPr lang="en-GB"/>
              <a:t>Solution text….</a:t>
            </a:r>
          </a:p>
        </p:txBody>
      </p:sp>
      <p:sp>
        <p:nvSpPr>
          <p:cNvPr id="41" name="Text Placeholder 38">
            <a:extLst>
              <a:ext uri="{FF2B5EF4-FFF2-40B4-BE49-F238E27FC236}">
                <a16:creationId xmlns:a16="http://schemas.microsoft.com/office/drawing/2014/main" id="{7B48DD6B-804E-03B2-7923-0C85BF46BFC9}"/>
              </a:ext>
            </a:extLst>
          </p:cNvPr>
          <p:cNvSpPr>
            <a:spLocks noGrp="1"/>
          </p:cNvSpPr>
          <p:nvPr>
            <p:ph type="body" sz="quarter" idx="16" hasCustomPrompt="1"/>
          </p:nvPr>
        </p:nvSpPr>
        <p:spPr>
          <a:xfrm>
            <a:off x="5271413" y="5077137"/>
            <a:ext cx="6697662" cy="338554"/>
          </a:xfrm>
        </p:spPr>
        <p:txBody>
          <a:bodyPr/>
          <a:lstStyle>
            <a:lvl1pPr marL="179388" indent="-179388">
              <a:spcAft>
                <a:spcPts val="600"/>
              </a:spcAft>
              <a:buFont typeface="Arial" panose="020B0604020202020204" pitchFamily="34" charset="0"/>
              <a:buChar char="•"/>
              <a:defRPr>
                <a:solidFill>
                  <a:schemeClr val="tx2"/>
                </a:solidFill>
              </a:defRPr>
            </a:lvl1pPr>
          </a:lstStyle>
          <a:p>
            <a:pPr lvl="0"/>
            <a:r>
              <a:rPr lang="en-GB"/>
              <a:t>Impact text….</a:t>
            </a:r>
          </a:p>
        </p:txBody>
      </p:sp>
      <p:sp>
        <p:nvSpPr>
          <p:cNvPr id="43" name="Text Placeholder 42">
            <a:extLst>
              <a:ext uri="{FF2B5EF4-FFF2-40B4-BE49-F238E27FC236}">
                <a16:creationId xmlns:a16="http://schemas.microsoft.com/office/drawing/2014/main" id="{94DFBC2C-85C7-DF5A-1BA1-4F4545FB66B7}"/>
              </a:ext>
            </a:extLst>
          </p:cNvPr>
          <p:cNvSpPr>
            <a:spLocks noGrp="1"/>
          </p:cNvSpPr>
          <p:nvPr>
            <p:ph type="body" sz="quarter" idx="17" hasCustomPrompt="1"/>
          </p:nvPr>
        </p:nvSpPr>
        <p:spPr>
          <a:xfrm>
            <a:off x="251397" y="272641"/>
            <a:ext cx="4516438" cy="523220"/>
          </a:xfrm>
        </p:spPr>
        <p:txBody>
          <a:bodyPr/>
          <a:lstStyle>
            <a:lvl1pPr marL="0" indent="0">
              <a:buNone/>
              <a:defRPr sz="2800" b="1">
                <a:solidFill>
                  <a:schemeClr val="accent1"/>
                </a:solidFill>
              </a:defRPr>
            </a:lvl1pPr>
            <a:lvl2pPr marL="457200" indent="0">
              <a:buNone/>
              <a:defRPr sz="2800" b="1">
                <a:solidFill>
                  <a:schemeClr val="accent1"/>
                </a:solidFill>
              </a:defRPr>
            </a:lvl2pPr>
            <a:lvl3pPr marL="914400" indent="0">
              <a:buNone/>
              <a:defRPr sz="2800" b="1">
                <a:solidFill>
                  <a:schemeClr val="accent1"/>
                </a:solidFill>
              </a:defRPr>
            </a:lvl3pPr>
            <a:lvl4pPr marL="1371600" indent="0">
              <a:buNone/>
              <a:defRPr sz="2800" b="1">
                <a:solidFill>
                  <a:schemeClr val="accent1"/>
                </a:solidFill>
              </a:defRPr>
            </a:lvl4pPr>
            <a:lvl5pPr marL="1828800" indent="0">
              <a:buNone/>
              <a:defRPr sz="2800" b="1">
                <a:solidFill>
                  <a:schemeClr val="accent1"/>
                </a:solidFill>
              </a:defRPr>
            </a:lvl5pPr>
          </a:lstStyle>
          <a:p>
            <a:pPr lvl="0"/>
            <a:r>
              <a:rPr lang="en-US"/>
              <a:t>Case Study:</a:t>
            </a:r>
            <a:endParaRPr lang="en-GB"/>
          </a:p>
        </p:txBody>
      </p:sp>
      <p:sp>
        <p:nvSpPr>
          <p:cNvPr id="45" name="Text Placeholder 44">
            <a:extLst>
              <a:ext uri="{FF2B5EF4-FFF2-40B4-BE49-F238E27FC236}">
                <a16:creationId xmlns:a16="http://schemas.microsoft.com/office/drawing/2014/main" id="{9E5A6994-9938-F598-2557-11C73DBC5F87}"/>
              </a:ext>
            </a:extLst>
          </p:cNvPr>
          <p:cNvSpPr>
            <a:spLocks noGrp="1"/>
          </p:cNvSpPr>
          <p:nvPr>
            <p:ph type="body" sz="quarter" idx="18" hasCustomPrompt="1"/>
          </p:nvPr>
        </p:nvSpPr>
        <p:spPr>
          <a:xfrm>
            <a:off x="5271413" y="1086701"/>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The Challenge…</a:t>
            </a:r>
            <a:endParaRPr lang="en-GB"/>
          </a:p>
        </p:txBody>
      </p:sp>
      <p:sp>
        <p:nvSpPr>
          <p:cNvPr id="46" name="Text Placeholder 44">
            <a:extLst>
              <a:ext uri="{FF2B5EF4-FFF2-40B4-BE49-F238E27FC236}">
                <a16:creationId xmlns:a16="http://schemas.microsoft.com/office/drawing/2014/main" id="{0A6662C7-C10D-4F3F-FACB-906E715EE2DB}"/>
              </a:ext>
            </a:extLst>
          </p:cNvPr>
          <p:cNvSpPr>
            <a:spLocks noGrp="1"/>
          </p:cNvSpPr>
          <p:nvPr>
            <p:ph type="body" sz="quarter" idx="19" hasCustomPrompt="1"/>
          </p:nvPr>
        </p:nvSpPr>
        <p:spPr>
          <a:xfrm>
            <a:off x="5271413" y="2826000"/>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The Solution…</a:t>
            </a:r>
            <a:endParaRPr lang="en-GB"/>
          </a:p>
        </p:txBody>
      </p:sp>
      <p:sp>
        <p:nvSpPr>
          <p:cNvPr id="47" name="Text Placeholder 44">
            <a:extLst>
              <a:ext uri="{FF2B5EF4-FFF2-40B4-BE49-F238E27FC236}">
                <a16:creationId xmlns:a16="http://schemas.microsoft.com/office/drawing/2014/main" id="{0DE33D2B-AD0D-B75A-C440-D27D00C74E65}"/>
              </a:ext>
            </a:extLst>
          </p:cNvPr>
          <p:cNvSpPr>
            <a:spLocks noGrp="1"/>
          </p:cNvSpPr>
          <p:nvPr>
            <p:ph type="body" sz="quarter" idx="20" hasCustomPrompt="1"/>
          </p:nvPr>
        </p:nvSpPr>
        <p:spPr>
          <a:xfrm>
            <a:off x="5271413" y="4611632"/>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Impact…</a:t>
            </a:r>
            <a:endParaRPr lang="en-GB"/>
          </a:p>
        </p:txBody>
      </p:sp>
    </p:spTree>
    <p:extLst>
      <p:ext uri="{BB962C8B-B14F-4D97-AF65-F5344CB8AC3E}">
        <p14:creationId xmlns:p14="http://schemas.microsoft.com/office/powerpoint/2010/main" val="22367355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No logo">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A77D9A8-C22A-E967-D9CF-A0E70B54B04B}"/>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8FFC5777-0B47-E9E4-4210-8B4D3508DAD4}"/>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8E45E3B-928F-6D9C-EF7A-29C1131CEBAA}"/>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9" name="Straight Connector 8">
            <a:extLst>
              <a:ext uri="{FF2B5EF4-FFF2-40B4-BE49-F238E27FC236}">
                <a16:creationId xmlns:a16="http://schemas.microsoft.com/office/drawing/2014/main" id="{8C20F651-A598-1F77-9F69-1D017C3912D7}"/>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965391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5627146" cy="338554"/>
          </a:xfrm>
        </p:spPr>
        <p:txBody>
          <a:bodyPr wrap="square" anchor="t" anchorCtr="0">
            <a:spAutoFit/>
          </a:bodyPr>
          <a:lstStyle>
            <a:lvl1pPr>
              <a:lnSpc>
                <a:spcPct val="100000"/>
              </a:lnSpc>
              <a:defRPr sz="1600" b="0">
                <a:latin typeface="Segoe UI Black" panose="020B0A02040204020203" pitchFamily="34" charset="0"/>
                <a:ea typeface="Segoe UI Black" panose="020B0A02040204020203" pitchFamily="34" charset="0"/>
                <a:cs typeface="Segoe UI Bold" panose="020B0802040204020203" pitchFamily="34" charset="0"/>
              </a:defRPr>
            </a:lvl1pPr>
          </a:lstStyle>
          <a:p>
            <a:r>
              <a:rPr lang="en-US"/>
              <a:t>INSERT TITLE HERE</a:t>
            </a:r>
            <a:endParaRPr lang="en-GB"/>
          </a:p>
        </p:txBody>
      </p:sp>
      <p:sp>
        <p:nvSpPr>
          <p:cNvPr id="3" name="Content Placeholder 2">
            <a:extLst>
              <a:ext uri="{FF2B5EF4-FFF2-40B4-BE49-F238E27FC236}">
                <a16:creationId xmlns:a16="http://schemas.microsoft.com/office/drawing/2014/main" id="{52A10477-A206-4F73-9E62-4E60C833257B}"/>
              </a:ext>
            </a:extLst>
          </p:cNvPr>
          <p:cNvSpPr>
            <a:spLocks noGrp="1"/>
          </p:cNvSpPr>
          <p:nvPr>
            <p:ph idx="1"/>
          </p:nvPr>
        </p:nvSpPr>
        <p:spPr>
          <a:xfrm>
            <a:off x="472440" y="2000230"/>
            <a:ext cx="10515600" cy="1744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pic>
        <p:nvPicPr>
          <p:cNvPr id="6" name="Picture 5">
            <a:extLst>
              <a:ext uri="{FF2B5EF4-FFF2-40B4-BE49-F238E27FC236}">
                <a16:creationId xmlns:a16="http://schemas.microsoft.com/office/drawing/2014/main" id="{8EC21AD5-7F50-46E1-ABE7-91C9687B20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875" y="-1892"/>
            <a:ext cx="2261446" cy="1126800"/>
          </a:xfrm>
          <a:prstGeom prst="rect">
            <a:avLst/>
          </a:prstGeom>
        </p:spPr>
      </p:pic>
    </p:spTree>
    <p:extLst>
      <p:ext uri="{BB962C8B-B14F-4D97-AF65-F5344CB8AC3E}">
        <p14:creationId xmlns:p14="http://schemas.microsoft.com/office/powerpoint/2010/main" val="244498472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with title">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305669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3 points with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443983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lideBreakLight">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1880E9-FDE1-BC1D-7F23-B5EB655BB8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5" name="Slide Number Placeholder 2">
            <a:extLst>
              <a:ext uri="{FF2B5EF4-FFF2-40B4-BE49-F238E27FC236}">
                <a16:creationId xmlns:a16="http://schemas.microsoft.com/office/drawing/2014/main" id="{ABFDD40B-B0BD-3C1E-73B1-B6884C3C5325}"/>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6" name="Rectangle 5">
            <a:extLst>
              <a:ext uri="{FF2B5EF4-FFF2-40B4-BE49-F238E27FC236}">
                <a16:creationId xmlns:a16="http://schemas.microsoft.com/office/drawing/2014/main" id="{E49BDCAF-F38C-D9B9-1D7A-B948968F1B49}"/>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12F09DA6-1FF6-21A8-5912-B803E906BE9F}"/>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186D806A-EBBC-77B0-C0A2-2EBB5EB00220}"/>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sp>
        <p:nvSpPr>
          <p:cNvPr id="14" name="Picture Placeholder 13">
            <a:extLst>
              <a:ext uri="{FF2B5EF4-FFF2-40B4-BE49-F238E27FC236}">
                <a16:creationId xmlns:a16="http://schemas.microsoft.com/office/drawing/2014/main" id="{DBFBF457-A2D1-F22B-0F8E-66B1E915E194}"/>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11381940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title">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9688806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_DarkGrey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Presentation </a:t>
            </a:r>
            <a:br>
              <a:rPr lang="en-US"/>
            </a:br>
            <a:r>
              <a:rPr lang="en-US"/>
              <a:t>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4" name="Picture Placeholder 23">
            <a:extLst>
              <a:ext uri="{FF2B5EF4-FFF2-40B4-BE49-F238E27FC236}">
                <a16:creationId xmlns:a16="http://schemas.microsoft.com/office/drawing/2014/main" id="{994A0EC8-81C0-FBCC-CF00-DAF1FCE3E091}"/>
              </a:ext>
            </a:extLst>
          </p:cNvPr>
          <p:cNvSpPr>
            <a:spLocks noGrp="1"/>
          </p:cNvSpPr>
          <p:nvPr>
            <p:ph type="pic" sz="quarter" idx="15"/>
          </p:nvPr>
        </p:nvSpPr>
        <p:spPr>
          <a:xfrm>
            <a:off x="6954838" y="1884363"/>
            <a:ext cx="5237162" cy="4327525"/>
          </a:xfrm>
        </p:spPr>
        <p:txBody>
          <a:bodyPr/>
          <a:lstStyle/>
          <a:p>
            <a:endParaRPr lang="en-GB"/>
          </a:p>
        </p:txBody>
      </p:sp>
    </p:spTree>
    <p:extLst>
      <p:ext uri="{BB962C8B-B14F-4D97-AF65-F5344CB8AC3E}">
        <p14:creationId xmlns:p14="http://schemas.microsoft.com/office/powerpoint/2010/main" val="74454683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ext and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490084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End Slide - Dark Grey">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175622751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
        <p:nvSpPr>
          <p:cNvPr id="5" name="Rectangle 4">
            <a:extLst>
              <a:ext uri="{FF2B5EF4-FFF2-40B4-BE49-F238E27FC236}">
                <a16:creationId xmlns:a16="http://schemas.microsoft.com/office/drawing/2014/main" id="{5A35F240-AEF6-40A6-4CC6-CAC195A5B77E}"/>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8EF90B4F-36B7-11A4-F4FB-2EE77228A6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222339676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_Whit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A0D572-4293-6AD5-0B73-6DEF62E2A9C4}"/>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510941062"/>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5">
            <a:extLst>
              <a:ext uri="{FF2B5EF4-FFF2-40B4-BE49-F238E27FC236}">
                <a16:creationId xmlns:a16="http://schemas.microsoft.com/office/drawing/2014/main" id="{D5819833-BDD9-8479-09D7-F5ED535011D6}"/>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2043592616"/>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F377AC0A-DCA0-1B68-8D57-116386B8C23C}"/>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4B130B7D-6532-BDE9-7F38-6DC56616D9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FECF80BC-C035-97FB-344C-FAB4F4952C78}"/>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4693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792578267"/>
      </p:ext>
    </p:extLst>
  </p:cSld>
  <p:clrMapOvr>
    <a:overrideClrMapping bg1="dk1" tx1="lt1" bg2="dk2" tx2="lt2" accent1="accent1" accent2="accent2" accent3="accent3" accent4="accent4" accent5="accent5" accent6="accent6" hlink="hlink" folHlink="folHlink"/>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Rectangle 1">
            <a:extLst>
              <a:ext uri="{FF2B5EF4-FFF2-40B4-BE49-F238E27FC236}">
                <a16:creationId xmlns:a16="http://schemas.microsoft.com/office/drawing/2014/main" id="{E7B81264-8692-E938-0667-28B6039712EE}"/>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F17605C4-9E87-E516-BD94-7A74C5E0BE9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3264645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395804896"/>
      </p:ext>
    </p:extLst>
  </p:cSld>
  <p:clrMapOvr>
    <a:overrideClrMapping bg1="dk1" tx1="lt1" bg2="dk2" tx2="lt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with title">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391166669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r>
              <a:rPr lang="en-US"/>
              <a:t>Click icon to add picture</a:t>
            </a:r>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r>
              <a:rPr lang="en-US"/>
              <a:t>Click icon to add picture</a:t>
            </a:r>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r>
              <a:rPr lang="en-US"/>
              <a:t>Click icon to add picture</a:t>
            </a: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7A016B38-74EA-E9D3-FD7C-EE120C8F88C8}"/>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F97F2C74-AB2D-407C-7C3A-C255F39BFDA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D93CC12E-A100-CDDD-80B4-30AEDE61021B}"/>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1449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D79EDC58-57C6-9FDE-9265-5EB9133F22CD}"/>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ED3E94C7-8AB5-8E3B-EF6E-3CF411D2529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6" name="Straight Connector 5">
            <a:extLst>
              <a:ext uri="{FF2B5EF4-FFF2-40B4-BE49-F238E27FC236}">
                <a16:creationId xmlns:a16="http://schemas.microsoft.com/office/drawing/2014/main" id="{5559F080-8A47-0AEA-5781-3442158B788D}"/>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6222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1968746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209278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BreakDar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r>
              <a:rPr lang="en-US"/>
              <a:t>Click icon to add picture</a:t>
            </a:r>
            <a:endParaRPr lang="en-GB"/>
          </a:p>
        </p:txBody>
      </p:sp>
    </p:spTree>
    <p:extLst>
      <p:ext uri="{BB962C8B-B14F-4D97-AF65-F5344CB8AC3E}">
        <p14:creationId xmlns:p14="http://schemas.microsoft.com/office/powerpoint/2010/main" val="1793700798"/>
      </p:ext>
    </p:extLst>
  </p:cSld>
  <p:clrMapOvr>
    <a:overrideClrMapping bg1="dk1" tx1="lt1" bg2="dk2" tx2="lt2" accent1="accent1" accent2="accent2" accent3="accent3" accent4="accent4" accent5="accent5" accent6="accent6" hlink="hlink" folHlink="folHlink"/>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d Slide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r>
              <a:rPr lang="en-US"/>
              <a:t>Click icon to add picture</a:t>
            </a:r>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p:nvSpPr>
        <p:spPr>
          <a:xfrm>
            <a:off x="646923" y="6042611"/>
            <a:ext cx="3768059" cy="338554"/>
          </a:xfrm>
          <a:prstGeom prst="rect">
            <a:avLst/>
          </a:prstGeom>
          <a:noFill/>
        </p:spPr>
        <p:txBody>
          <a:bodyPr wrap="square" rtlCol="0">
            <a:spAutoFit/>
          </a:bodyPr>
          <a:lstStyle/>
          <a:p>
            <a:r>
              <a:rPr lang="en-GB" sz="1600"/>
              <a:t>Follow us on socials</a:t>
            </a:r>
          </a:p>
        </p:txBody>
      </p:sp>
      <p:sp>
        <p:nvSpPr>
          <p:cNvPr id="2" name="Rectangle 1">
            <a:extLst>
              <a:ext uri="{FF2B5EF4-FFF2-40B4-BE49-F238E27FC236}">
                <a16:creationId xmlns:a16="http://schemas.microsoft.com/office/drawing/2014/main" id="{CC50EE99-B7C6-B51F-8F1F-8046034B1707}"/>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E8E4E6-57EB-7A7D-8EFD-3B1DEA165475}"/>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E4D28DF4-CB08-F752-11AB-0970F9530AD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4" name="TextBox 13">
            <a:extLst>
              <a:ext uri="{FF2B5EF4-FFF2-40B4-BE49-F238E27FC236}">
                <a16:creationId xmlns:a16="http://schemas.microsoft.com/office/drawing/2014/main" id="{E4A4E293-081E-B278-6DC2-8F28A07386DD}"/>
              </a:ext>
            </a:extLst>
          </p:cNvPr>
          <p:cNvSpPr txBox="1"/>
          <p:nvPr userDrawn="1"/>
        </p:nvSpPr>
        <p:spPr>
          <a:xfrm>
            <a:off x="646923" y="5627113"/>
            <a:ext cx="3768059" cy="338554"/>
          </a:xfrm>
          <a:prstGeom prst="rect">
            <a:avLst/>
          </a:prstGeom>
          <a:noFill/>
        </p:spPr>
        <p:txBody>
          <a:bodyPr wrap="square" rtlCol="0">
            <a:spAutoFit/>
          </a:bodyPr>
          <a:lstStyle/>
          <a:p>
            <a:r>
              <a:rPr lang="en-GB" sz="1600" err="1"/>
              <a:t>es.catapult.org.uk</a:t>
            </a:r>
            <a:endParaRPr lang="en-GB" sz="1600"/>
          </a:p>
        </p:txBody>
      </p:sp>
      <p:pic>
        <p:nvPicPr>
          <p:cNvPr id="15" name="Content Placeholder 6" descr="A black and white logo&#10;&#10;Description automatically generated">
            <a:extLst>
              <a:ext uri="{FF2B5EF4-FFF2-40B4-BE49-F238E27FC236}">
                <a16:creationId xmlns:a16="http://schemas.microsoft.com/office/drawing/2014/main" id="{43F137ED-9C82-C98A-5DF3-114147D474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15193" y="6109313"/>
            <a:ext cx="307889" cy="26130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A18C748-7747-6FD0-8E07-3A4AD1D5EE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72991" y="6109313"/>
            <a:ext cx="255760" cy="261301"/>
          </a:xfrm>
          <a:prstGeom prst="rect">
            <a:avLst/>
          </a:prstGeom>
        </p:spPr>
      </p:pic>
    </p:spTree>
    <p:extLst>
      <p:ext uri="{BB962C8B-B14F-4D97-AF65-F5344CB8AC3E}">
        <p14:creationId xmlns:p14="http://schemas.microsoft.com/office/powerpoint/2010/main" val="263974588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End Slide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r>
              <a:rPr lang="en-US"/>
              <a:t>Click icon to add picture</a:t>
            </a:r>
            <a:endParaRPr lang="en-GB"/>
          </a:p>
        </p:txBody>
      </p:sp>
      <p:sp>
        <p:nvSpPr>
          <p:cNvPr id="13" name="TextBox 12">
            <a:extLst>
              <a:ext uri="{FF2B5EF4-FFF2-40B4-BE49-F238E27FC236}">
                <a16:creationId xmlns:a16="http://schemas.microsoft.com/office/drawing/2014/main" id="{3B76F324-C5AD-F1F1-0245-5AFE20836330}"/>
              </a:ext>
            </a:extLst>
          </p:cNvPr>
          <p:cNvSpPr txBox="1"/>
          <p:nvPr/>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2856499431"/>
      </p:ext>
    </p:extLst>
  </p:cSld>
  <p:clrMapOvr>
    <a:overrideClrMapping bg1="lt1" tx1="dk1" bg2="lt2" tx2="dk2" accent1="accent1" accent2="accent2" accent3="accent3" accent4="accent4" accent5="accent5" accent6="accent6" hlink="hlink" folHlink="folHlink"/>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66EDF9-4906-5E8F-EDD7-74B4404CDAE8}"/>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17" name="Oval 16">
            <a:extLst>
              <a:ext uri="{FF2B5EF4-FFF2-40B4-BE49-F238E27FC236}">
                <a16:creationId xmlns:a16="http://schemas.microsoft.com/office/drawing/2014/main" id="{64C39B92-197D-5F41-9F6E-83AE41F59021}"/>
              </a:ext>
            </a:extLst>
          </p:cNvPr>
          <p:cNvSpPr/>
          <p:nvPr/>
        </p:nvSpPr>
        <p:spPr>
          <a:xfrm>
            <a:off x="163070" y="2968171"/>
            <a:ext cx="3115255" cy="311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8226FE-C19C-9872-D5DC-FB04659207A2}"/>
              </a:ext>
            </a:extLst>
          </p:cNvPr>
          <p:cNvSpPr/>
          <p:nvPr/>
        </p:nvSpPr>
        <p:spPr>
          <a:xfrm>
            <a:off x="5034914" y="0"/>
            <a:ext cx="715708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1">
            <a:extLst>
              <a:ext uri="{FF2B5EF4-FFF2-40B4-BE49-F238E27FC236}">
                <a16:creationId xmlns:a16="http://schemas.microsoft.com/office/drawing/2014/main" id="{9547AB3B-DC34-B7A7-CC7F-0F9ABE59BDFD}"/>
              </a:ext>
            </a:extLst>
          </p:cNvPr>
          <p:cNvSpPr txBox="1">
            <a:spLocks/>
          </p:cNvSpPr>
          <p:nvPr/>
        </p:nvSpPr>
        <p:spPr>
          <a:xfrm>
            <a:off x="11353800" y="6494767"/>
            <a:ext cx="827442"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13994-E38F-4BB4-A257-6815BBC3FB08}" type="slidenum">
              <a:rPr lang="en-GB" smtClean="0"/>
              <a:pPr/>
              <a:t>‹#›</a:t>
            </a:fld>
            <a:endParaRPr lang="en-GB"/>
          </a:p>
        </p:txBody>
      </p:sp>
      <p:cxnSp>
        <p:nvCxnSpPr>
          <p:cNvPr id="31" name="Straight Connector 30">
            <a:extLst>
              <a:ext uri="{FF2B5EF4-FFF2-40B4-BE49-F238E27FC236}">
                <a16:creationId xmlns:a16="http://schemas.microsoft.com/office/drawing/2014/main" id="{BF5F7FE4-A847-8430-1316-DD23B80A55D6}"/>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3" name="Text Placeholder 32">
            <a:extLst>
              <a:ext uri="{FF2B5EF4-FFF2-40B4-BE49-F238E27FC236}">
                <a16:creationId xmlns:a16="http://schemas.microsoft.com/office/drawing/2014/main" id="{E6C51D70-3F4B-4142-369E-D10B04130D1E}"/>
              </a:ext>
            </a:extLst>
          </p:cNvPr>
          <p:cNvSpPr>
            <a:spLocks noGrp="1"/>
          </p:cNvSpPr>
          <p:nvPr>
            <p:ph type="body" sz="quarter" idx="11" hasCustomPrompt="1"/>
          </p:nvPr>
        </p:nvSpPr>
        <p:spPr>
          <a:xfrm>
            <a:off x="251397" y="1105125"/>
            <a:ext cx="4403725" cy="400110"/>
          </a:xfrm>
        </p:spPr>
        <p:txBody>
          <a:bodyPr/>
          <a:lstStyle>
            <a:lvl1pPr marL="0" indent="0">
              <a:buNone/>
              <a:defRPr sz="20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Add summary text</a:t>
            </a:r>
            <a:endParaRPr lang="en-GB"/>
          </a:p>
        </p:txBody>
      </p:sp>
      <p:sp>
        <p:nvSpPr>
          <p:cNvPr id="35" name="Picture Placeholder 34">
            <a:extLst>
              <a:ext uri="{FF2B5EF4-FFF2-40B4-BE49-F238E27FC236}">
                <a16:creationId xmlns:a16="http://schemas.microsoft.com/office/drawing/2014/main" id="{1335B423-9D34-A14F-3DE5-C3EAD168020D}"/>
              </a:ext>
            </a:extLst>
          </p:cNvPr>
          <p:cNvSpPr>
            <a:spLocks noGrp="1"/>
          </p:cNvSpPr>
          <p:nvPr>
            <p:ph type="pic" sz="quarter" idx="12"/>
          </p:nvPr>
        </p:nvSpPr>
        <p:spPr>
          <a:xfrm>
            <a:off x="1295400" y="3477490"/>
            <a:ext cx="3740150" cy="3380509"/>
          </a:xfrm>
        </p:spPr>
        <p:txBody>
          <a:bodyPr/>
          <a:lstStyle/>
          <a:p>
            <a:r>
              <a:rPr lang="en-US"/>
              <a:t>Click icon to add picture</a:t>
            </a:r>
            <a:endParaRPr lang="en-GB"/>
          </a:p>
        </p:txBody>
      </p:sp>
      <p:sp>
        <p:nvSpPr>
          <p:cNvPr id="37" name="Picture Placeholder 36">
            <a:extLst>
              <a:ext uri="{FF2B5EF4-FFF2-40B4-BE49-F238E27FC236}">
                <a16:creationId xmlns:a16="http://schemas.microsoft.com/office/drawing/2014/main" id="{350D0822-2A7D-46DA-9A5D-8F29FE210E70}"/>
              </a:ext>
            </a:extLst>
          </p:cNvPr>
          <p:cNvSpPr>
            <a:spLocks noGrp="1"/>
          </p:cNvSpPr>
          <p:nvPr>
            <p:ph type="pic" sz="quarter" idx="13"/>
          </p:nvPr>
        </p:nvSpPr>
        <p:spPr>
          <a:xfrm>
            <a:off x="10307065" y="126313"/>
            <a:ext cx="1633538" cy="708025"/>
          </a:xfrm>
        </p:spPr>
        <p:txBody>
          <a:bodyPr/>
          <a:lstStyle/>
          <a:p>
            <a:r>
              <a:rPr lang="en-US"/>
              <a:t>Click icon to add picture</a:t>
            </a:r>
            <a:endParaRPr lang="en-GB"/>
          </a:p>
        </p:txBody>
      </p:sp>
      <p:sp>
        <p:nvSpPr>
          <p:cNvPr id="39" name="Text Placeholder 38">
            <a:extLst>
              <a:ext uri="{FF2B5EF4-FFF2-40B4-BE49-F238E27FC236}">
                <a16:creationId xmlns:a16="http://schemas.microsoft.com/office/drawing/2014/main" id="{5D1936BE-5E63-3C17-96CA-01FAE1A65BFF}"/>
              </a:ext>
            </a:extLst>
          </p:cNvPr>
          <p:cNvSpPr>
            <a:spLocks noGrp="1"/>
          </p:cNvSpPr>
          <p:nvPr>
            <p:ph type="body" sz="quarter" idx="14" hasCustomPrompt="1"/>
          </p:nvPr>
        </p:nvSpPr>
        <p:spPr>
          <a:xfrm>
            <a:off x="5271413" y="1586989"/>
            <a:ext cx="6697662" cy="338554"/>
          </a:xfrm>
        </p:spPr>
        <p:txBody>
          <a:bodyPr/>
          <a:lstStyle>
            <a:lvl1pPr marL="0" indent="0">
              <a:buNone/>
              <a:defRPr>
                <a:solidFill>
                  <a:schemeClr val="tx2"/>
                </a:solidFill>
              </a:defRPr>
            </a:lvl1pPr>
          </a:lstStyle>
          <a:p>
            <a:pPr lvl="0"/>
            <a:r>
              <a:rPr lang="en-GB"/>
              <a:t>Challenge text….</a:t>
            </a:r>
          </a:p>
        </p:txBody>
      </p:sp>
      <p:sp>
        <p:nvSpPr>
          <p:cNvPr id="40" name="Text Placeholder 38">
            <a:extLst>
              <a:ext uri="{FF2B5EF4-FFF2-40B4-BE49-F238E27FC236}">
                <a16:creationId xmlns:a16="http://schemas.microsoft.com/office/drawing/2014/main" id="{045EE9B2-B767-77DF-2492-4BC86F09D92A}"/>
              </a:ext>
            </a:extLst>
          </p:cNvPr>
          <p:cNvSpPr>
            <a:spLocks noGrp="1"/>
          </p:cNvSpPr>
          <p:nvPr>
            <p:ph type="body" sz="quarter" idx="15" hasCustomPrompt="1"/>
          </p:nvPr>
        </p:nvSpPr>
        <p:spPr>
          <a:xfrm>
            <a:off x="5271413" y="3299306"/>
            <a:ext cx="6697662" cy="338554"/>
          </a:xfrm>
        </p:spPr>
        <p:txBody>
          <a:bodyPr/>
          <a:lstStyle>
            <a:lvl1pPr marL="179388" indent="-179388">
              <a:spcAft>
                <a:spcPts val="600"/>
              </a:spcAft>
              <a:buFont typeface="Arial" panose="020B0604020202020204" pitchFamily="34" charset="0"/>
              <a:buChar char="•"/>
              <a:defRPr>
                <a:solidFill>
                  <a:schemeClr val="tx2"/>
                </a:solidFill>
              </a:defRPr>
            </a:lvl1pPr>
          </a:lstStyle>
          <a:p>
            <a:pPr lvl="0"/>
            <a:r>
              <a:rPr lang="en-GB"/>
              <a:t>Solution text….</a:t>
            </a:r>
          </a:p>
        </p:txBody>
      </p:sp>
      <p:sp>
        <p:nvSpPr>
          <p:cNvPr id="41" name="Text Placeholder 38">
            <a:extLst>
              <a:ext uri="{FF2B5EF4-FFF2-40B4-BE49-F238E27FC236}">
                <a16:creationId xmlns:a16="http://schemas.microsoft.com/office/drawing/2014/main" id="{7B48DD6B-804E-03B2-7923-0C85BF46BFC9}"/>
              </a:ext>
            </a:extLst>
          </p:cNvPr>
          <p:cNvSpPr>
            <a:spLocks noGrp="1"/>
          </p:cNvSpPr>
          <p:nvPr>
            <p:ph type="body" sz="quarter" idx="16" hasCustomPrompt="1"/>
          </p:nvPr>
        </p:nvSpPr>
        <p:spPr>
          <a:xfrm>
            <a:off x="5271413" y="5077137"/>
            <a:ext cx="6697662" cy="338554"/>
          </a:xfrm>
        </p:spPr>
        <p:txBody>
          <a:bodyPr/>
          <a:lstStyle>
            <a:lvl1pPr marL="179388" indent="-179388">
              <a:spcAft>
                <a:spcPts val="600"/>
              </a:spcAft>
              <a:buFont typeface="Arial" panose="020B0604020202020204" pitchFamily="34" charset="0"/>
              <a:buChar char="•"/>
              <a:defRPr>
                <a:solidFill>
                  <a:schemeClr val="tx2"/>
                </a:solidFill>
              </a:defRPr>
            </a:lvl1pPr>
          </a:lstStyle>
          <a:p>
            <a:pPr lvl="0"/>
            <a:r>
              <a:rPr lang="en-GB"/>
              <a:t>Impact text….</a:t>
            </a:r>
          </a:p>
        </p:txBody>
      </p:sp>
      <p:sp>
        <p:nvSpPr>
          <p:cNvPr id="43" name="Text Placeholder 42">
            <a:extLst>
              <a:ext uri="{FF2B5EF4-FFF2-40B4-BE49-F238E27FC236}">
                <a16:creationId xmlns:a16="http://schemas.microsoft.com/office/drawing/2014/main" id="{94DFBC2C-85C7-DF5A-1BA1-4F4545FB66B7}"/>
              </a:ext>
            </a:extLst>
          </p:cNvPr>
          <p:cNvSpPr>
            <a:spLocks noGrp="1"/>
          </p:cNvSpPr>
          <p:nvPr>
            <p:ph type="body" sz="quarter" idx="17" hasCustomPrompt="1"/>
          </p:nvPr>
        </p:nvSpPr>
        <p:spPr>
          <a:xfrm>
            <a:off x="251397" y="272641"/>
            <a:ext cx="4516438" cy="523220"/>
          </a:xfrm>
        </p:spPr>
        <p:txBody>
          <a:bodyPr/>
          <a:lstStyle>
            <a:lvl1pPr marL="0" indent="0">
              <a:buNone/>
              <a:defRPr sz="2800" b="1">
                <a:solidFill>
                  <a:schemeClr val="accent1"/>
                </a:solidFill>
              </a:defRPr>
            </a:lvl1pPr>
            <a:lvl2pPr marL="457200" indent="0">
              <a:buNone/>
              <a:defRPr sz="2800" b="1">
                <a:solidFill>
                  <a:schemeClr val="accent1"/>
                </a:solidFill>
              </a:defRPr>
            </a:lvl2pPr>
            <a:lvl3pPr marL="914400" indent="0">
              <a:buNone/>
              <a:defRPr sz="2800" b="1">
                <a:solidFill>
                  <a:schemeClr val="accent1"/>
                </a:solidFill>
              </a:defRPr>
            </a:lvl3pPr>
            <a:lvl4pPr marL="1371600" indent="0">
              <a:buNone/>
              <a:defRPr sz="2800" b="1">
                <a:solidFill>
                  <a:schemeClr val="accent1"/>
                </a:solidFill>
              </a:defRPr>
            </a:lvl4pPr>
            <a:lvl5pPr marL="1828800" indent="0">
              <a:buNone/>
              <a:defRPr sz="2800" b="1">
                <a:solidFill>
                  <a:schemeClr val="accent1"/>
                </a:solidFill>
              </a:defRPr>
            </a:lvl5pPr>
          </a:lstStyle>
          <a:p>
            <a:pPr lvl="0"/>
            <a:r>
              <a:rPr lang="en-US"/>
              <a:t>Case Study:</a:t>
            </a:r>
            <a:endParaRPr lang="en-GB"/>
          </a:p>
        </p:txBody>
      </p:sp>
      <p:sp>
        <p:nvSpPr>
          <p:cNvPr id="45" name="Text Placeholder 44">
            <a:extLst>
              <a:ext uri="{FF2B5EF4-FFF2-40B4-BE49-F238E27FC236}">
                <a16:creationId xmlns:a16="http://schemas.microsoft.com/office/drawing/2014/main" id="{9E5A6994-9938-F598-2557-11C73DBC5F87}"/>
              </a:ext>
            </a:extLst>
          </p:cNvPr>
          <p:cNvSpPr>
            <a:spLocks noGrp="1"/>
          </p:cNvSpPr>
          <p:nvPr>
            <p:ph type="body" sz="quarter" idx="18" hasCustomPrompt="1"/>
          </p:nvPr>
        </p:nvSpPr>
        <p:spPr>
          <a:xfrm>
            <a:off x="5271413" y="1086701"/>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The Challenge…</a:t>
            </a:r>
            <a:endParaRPr lang="en-GB"/>
          </a:p>
        </p:txBody>
      </p:sp>
      <p:sp>
        <p:nvSpPr>
          <p:cNvPr id="46" name="Text Placeholder 44">
            <a:extLst>
              <a:ext uri="{FF2B5EF4-FFF2-40B4-BE49-F238E27FC236}">
                <a16:creationId xmlns:a16="http://schemas.microsoft.com/office/drawing/2014/main" id="{0A6662C7-C10D-4F3F-FACB-906E715EE2DB}"/>
              </a:ext>
            </a:extLst>
          </p:cNvPr>
          <p:cNvSpPr>
            <a:spLocks noGrp="1"/>
          </p:cNvSpPr>
          <p:nvPr>
            <p:ph type="body" sz="quarter" idx="19" hasCustomPrompt="1"/>
          </p:nvPr>
        </p:nvSpPr>
        <p:spPr>
          <a:xfrm>
            <a:off x="5271413" y="2826000"/>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The Solution…</a:t>
            </a:r>
            <a:endParaRPr lang="en-GB"/>
          </a:p>
        </p:txBody>
      </p:sp>
      <p:sp>
        <p:nvSpPr>
          <p:cNvPr id="47" name="Text Placeholder 44">
            <a:extLst>
              <a:ext uri="{FF2B5EF4-FFF2-40B4-BE49-F238E27FC236}">
                <a16:creationId xmlns:a16="http://schemas.microsoft.com/office/drawing/2014/main" id="{0DE33D2B-AD0D-B75A-C440-D27D00C74E65}"/>
              </a:ext>
            </a:extLst>
          </p:cNvPr>
          <p:cNvSpPr>
            <a:spLocks noGrp="1"/>
          </p:cNvSpPr>
          <p:nvPr>
            <p:ph type="body" sz="quarter" idx="20" hasCustomPrompt="1"/>
          </p:nvPr>
        </p:nvSpPr>
        <p:spPr>
          <a:xfrm>
            <a:off x="5271413" y="4611632"/>
            <a:ext cx="2733675" cy="369332"/>
          </a:xfrm>
        </p:spPr>
        <p:txBody>
          <a:bodyPr/>
          <a:lstStyle>
            <a:lvl1pPr marL="0" indent="0">
              <a:buNone/>
              <a:defRPr sz="1800" b="1">
                <a:solidFill>
                  <a:schemeClr val="accent1"/>
                </a:solidFill>
              </a:defRPr>
            </a:lvl1pPr>
            <a:lvl2pPr marL="457200" indent="0">
              <a:buNone/>
              <a:defRPr sz="1800" b="1">
                <a:solidFill>
                  <a:schemeClr val="accent1"/>
                </a:solidFill>
              </a:defRPr>
            </a:lvl2pPr>
            <a:lvl3pPr marL="914400" indent="0">
              <a:buNone/>
              <a:defRPr sz="1800" b="1">
                <a:solidFill>
                  <a:schemeClr val="accent1"/>
                </a:solidFill>
              </a:defRPr>
            </a:lvl3pPr>
            <a:lvl4pPr marL="1371600" indent="0">
              <a:buNone/>
              <a:defRPr sz="1800" b="1">
                <a:solidFill>
                  <a:schemeClr val="accent1"/>
                </a:solidFill>
              </a:defRPr>
            </a:lvl4pPr>
            <a:lvl5pPr marL="1828800" indent="0">
              <a:buNone/>
              <a:defRPr sz="1800" b="1">
                <a:solidFill>
                  <a:schemeClr val="accent1"/>
                </a:solidFill>
              </a:defRPr>
            </a:lvl5pPr>
          </a:lstStyle>
          <a:p>
            <a:pPr lvl="0"/>
            <a:r>
              <a:rPr lang="en-US"/>
              <a:t>Impact…</a:t>
            </a:r>
            <a:endParaRPr lang="en-GB"/>
          </a:p>
        </p:txBody>
      </p:sp>
    </p:spTree>
    <p:extLst>
      <p:ext uri="{BB962C8B-B14F-4D97-AF65-F5344CB8AC3E}">
        <p14:creationId xmlns:p14="http://schemas.microsoft.com/office/powerpoint/2010/main" val="258855561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No logo">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A77D9A8-C22A-E967-D9CF-A0E70B54B04B}"/>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8FFC5777-0B47-E9E4-4210-8B4D3508DAD4}"/>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88E45E3B-928F-6D9C-EF7A-29C1131CEBAA}"/>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9" name="Straight Connector 8">
            <a:extLst>
              <a:ext uri="{FF2B5EF4-FFF2-40B4-BE49-F238E27FC236}">
                <a16:creationId xmlns:a16="http://schemas.microsoft.com/office/drawing/2014/main" id="{8C20F651-A598-1F77-9F69-1D017C3912D7}"/>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881391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B80E-F59E-6781-C38D-B9C0B486D5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6682C34-777E-4F47-5374-511F7BF41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9D2BDD-7374-40CC-9CE6-29863A155252}"/>
              </a:ext>
            </a:extLst>
          </p:cNvPr>
          <p:cNvSpPr>
            <a:spLocks noGrp="1"/>
          </p:cNvSpPr>
          <p:nvPr>
            <p:ph type="dt" sz="half" idx="10"/>
          </p:nvPr>
        </p:nvSpPr>
        <p:spPr/>
        <p:txBody>
          <a:bodyPr/>
          <a:lstStyle/>
          <a:p>
            <a:fld id="{E4BA29D2-B230-A74A-9C5E-B1B91F3E0F94}" type="datetimeFigureOut">
              <a:rPr lang="en-US" smtClean="0"/>
              <a:t>4/15/2025</a:t>
            </a:fld>
            <a:endParaRPr lang="en-US"/>
          </a:p>
        </p:txBody>
      </p:sp>
      <p:sp>
        <p:nvSpPr>
          <p:cNvPr id="5" name="Footer Placeholder 4">
            <a:extLst>
              <a:ext uri="{FF2B5EF4-FFF2-40B4-BE49-F238E27FC236}">
                <a16:creationId xmlns:a16="http://schemas.microsoft.com/office/drawing/2014/main" id="{3084B4B4-F09C-D343-5944-20E910C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4FB33-C52C-EF3A-2FF1-EAD015358E07}"/>
              </a:ext>
            </a:extLst>
          </p:cNvPr>
          <p:cNvSpPr>
            <a:spLocks noGrp="1"/>
          </p:cNvSpPr>
          <p:nvPr>
            <p:ph type="sldNum" sz="quarter" idx="12"/>
          </p:nvPr>
        </p:nvSpPr>
        <p:spPr/>
        <p:txBody>
          <a:bodyPr/>
          <a:lstStyle/>
          <a:p>
            <a:fld id="{1A510317-83A3-EA4E-926E-41CA5CCB0FCB}" type="slidenum">
              <a:rPr lang="en-US" smtClean="0"/>
              <a:t>‹#›</a:t>
            </a:fld>
            <a:endParaRPr lang="en-US"/>
          </a:p>
        </p:txBody>
      </p:sp>
    </p:spTree>
    <p:extLst>
      <p:ext uri="{BB962C8B-B14F-4D97-AF65-F5344CB8AC3E}">
        <p14:creationId xmlns:p14="http://schemas.microsoft.com/office/powerpoint/2010/main" val="31586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2772416915"/>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5627146" cy="338554"/>
          </a:xfrm>
        </p:spPr>
        <p:txBody>
          <a:bodyPr wrap="square" anchor="t" anchorCtr="0">
            <a:spAutoFit/>
          </a:bodyPr>
          <a:lstStyle>
            <a:lvl1pPr>
              <a:lnSpc>
                <a:spcPct val="100000"/>
              </a:lnSpc>
              <a:defRPr sz="1600" b="0">
                <a:latin typeface="Segoe UI Black" panose="020B0A02040204020203" pitchFamily="34" charset="0"/>
                <a:ea typeface="Segoe UI Black" panose="020B0A02040204020203" pitchFamily="34" charset="0"/>
                <a:cs typeface="Segoe UI Bold" panose="020B0802040204020203" pitchFamily="34" charset="0"/>
              </a:defRPr>
            </a:lvl1pPr>
          </a:lstStyle>
          <a:p>
            <a:r>
              <a:rPr lang="en-US"/>
              <a:t>INSERT TITLE HERE</a:t>
            </a:r>
            <a:endParaRPr lang="en-GB"/>
          </a:p>
        </p:txBody>
      </p:sp>
      <p:sp>
        <p:nvSpPr>
          <p:cNvPr id="3" name="Content Placeholder 2">
            <a:extLst>
              <a:ext uri="{FF2B5EF4-FFF2-40B4-BE49-F238E27FC236}">
                <a16:creationId xmlns:a16="http://schemas.microsoft.com/office/drawing/2014/main" id="{52A10477-A206-4F73-9E62-4E60C833257B}"/>
              </a:ext>
            </a:extLst>
          </p:cNvPr>
          <p:cNvSpPr>
            <a:spLocks noGrp="1"/>
          </p:cNvSpPr>
          <p:nvPr>
            <p:ph idx="1"/>
          </p:nvPr>
        </p:nvSpPr>
        <p:spPr>
          <a:xfrm>
            <a:off x="472440" y="2000230"/>
            <a:ext cx="10515600" cy="1744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pic>
        <p:nvPicPr>
          <p:cNvPr id="6" name="Picture 5">
            <a:extLst>
              <a:ext uri="{FF2B5EF4-FFF2-40B4-BE49-F238E27FC236}">
                <a16:creationId xmlns:a16="http://schemas.microsoft.com/office/drawing/2014/main" id="{8EC21AD5-7F50-46E1-ABE7-91C9687B20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6875" y="-1892"/>
            <a:ext cx="2261446" cy="1126800"/>
          </a:xfrm>
          <a:prstGeom prst="rect">
            <a:avLst/>
          </a:prstGeom>
        </p:spPr>
      </p:pic>
    </p:spTree>
    <p:extLst>
      <p:ext uri="{BB962C8B-B14F-4D97-AF65-F5344CB8AC3E}">
        <p14:creationId xmlns:p14="http://schemas.microsoft.com/office/powerpoint/2010/main" val="1058623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741866395"/>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_Whit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A0D572-4293-6AD5-0B73-6DEF62E2A9C4}"/>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337059012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5">
            <a:extLst>
              <a:ext uri="{FF2B5EF4-FFF2-40B4-BE49-F238E27FC236}">
                <a16:creationId xmlns:a16="http://schemas.microsoft.com/office/drawing/2014/main" id="{D5819833-BDD9-8479-09D7-F5ED535011D6}"/>
              </a:ext>
            </a:extLst>
          </p:cNvPr>
          <p:cNvSpPr>
            <a:spLocks noGrp="1"/>
          </p:cNvSpPr>
          <p:nvPr>
            <p:ph type="pic" sz="quarter" idx="15"/>
          </p:nvPr>
        </p:nvSpPr>
        <p:spPr>
          <a:xfrm>
            <a:off x="6836019" y="1884363"/>
            <a:ext cx="5355981" cy="4327525"/>
          </a:xfrm>
        </p:spPr>
      </p:sp>
    </p:spTree>
    <p:extLst>
      <p:ext uri="{BB962C8B-B14F-4D97-AF65-F5344CB8AC3E}">
        <p14:creationId xmlns:p14="http://schemas.microsoft.com/office/powerpoint/2010/main" val="171691031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2156556030"/>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4347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E09D-B924-DCEF-082D-7C0CC504EBED}"/>
              </a:ext>
            </a:extLst>
          </p:cNvPr>
          <p:cNvSpPr>
            <a:spLocks noGrp="1"/>
          </p:cNvSpPr>
          <p:nvPr>
            <p:ph type="title"/>
          </p:nvPr>
        </p:nvSpPr>
        <p:spPr>
          <a:xfrm>
            <a:off x="326829" y="304454"/>
            <a:ext cx="10515600" cy="480131"/>
          </a:xfrm>
        </p:spPr>
        <p:txBody>
          <a:bodyPr/>
          <a:lstStyle>
            <a:lvl1pPr>
              <a:defRPr sz="2800">
                <a:latin typeface="+mj-lt"/>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A201C24-4A72-6BC2-8BEE-827DA46507FF}"/>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Rectangle 3">
            <a:extLst>
              <a:ext uri="{FF2B5EF4-FFF2-40B4-BE49-F238E27FC236}">
                <a16:creationId xmlns:a16="http://schemas.microsoft.com/office/drawing/2014/main" id="{7718BA9E-F060-22DF-0F19-8A80F93BA406}"/>
              </a:ext>
            </a:extLst>
          </p:cNvPr>
          <p:cNvSpPr/>
          <p:nvPr userDrawn="1"/>
        </p:nvSpPr>
        <p:spPr>
          <a:xfrm flipV="1">
            <a:off x="247606" y="849514"/>
            <a:ext cx="11696788" cy="4815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62FB163D-29F4-61EC-7BAB-0F6A2358C4B3}"/>
              </a:ext>
            </a:extLst>
          </p:cNvPr>
          <p:cNvSpPr/>
          <p:nvPr userDrawn="1"/>
        </p:nvSpPr>
        <p:spPr>
          <a:xfrm>
            <a:off x="-88777" y="6475593"/>
            <a:ext cx="12270019" cy="391286"/>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7B11EFE9-82EB-30C3-E32D-569E4AD9E2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18432" y="6529152"/>
            <a:ext cx="917682" cy="302587"/>
          </a:xfrm>
          <a:prstGeom prst="rect">
            <a:avLst/>
          </a:prstGeom>
        </p:spPr>
      </p:pic>
    </p:spTree>
    <p:extLst>
      <p:ext uri="{BB962C8B-B14F-4D97-AF65-F5344CB8AC3E}">
        <p14:creationId xmlns:p14="http://schemas.microsoft.com/office/powerpoint/2010/main" val="3931338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Tree>
    <p:extLst>
      <p:ext uri="{BB962C8B-B14F-4D97-AF65-F5344CB8AC3E}">
        <p14:creationId xmlns:p14="http://schemas.microsoft.com/office/powerpoint/2010/main" val="1394606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4176409839"/>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386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dark grey">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Tree>
    <p:extLst>
      <p:ext uri="{BB962C8B-B14F-4D97-AF65-F5344CB8AC3E}">
        <p14:creationId xmlns:p14="http://schemas.microsoft.com/office/powerpoint/2010/main" val="1903013291"/>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oints with icons - dark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3" name="Graphic 2">
            <a:extLst>
              <a:ext uri="{FF2B5EF4-FFF2-40B4-BE49-F238E27FC236}">
                <a16:creationId xmlns:a16="http://schemas.microsoft.com/office/drawing/2014/main" id="{6CDE5D73-19A3-14C8-79D7-6FD698371A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cxnSp>
        <p:nvCxnSpPr>
          <p:cNvPr id="4" name="Straight Connector 3">
            <a:extLst>
              <a:ext uri="{FF2B5EF4-FFF2-40B4-BE49-F238E27FC236}">
                <a16:creationId xmlns:a16="http://schemas.microsoft.com/office/drawing/2014/main" id="{83B217EE-6C80-FA2B-EE2B-93ED9CC3A4C7}"/>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610105"/>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313048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3287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64047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ideBreakDar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1470591892"/>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End Slide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3719782098"/>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Slide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383594622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screenshot, purple, violet, magenta&#10;&#10;Description automatically generated">
            <a:extLst>
              <a:ext uri="{FF2B5EF4-FFF2-40B4-BE49-F238E27FC236}">
                <a16:creationId xmlns:a16="http://schemas.microsoft.com/office/drawing/2014/main" id="{D1ACCE37-E1F1-3445-17CC-99B0A593FE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5791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A picture containing white, screenshot, rectangle, design&#10;&#10;Description automatically generated">
            <a:extLst>
              <a:ext uri="{FF2B5EF4-FFF2-40B4-BE49-F238E27FC236}">
                <a16:creationId xmlns:a16="http://schemas.microsoft.com/office/drawing/2014/main" id="{128CD2E1-1F2E-FECC-E500-3DC89114B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7233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picture containing screenshot, violet, pink, magenta&#10;&#10;Description automatically generated">
            <a:extLst>
              <a:ext uri="{FF2B5EF4-FFF2-40B4-BE49-F238E27FC236}">
                <a16:creationId xmlns:a16="http://schemas.microsoft.com/office/drawing/2014/main" id="{BD10850A-4755-9095-E7E7-B7B80270EE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white text on a black background&#10;&#10;Description automatically generated with medium confidence">
            <a:extLst>
              <a:ext uri="{FF2B5EF4-FFF2-40B4-BE49-F238E27FC236}">
                <a16:creationId xmlns:a16="http://schemas.microsoft.com/office/drawing/2014/main" id="{4D1CFFC8-9F33-7670-2DBC-F3E0EB48B3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95201" y="400490"/>
            <a:ext cx="2057400" cy="711200"/>
          </a:xfrm>
          <a:prstGeom prst="rect">
            <a:avLst/>
          </a:prstGeom>
        </p:spPr>
      </p:pic>
    </p:spTree>
    <p:extLst>
      <p:ext uri="{BB962C8B-B14F-4D97-AF65-F5344CB8AC3E}">
        <p14:creationId xmlns:p14="http://schemas.microsoft.com/office/powerpoint/2010/main" val="153080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oints with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126682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lack and white, circle, white&#10;&#10;Description automatically generated">
            <a:extLst>
              <a:ext uri="{FF2B5EF4-FFF2-40B4-BE49-F238E27FC236}">
                <a16:creationId xmlns:a16="http://schemas.microsoft.com/office/drawing/2014/main" id="{FDE84A73-7C06-69BC-736E-BF99700CFF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2930" y="203694"/>
            <a:ext cx="11666140" cy="6450613"/>
          </a:xfrm>
          <a:prstGeom prst="rect">
            <a:avLst/>
          </a:prstGeom>
        </p:spPr>
      </p:pic>
      <p:pic>
        <p:nvPicPr>
          <p:cNvPr id="10" name="Picture 9" descr="A picture containing font, black, text, typography&#10;&#10;Description automatically generated">
            <a:extLst>
              <a:ext uri="{FF2B5EF4-FFF2-40B4-BE49-F238E27FC236}">
                <a16:creationId xmlns:a16="http://schemas.microsoft.com/office/drawing/2014/main" id="{91838E5B-9A6A-12B0-99C2-E2D9F11E5E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95201" y="400490"/>
            <a:ext cx="2057400" cy="711200"/>
          </a:xfrm>
          <a:prstGeom prst="rect">
            <a:avLst/>
          </a:prstGeom>
        </p:spPr>
      </p:pic>
    </p:spTree>
    <p:extLst>
      <p:ext uri="{BB962C8B-B14F-4D97-AF65-F5344CB8AC3E}">
        <p14:creationId xmlns:p14="http://schemas.microsoft.com/office/powerpoint/2010/main" val="30804558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ext and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2638122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5627146" cy="338554"/>
          </a:xfrm>
        </p:spPr>
        <p:txBody>
          <a:bodyPr wrap="square" anchor="t" anchorCtr="0">
            <a:spAutoFit/>
          </a:bodyPr>
          <a:lstStyle>
            <a:lvl1pPr>
              <a:lnSpc>
                <a:spcPct val="100000"/>
              </a:lnSpc>
              <a:defRPr sz="1600" b="0">
                <a:latin typeface="Segoe UI Black" panose="020B0A02040204020203" pitchFamily="34" charset="0"/>
                <a:ea typeface="Segoe UI Black" panose="020B0A02040204020203" pitchFamily="34" charset="0"/>
                <a:cs typeface="Segoe UI Bold" panose="020B0802040204020203" pitchFamily="34" charset="0"/>
              </a:defRPr>
            </a:lvl1pPr>
          </a:lstStyle>
          <a:p>
            <a:r>
              <a:rPr lang="en-US"/>
              <a:t>INSERT TITLE HERE</a:t>
            </a:r>
            <a:endParaRPr lang="en-GB"/>
          </a:p>
        </p:txBody>
      </p:sp>
      <p:sp>
        <p:nvSpPr>
          <p:cNvPr id="3" name="Content Placeholder 2">
            <a:extLst>
              <a:ext uri="{FF2B5EF4-FFF2-40B4-BE49-F238E27FC236}">
                <a16:creationId xmlns:a16="http://schemas.microsoft.com/office/drawing/2014/main" id="{52A10477-A206-4F73-9E62-4E60C833257B}"/>
              </a:ext>
            </a:extLst>
          </p:cNvPr>
          <p:cNvSpPr>
            <a:spLocks noGrp="1"/>
          </p:cNvSpPr>
          <p:nvPr>
            <p:ph idx="1"/>
          </p:nvPr>
        </p:nvSpPr>
        <p:spPr>
          <a:xfrm>
            <a:off x="472440" y="2000230"/>
            <a:ext cx="10515600" cy="1744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pic>
        <p:nvPicPr>
          <p:cNvPr id="6" name="Picture 5">
            <a:extLst>
              <a:ext uri="{FF2B5EF4-FFF2-40B4-BE49-F238E27FC236}">
                <a16:creationId xmlns:a16="http://schemas.microsoft.com/office/drawing/2014/main" id="{8EC21AD5-7F50-46E1-ABE7-91C9687B20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875" y="-1892"/>
            <a:ext cx="2261446" cy="1126800"/>
          </a:xfrm>
          <a:prstGeom prst="rect">
            <a:avLst/>
          </a:prstGeom>
        </p:spPr>
      </p:pic>
    </p:spTree>
    <p:extLst>
      <p:ext uri="{BB962C8B-B14F-4D97-AF65-F5344CB8AC3E}">
        <p14:creationId xmlns:p14="http://schemas.microsoft.com/office/powerpoint/2010/main" val="207556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op of section">
    <p:spTree>
      <p:nvGrpSpPr>
        <p:cNvPr id="1" name=""/>
        <p:cNvGrpSpPr/>
        <p:nvPr/>
      </p:nvGrpSpPr>
      <p:grpSpPr>
        <a:xfrm>
          <a:off x="0" y="0"/>
          <a:ext cx="0" cy="0"/>
          <a:chOff x="0" y="0"/>
          <a:chExt cx="0" cy="0"/>
        </a:xfrm>
      </p:grpSpPr>
      <p:sp>
        <p:nvSpPr>
          <p:cNvPr id="3" name="Holder 3"/>
          <p:cNvSpPr>
            <a:spLocks noGrp="1"/>
          </p:cNvSpPr>
          <p:nvPr>
            <p:ph type="subTitle" idx="4"/>
          </p:nvPr>
        </p:nvSpPr>
        <p:spPr>
          <a:xfrm>
            <a:off x="783407" y="981412"/>
            <a:ext cx="4251674" cy="322357"/>
          </a:xfrm>
          <a:prstGeom prst="rect">
            <a:avLst/>
          </a:prstGeom>
        </p:spPr>
        <p:txBody>
          <a:bodyPr wrap="square" lIns="0" tIns="0" rIns="0" bIns="0">
            <a:spAutoFit/>
          </a:bodyPr>
          <a:lstStyle>
            <a:lvl1pPr marL="0" indent="0">
              <a:lnSpc>
                <a:spcPct val="120000"/>
              </a:lnSpc>
              <a:buNone/>
              <a:defRPr sz="1924" b="0" i="0" baseline="0">
                <a:solidFill>
                  <a:schemeClr val="tx1"/>
                </a:solidFill>
                <a:latin typeface="Segoe UI Semibold" panose="020B0502040204020203" pitchFamily="34" charset="0"/>
              </a:defRPr>
            </a:lvl1pPr>
          </a:lstStyle>
          <a:p>
            <a:r>
              <a:rPr lang="en-GB"/>
              <a:t>Click to edit Master subtitle style</a:t>
            </a:r>
            <a:endParaRPr/>
          </a:p>
        </p:txBody>
      </p:sp>
      <p:sp>
        <p:nvSpPr>
          <p:cNvPr id="12" name="Holder 2">
            <a:extLst>
              <a:ext uri="{FF2B5EF4-FFF2-40B4-BE49-F238E27FC236}">
                <a16:creationId xmlns:a16="http://schemas.microsoft.com/office/drawing/2014/main" id="{80FB9C75-8F7A-8C6E-A969-D810653EC5A0}"/>
              </a:ext>
            </a:extLst>
          </p:cNvPr>
          <p:cNvSpPr>
            <a:spLocks noGrp="1"/>
          </p:cNvSpPr>
          <p:nvPr>
            <p:ph type="ctrTitle"/>
          </p:nvPr>
        </p:nvSpPr>
        <p:spPr>
          <a:xfrm>
            <a:off x="783407" y="420335"/>
            <a:ext cx="5312084" cy="444119"/>
          </a:xfrm>
          <a:prstGeom prst="rect">
            <a:avLst/>
          </a:prstGeom>
        </p:spPr>
        <p:txBody>
          <a:bodyPr wrap="square" lIns="0" tIns="0" rIns="0" bIns="0">
            <a:spAutoFit/>
          </a:bodyPr>
          <a:lstStyle>
            <a:lvl1pPr>
              <a:defRPr sz="3200" b="0" i="0" baseline="0">
                <a:solidFill>
                  <a:schemeClr val="tx1"/>
                </a:solidFill>
                <a:latin typeface="Segoe UI Light" panose="020B0502040204020203" pitchFamily="34" charset="0"/>
                <a:cs typeface="Segoe UI" panose="020B0502040204020203" pitchFamily="34" charset="0"/>
              </a:defRPr>
            </a:lvl1pPr>
          </a:lstStyle>
          <a:p>
            <a:r>
              <a:rPr lang="en-GB"/>
              <a:t>Click to edit Master title style</a:t>
            </a:r>
            <a:endParaRPr/>
          </a:p>
        </p:txBody>
      </p:sp>
      <p:sp>
        <p:nvSpPr>
          <p:cNvPr id="13" name="object 7">
            <a:extLst>
              <a:ext uri="{FF2B5EF4-FFF2-40B4-BE49-F238E27FC236}">
                <a16:creationId xmlns:a16="http://schemas.microsoft.com/office/drawing/2014/main" id="{8C05608F-8955-B0E9-4175-F81A7E01C4D3}"/>
              </a:ext>
            </a:extLst>
          </p:cNvPr>
          <p:cNvSpPr/>
          <p:nvPr userDrawn="1"/>
        </p:nvSpPr>
        <p:spPr>
          <a:xfrm>
            <a:off x="427102" y="346136"/>
            <a:ext cx="0" cy="1083803"/>
          </a:xfrm>
          <a:custGeom>
            <a:avLst/>
            <a:gdLst/>
            <a:ahLst/>
            <a:cxnLst/>
            <a:rect l="l" t="t" r="r" b="b"/>
            <a:pathLst>
              <a:path h="950594">
                <a:moveTo>
                  <a:pt x="0" y="0"/>
                </a:moveTo>
                <a:lnTo>
                  <a:pt x="0" y="950404"/>
                </a:lnTo>
              </a:path>
            </a:pathLst>
          </a:custGeom>
          <a:ln w="50800">
            <a:solidFill>
              <a:srgbClr val="71CA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40" b="0" i="0" u="none" strike="noStrike" kern="1200" cap="none" spc="0" normalizeH="0" baseline="0" noProof="0">
              <a:ln>
                <a:noFill/>
              </a:ln>
              <a:solidFill>
                <a:prstClr val="black"/>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5E18B630-8423-CBF4-1312-0BDFA2BB442C}"/>
              </a:ext>
            </a:extLst>
          </p:cNvPr>
          <p:cNvSpPr>
            <a:spLocks noGrp="1"/>
          </p:cNvSpPr>
          <p:nvPr>
            <p:ph type="sldNum" sz="quarter" idx="13"/>
          </p:nvPr>
        </p:nvSpPr>
        <p:spPr>
          <a:xfrm>
            <a:off x="8610600" y="6356351"/>
            <a:ext cx="2743200" cy="365125"/>
          </a:xfrm>
          <a:prstGeom prst="rect">
            <a:avLst/>
          </a:prstGeom>
        </p:spPr>
        <p:txBody>
          <a:bodyPr vert="horz" lIns="91440" tIns="45720" rIns="91440" bIns="45720" rtlCol="0" anchor="ctr"/>
          <a:lstStyle>
            <a:lvl1pPr algn="r">
              <a:defRPr sz="1154" b="0" i="0" baseline="0">
                <a:solidFill>
                  <a:schemeClr val="tx1">
                    <a:tint val="75000"/>
                  </a:schemeClr>
                </a:solidFill>
                <a:latin typeface="Segoe UI" panose="020B0502040204020203" pitchFamily="34" charset="0"/>
                <a:ea typeface="Helvetica Neue Light" panose="02000403000000020004"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154" b="0" i="0" u="none" strike="noStrike" kern="1200" cap="none" spc="0" normalizeH="0" baseline="0" noProof="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54"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8" name="Holder 3">
            <a:extLst>
              <a:ext uri="{FF2B5EF4-FFF2-40B4-BE49-F238E27FC236}">
                <a16:creationId xmlns:a16="http://schemas.microsoft.com/office/drawing/2014/main" id="{EDADE146-4022-E03B-831D-E5004D2AD4AE}"/>
              </a:ext>
            </a:extLst>
          </p:cNvPr>
          <p:cNvSpPr>
            <a:spLocks noGrp="1"/>
          </p:cNvSpPr>
          <p:nvPr>
            <p:ph type="body" idx="1"/>
          </p:nvPr>
        </p:nvSpPr>
        <p:spPr>
          <a:xfrm>
            <a:off x="692784" y="1997392"/>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4" name="Holder 3">
            <a:extLst>
              <a:ext uri="{FF2B5EF4-FFF2-40B4-BE49-F238E27FC236}">
                <a16:creationId xmlns:a16="http://schemas.microsoft.com/office/drawing/2014/main" id="{586997C5-9481-DD3C-F108-32736D75B1B7}"/>
              </a:ext>
            </a:extLst>
          </p:cNvPr>
          <p:cNvSpPr>
            <a:spLocks noGrp="1"/>
          </p:cNvSpPr>
          <p:nvPr>
            <p:ph type="body" idx="14"/>
          </p:nvPr>
        </p:nvSpPr>
        <p:spPr>
          <a:xfrm>
            <a:off x="6186624" y="1997391"/>
            <a:ext cx="5312594" cy="469903"/>
          </a:xfrm>
          <a:prstGeom prst="rect">
            <a:avLst/>
          </a:prstGeom>
          <a:solidFill>
            <a:schemeClr val="bg1">
              <a:alpha val="70376"/>
            </a:schemeClr>
          </a:solidFill>
        </p:spPr>
        <p:txBody>
          <a:bodyPr lIns="90000" tIns="125999" rIns="90000" bIns="125999">
            <a:spAutoFit/>
          </a:bodyPr>
          <a:lstStyle>
            <a:lvl1pPr marL="0" indent="0">
              <a:lnSpc>
                <a:spcPct val="100000"/>
              </a:lnSpc>
              <a:buNone/>
              <a:defRPr sz="1400" b="0" i="0" baseline="0">
                <a:solidFill>
                  <a:schemeClr val="tx1"/>
                </a:solidFill>
                <a:latin typeface="Segoe UI Light" panose="020B0502040204020203" pitchFamily="34" charset="0"/>
              </a:defRPr>
            </a:lvl1pPr>
          </a:lstStyle>
          <a:p>
            <a:pPr lvl="0"/>
            <a:r>
              <a:rPr lang="en-GB"/>
              <a:t>Click to edit Master text styles</a:t>
            </a:r>
          </a:p>
        </p:txBody>
      </p:sp>
      <p:sp>
        <p:nvSpPr>
          <p:cNvPr id="7" name="Footer Placeholder 3">
            <a:extLst>
              <a:ext uri="{FF2B5EF4-FFF2-40B4-BE49-F238E27FC236}">
                <a16:creationId xmlns:a16="http://schemas.microsoft.com/office/drawing/2014/main" id="{CF8055D5-2AC0-63CA-2F50-98DE1BD56EE7}"/>
              </a:ext>
            </a:extLst>
          </p:cNvPr>
          <p:cNvSpPr>
            <a:spLocks noGrp="1"/>
          </p:cNvSpPr>
          <p:nvPr>
            <p:ph type="ftr" sz="quarter" idx="3"/>
          </p:nvPr>
        </p:nvSpPr>
        <p:spPr>
          <a:xfrm>
            <a:off x="280492" y="6473466"/>
            <a:ext cx="2359113" cy="267902"/>
          </a:xfrm>
          <a:prstGeom prst="rect">
            <a:avLst/>
          </a:prstGeom>
        </p:spPr>
        <p:txBody>
          <a:bodyPr>
            <a:noAutofit/>
          </a:bodyPr>
          <a:lstStyle>
            <a:lvl1pPr>
              <a:defRPr baseline="0">
                <a:latin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Energy Systems Catapult 2023</a:t>
            </a:r>
          </a:p>
        </p:txBody>
      </p:sp>
    </p:spTree>
    <p:extLst>
      <p:ext uri="{BB962C8B-B14F-4D97-AF65-F5344CB8AC3E}">
        <p14:creationId xmlns:p14="http://schemas.microsoft.com/office/powerpoint/2010/main" val="3329821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_DarkGre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91964997-1260-2453-F610-40C4FD73C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2011D9-C3F9-BFC0-D84D-BF2E7D9868AE}"/>
              </a:ext>
            </a:extLst>
          </p:cNvPr>
          <p:cNvSpPr>
            <a:spLocks noGrp="1"/>
          </p:cNvSpPr>
          <p:nvPr>
            <p:ph type="pic" sz="quarter" idx="15"/>
          </p:nvPr>
        </p:nvSpPr>
        <p:spPr>
          <a:xfrm>
            <a:off x="6836019" y="1884363"/>
            <a:ext cx="5355981" cy="4327525"/>
          </a:xfrm>
        </p:spPr>
      </p:sp>
      <p:sp>
        <p:nvSpPr>
          <p:cNvPr id="5" name="TextBox 4">
            <a:extLst>
              <a:ext uri="{FF2B5EF4-FFF2-40B4-BE49-F238E27FC236}">
                <a16:creationId xmlns:a16="http://schemas.microsoft.com/office/drawing/2014/main" id="{9488B59F-B2C2-CCBD-53F4-9005617BE114}"/>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3088499163"/>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_Whit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B2349BB-A912-7407-E122-090215CA9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4" name="Picture Placeholder 5">
            <a:extLst>
              <a:ext uri="{FF2B5EF4-FFF2-40B4-BE49-F238E27FC236}">
                <a16:creationId xmlns:a16="http://schemas.microsoft.com/office/drawing/2014/main" id="{98A0D572-4293-6AD5-0B73-6DEF62E2A9C4}"/>
              </a:ext>
            </a:extLst>
          </p:cNvPr>
          <p:cNvSpPr>
            <a:spLocks noGrp="1"/>
          </p:cNvSpPr>
          <p:nvPr>
            <p:ph type="pic" sz="quarter" idx="15"/>
          </p:nvPr>
        </p:nvSpPr>
        <p:spPr>
          <a:xfrm>
            <a:off x="6836019" y="1884363"/>
            <a:ext cx="5355981" cy="4327525"/>
          </a:xfrm>
        </p:spPr>
      </p:sp>
      <p:sp>
        <p:nvSpPr>
          <p:cNvPr id="6" name="TextBox 5">
            <a:extLst>
              <a:ext uri="{FF2B5EF4-FFF2-40B4-BE49-F238E27FC236}">
                <a16:creationId xmlns:a16="http://schemas.microsoft.com/office/drawing/2014/main" id="{BF5300FD-0432-96D9-5559-8407AE553C4E}"/>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201846394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_White2">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2419B81-06DA-810A-641C-62614DEB8A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2" name="Title 1">
            <a:extLst>
              <a:ext uri="{FF2B5EF4-FFF2-40B4-BE49-F238E27FC236}">
                <a16:creationId xmlns:a16="http://schemas.microsoft.com/office/drawing/2014/main" id="{C88F4EAD-FCE4-47E3-974A-A27ECC975CB4}"/>
              </a:ext>
            </a:extLst>
          </p:cNvPr>
          <p:cNvSpPr>
            <a:spLocks noGrp="1"/>
          </p:cNvSpPr>
          <p:nvPr>
            <p:ph type="ctrTitle" hasCustomPrompt="1"/>
          </p:nvPr>
        </p:nvSpPr>
        <p:spPr>
          <a:xfrm>
            <a:off x="646923" y="1884893"/>
            <a:ext cx="6189096" cy="1754326"/>
          </a:xfrm>
          <a:noFill/>
          <a:ln>
            <a:noFill/>
          </a:ln>
        </p:spPr>
        <p:txBody>
          <a:bodyPr anchor="t" anchorCtr="0"/>
          <a:lstStyle>
            <a:lvl1pPr algn="l">
              <a:lnSpc>
                <a:spcPct val="100000"/>
              </a:lnSpc>
              <a:defRPr sz="5400" b="1">
                <a:ln>
                  <a:noFill/>
                </a:ln>
                <a:solidFill>
                  <a:schemeClr val="tx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Slide Deck</a:t>
            </a:r>
            <a:br>
              <a:rPr lang="en-US"/>
            </a:br>
            <a:r>
              <a:rPr lang="en-US"/>
              <a:t>[Insert Title]</a:t>
            </a:r>
            <a:endParaRPr lang="en-GB"/>
          </a:p>
        </p:txBody>
      </p:sp>
      <p:sp>
        <p:nvSpPr>
          <p:cNvPr id="3" name="Subtitle 2">
            <a:extLst>
              <a:ext uri="{FF2B5EF4-FFF2-40B4-BE49-F238E27FC236}">
                <a16:creationId xmlns:a16="http://schemas.microsoft.com/office/drawing/2014/main" id="{147F35A2-FC5A-4F88-A0C1-C8CAFDC56058}"/>
              </a:ext>
            </a:extLst>
          </p:cNvPr>
          <p:cNvSpPr>
            <a:spLocks noGrp="1"/>
          </p:cNvSpPr>
          <p:nvPr>
            <p:ph type="subTitle" idx="1" hasCustomPrompt="1"/>
          </p:nvPr>
        </p:nvSpPr>
        <p:spPr>
          <a:xfrm>
            <a:off x="646924" y="4815343"/>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7" name="Content Placeholder 6">
            <a:extLst>
              <a:ext uri="{FF2B5EF4-FFF2-40B4-BE49-F238E27FC236}">
                <a16:creationId xmlns:a16="http://schemas.microsoft.com/office/drawing/2014/main" id="{A9521615-EAC5-4ABD-A664-8B25EB0BC22E}"/>
              </a:ext>
            </a:extLst>
          </p:cNvPr>
          <p:cNvSpPr>
            <a:spLocks noGrp="1"/>
          </p:cNvSpPr>
          <p:nvPr>
            <p:ph sz="quarter" idx="13" hasCustomPrompt="1"/>
          </p:nvPr>
        </p:nvSpPr>
        <p:spPr>
          <a:xfrm>
            <a:off x="647701" y="5200224"/>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9" name="Content Placeholder 8">
            <a:extLst>
              <a:ext uri="{FF2B5EF4-FFF2-40B4-BE49-F238E27FC236}">
                <a16:creationId xmlns:a16="http://schemas.microsoft.com/office/drawing/2014/main" id="{E189A3B1-88DC-45F0-A797-FF2D228DCD61}"/>
              </a:ext>
            </a:extLst>
          </p:cNvPr>
          <p:cNvSpPr>
            <a:spLocks noGrp="1"/>
          </p:cNvSpPr>
          <p:nvPr>
            <p:ph sz="quarter" idx="14" hasCustomPrompt="1"/>
          </p:nvPr>
        </p:nvSpPr>
        <p:spPr>
          <a:xfrm>
            <a:off x="647700" y="5864727"/>
            <a:ext cx="5460869" cy="307777"/>
          </a:xfrm>
        </p:spPr>
        <p:txBody>
          <a:bodyPr/>
          <a:lstStyle>
            <a:lvl1pPr marL="0" indent="0">
              <a:buNone/>
              <a:defRPr sz="1400">
                <a:latin typeface="Segoe UI "/>
                <a:ea typeface="Segoe UI Black" panose="020B0A02040204020203" pitchFamily="34" charset="0"/>
              </a:defRPr>
            </a:lvl1pPr>
          </a:lstStyle>
          <a:p>
            <a:pPr lvl="0"/>
            <a:r>
              <a:rPr lang="en-GB"/>
              <a:t>Date</a:t>
            </a:r>
          </a:p>
        </p:txBody>
      </p:sp>
      <p:sp>
        <p:nvSpPr>
          <p:cNvPr id="10" name="Rectangle 9">
            <a:extLst>
              <a:ext uri="{FF2B5EF4-FFF2-40B4-BE49-F238E27FC236}">
                <a16:creationId xmlns:a16="http://schemas.microsoft.com/office/drawing/2014/main" id="{A6DD8B6C-AD50-6C5E-8548-AC11E761D2DF}"/>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5">
            <a:extLst>
              <a:ext uri="{FF2B5EF4-FFF2-40B4-BE49-F238E27FC236}">
                <a16:creationId xmlns:a16="http://schemas.microsoft.com/office/drawing/2014/main" id="{D5819833-BDD9-8479-09D7-F5ED535011D6}"/>
              </a:ext>
            </a:extLst>
          </p:cNvPr>
          <p:cNvSpPr>
            <a:spLocks noGrp="1"/>
          </p:cNvSpPr>
          <p:nvPr>
            <p:ph type="pic" sz="quarter" idx="15"/>
          </p:nvPr>
        </p:nvSpPr>
        <p:spPr>
          <a:xfrm>
            <a:off x="6836019" y="1884363"/>
            <a:ext cx="5355981" cy="4327525"/>
          </a:xfrm>
        </p:spPr>
      </p:sp>
      <p:sp>
        <p:nvSpPr>
          <p:cNvPr id="6" name="TextBox 5">
            <a:extLst>
              <a:ext uri="{FF2B5EF4-FFF2-40B4-BE49-F238E27FC236}">
                <a16:creationId xmlns:a16="http://schemas.microsoft.com/office/drawing/2014/main" id="{883CDADB-EA66-3568-E472-61AF753C3FC5}"/>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206838637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1003BAAB-72AA-F4A6-9A89-FB0F0556BFE3}"/>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3348033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with title">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itle 1">
            <a:extLst>
              <a:ext uri="{FF2B5EF4-FFF2-40B4-BE49-F238E27FC236}">
                <a16:creationId xmlns:a16="http://schemas.microsoft.com/office/drawing/2014/main" id="{7900F511-A3D7-E287-D288-54C0E61DE5F6}"/>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cxnSp>
        <p:nvCxnSpPr>
          <p:cNvPr id="3" name="Straight Connector 2">
            <a:extLst>
              <a:ext uri="{FF2B5EF4-FFF2-40B4-BE49-F238E27FC236}">
                <a16:creationId xmlns:a16="http://schemas.microsoft.com/office/drawing/2014/main" id="{D33EEE94-1340-96CD-FDA9-337F14A778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 name="Graphic 3">
            <a:extLst>
              <a:ext uri="{FF2B5EF4-FFF2-40B4-BE49-F238E27FC236}">
                <a16:creationId xmlns:a16="http://schemas.microsoft.com/office/drawing/2014/main" id="{321DBE71-5022-3140-9FA5-CA9A225101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
        <p:nvSpPr>
          <p:cNvPr id="5" name="TextBox 4">
            <a:extLst>
              <a:ext uri="{FF2B5EF4-FFF2-40B4-BE49-F238E27FC236}">
                <a16:creationId xmlns:a16="http://schemas.microsoft.com/office/drawing/2014/main" id="{0A8A94BB-D5A8-6C7B-B8EB-C73212EADE9E}"/>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1116859428"/>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2" name="TextBox 1">
            <a:extLst>
              <a:ext uri="{FF2B5EF4-FFF2-40B4-BE49-F238E27FC236}">
                <a16:creationId xmlns:a16="http://schemas.microsoft.com/office/drawing/2014/main" id="{01347DF2-BC27-CE39-ECC1-CA6486E694DD}"/>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370281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oints with icons - dark gre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3" name="Graphic 2">
            <a:extLst>
              <a:ext uri="{FF2B5EF4-FFF2-40B4-BE49-F238E27FC236}">
                <a16:creationId xmlns:a16="http://schemas.microsoft.com/office/drawing/2014/main" id="{6CDE5D73-19A3-14C8-79D7-6FD698371A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cxnSp>
        <p:nvCxnSpPr>
          <p:cNvPr id="4" name="Straight Connector 3">
            <a:extLst>
              <a:ext uri="{FF2B5EF4-FFF2-40B4-BE49-F238E27FC236}">
                <a16:creationId xmlns:a16="http://schemas.microsoft.com/office/drawing/2014/main" id="{83B217EE-6C80-FA2B-EE2B-93ED9CC3A4C7}"/>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82408168"/>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pic>
        <p:nvPicPr>
          <p:cNvPr id="2" name="Graphic 1">
            <a:extLst>
              <a:ext uri="{FF2B5EF4-FFF2-40B4-BE49-F238E27FC236}">
                <a16:creationId xmlns:a16="http://schemas.microsoft.com/office/drawing/2014/main" id="{D62B14ED-669F-9CF7-2EAF-6E7926A28D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14879" y="294290"/>
            <a:ext cx="1693425" cy="558373"/>
          </a:xfrm>
          <a:prstGeom prst="rect">
            <a:avLst/>
          </a:prstGeom>
        </p:spPr>
      </p:pic>
      <p:sp>
        <p:nvSpPr>
          <p:cNvPr id="3" name="TextBox 2">
            <a:extLst>
              <a:ext uri="{FF2B5EF4-FFF2-40B4-BE49-F238E27FC236}">
                <a16:creationId xmlns:a16="http://schemas.microsoft.com/office/drawing/2014/main" id="{FA94EBC2-9A6C-9D1E-E252-A36F55F4B50D}"/>
              </a:ext>
            </a:extLst>
          </p:cNvPr>
          <p:cNvSpPr txBox="1"/>
          <p:nvPr userDrawn="1"/>
        </p:nvSpPr>
        <p:spPr>
          <a:xfrm>
            <a:off x="9968048" y="6497112"/>
            <a:ext cx="1886351"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Times New Roman" panose="02020603050405020304" pitchFamily="18" charset="0"/>
                <a:ea typeface="Aptos" panose="020B0004020202020204" pitchFamily="34" charset="0"/>
                <a:cs typeface="Times New Roman" panose="02020603050405020304" pitchFamily="18" charset="0"/>
              </a:rPr>
              <a:t>©</a:t>
            </a:r>
            <a:r>
              <a:rPr lang="en-GB" sz="1000" kern="100">
                <a:effectLst/>
                <a:latin typeface="Aptos" panose="020B0004020202020204" pitchFamily="34" charset="0"/>
                <a:ea typeface="Aptos" panose="020B0004020202020204" pitchFamily="34" charset="0"/>
                <a:cs typeface="Times New Roman" panose="02020603050405020304" pitchFamily="18" charset="0"/>
              </a:rPr>
              <a:t> </a:t>
            </a:r>
            <a:r>
              <a:rPr lang="en-US" sz="900"/>
              <a:t>2025 Energy Systems Catapult</a:t>
            </a:r>
            <a:endParaRPr lang="en-GB" sz="900"/>
          </a:p>
        </p:txBody>
      </p:sp>
    </p:spTree>
    <p:extLst>
      <p:ext uri="{BB962C8B-B14F-4D97-AF65-F5344CB8AC3E}">
        <p14:creationId xmlns:p14="http://schemas.microsoft.com/office/powerpoint/2010/main" val="1503170466"/>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cxnSp>
        <p:nvCxnSpPr>
          <p:cNvPr id="3" name="Straight Connector 2">
            <a:extLst>
              <a:ext uri="{FF2B5EF4-FFF2-40B4-BE49-F238E27FC236}">
                <a16:creationId xmlns:a16="http://schemas.microsoft.com/office/drawing/2014/main" id="{D8CA5D2F-3640-CF67-97A2-463AFE02683F}"/>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3712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points with icons - dark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34DBE9B1-8077-5A54-0D8A-07080E61B20C}"/>
              </a:ext>
            </a:extLst>
          </p:cNvPr>
          <p:cNvSpPr>
            <a:spLocks noGrp="1"/>
          </p:cNvSpPr>
          <p:nvPr>
            <p:ph type="body" sz="quarter" idx="11"/>
          </p:nvPr>
        </p:nvSpPr>
        <p:spPr>
          <a:xfrm>
            <a:off x="455075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F157F8FF-5B7A-5DDF-25B5-F4AAF3899DBA}"/>
              </a:ext>
            </a:extLst>
          </p:cNvPr>
          <p:cNvSpPr>
            <a:spLocks noGrp="1"/>
          </p:cNvSpPr>
          <p:nvPr>
            <p:ph type="body" sz="quarter" idx="12"/>
          </p:nvPr>
        </p:nvSpPr>
        <p:spPr>
          <a:xfrm>
            <a:off x="106753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29E576B-F971-414A-1FF5-3FADAF9AE5DC}"/>
              </a:ext>
            </a:extLst>
          </p:cNvPr>
          <p:cNvSpPr>
            <a:spLocks noGrp="1"/>
          </p:cNvSpPr>
          <p:nvPr>
            <p:ph type="body" sz="quarter" idx="13"/>
          </p:nvPr>
        </p:nvSpPr>
        <p:spPr>
          <a:xfrm>
            <a:off x="8033970" y="3625725"/>
            <a:ext cx="3086834" cy="707886"/>
          </a:xfrm>
        </p:spPr>
        <p:txBody>
          <a:bodyPr/>
          <a:lstStyle>
            <a:lvl1pPr marL="0" indent="0" algn="ctr">
              <a:buNone/>
              <a:defRPr sz="2000"/>
            </a:lvl1pPr>
            <a:lvl2pPr marL="457200" indent="0">
              <a:buNone/>
              <a:defRPr sz="2400"/>
            </a:lvl2pPr>
            <a:lvl3pPr marL="914400" indent="0">
              <a:buNone/>
              <a:defRPr sz="2000"/>
            </a:lvl3pPr>
            <a:lvl4pPr marL="1371600" indent="0">
              <a:buNone/>
              <a:defRPr sz="1800"/>
            </a:lvl4pPr>
            <a:lvl5pPr marL="1828800" indent="0">
              <a:buNone/>
              <a:defRPr/>
            </a:lvl5pPr>
          </a:lstStyle>
          <a:p>
            <a:pPr lvl="0"/>
            <a:r>
              <a:rPr lang="en-US"/>
              <a:t>Click to edit Master text styles</a:t>
            </a:r>
          </a:p>
        </p:txBody>
      </p:sp>
      <p:sp>
        <p:nvSpPr>
          <p:cNvPr id="18" name="Picture Placeholder 17">
            <a:extLst>
              <a:ext uri="{FF2B5EF4-FFF2-40B4-BE49-F238E27FC236}">
                <a16:creationId xmlns:a16="http://schemas.microsoft.com/office/drawing/2014/main" id="{9FC370E0-579F-E6AD-1C9A-C59C9B7BB112}"/>
              </a:ext>
            </a:extLst>
          </p:cNvPr>
          <p:cNvSpPr>
            <a:spLocks noGrp="1"/>
          </p:cNvSpPr>
          <p:nvPr>
            <p:ph type="pic" sz="quarter" idx="14"/>
          </p:nvPr>
        </p:nvSpPr>
        <p:spPr>
          <a:xfrm>
            <a:off x="1738453" y="1614544"/>
            <a:ext cx="1744988" cy="1744987"/>
          </a:xfrm>
        </p:spPr>
        <p:txBody>
          <a:bodyPr/>
          <a:lstStyle/>
          <a:p>
            <a:endParaRPr lang="en-GB"/>
          </a:p>
        </p:txBody>
      </p:sp>
      <p:sp>
        <p:nvSpPr>
          <p:cNvPr id="19" name="Picture Placeholder 17">
            <a:extLst>
              <a:ext uri="{FF2B5EF4-FFF2-40B4-BE49-F238E27FC236}">
                <a16:creationId xmlns:a16="http://schemas.microsoft.com/office/drawing/2014/main" id="{EA65A6E7-2076-1358-CE3D-AF1C3116BBA5}"/>
              </a:ext>
            </a:extLst>
          </p:cNvPr>
          <p:cNvSpPr>
            <a:spLocks noGrp="1"/>
          </p:cNvSpPr>
          <p:nvPr>
            <p:ph type="pic" sz="quarter" idx="15"/>
          </p:nvPr>
        </p:nvSpPr>
        <p:spPr>
          <a:xfrm>
            <a:off x="5221673" y="1614543"/>
            <a:ext cx="1744988" cy="1744987"/>
          </a:xfrm>
        </p:spPr>
        <p:txBody>
          <a:bodyPr/>
          <a:lstStyle/>
          <a:p>
            <a:endParaRPr lang="en-GB"/>
          </a:p>
        </p:txBody>
      </p:sp>
      <p:sp>
        <p:nvSpPr>
          <p:cNvPr id="20" name="Picture Placeholder 17">
            <a:extLst>
              <a:ext uri="{FF2B5EF4-FFF2-40B4-BE49-F238E27FC236}">
                <a16:creationId xmlns:a16="http://schemas.microsoft.com/office/drawing/2014/main" id="{0C90A2ED-CD1A-8EF0-4A68-BB263871EE2A}"/>
              </a:ext>
            </a:extLst>
          </p:cNvPr>
          <p:cNvSpPr>
            <a:spLocks noGrp="1"/>
          </p:cNvSpPr>
          <p:nvPr>
            <p:ph type="pic" sz="quarter" idx="16"/>
          </p:nvPr>
        </p:nvSpPr>
        <p:spPr>
          <a:xfrm>
            <a:off x="8704893" y="1614543"/>
            <a:ext cx="1744988" cy="1744987"/>
          </a:xfrm>
        </p:spPr>
        <p:txBody>
          <a:bodyPr/>
          <a:lstStyle/>
          <a:p>
            <a:endParaRPr lang="en-GB"/>
          </a:p>
        </p:txBody>
      </p:sp>
      <p:pic>
        <p:nvPicPr>
          <p:cNvPr id="3" name="Graphic 2">
            <a:extLst>
              <a:ext uri="{FF2B5EF4-FFF2-40B4-BE49-F238E27FC236}">
                <a16:creationId xmlns:a16="http://schemas.microsoft.com/office/drawing/2014/main" id="{6CDE5D73-19A3-14C8-79D7-6FD698371A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cxnSp>
        <p:nvCxnSpPr>
          <p:cNvPr id="4" name="Straight Connector 3">
            <a:extLst>
              <a:ext uri="{FF2B5EF4-FFF2-40B4-BE49-F238E27FC236}">
                <a16:creationId xmlns:a16="http://schemas.microsoft.com/office/drawing/2014/main" id="{83B217EE-6C80-FA2B-EE2B-93ED9CC3A4C7}"/>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3609127"/>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8" name="Picture Placeholder 2">
            <a:extLst>
              <a:ext uri="{FF2B5EF4-FFF2-40B4-BE49-F238E27FC236}">
                <a16:creationId xmlns:a16="http://schemas.microsoft.com/office/drawing/2014/main" id="{80751D34-4E25-1569-04EA-E2E828D41DB9}"/>
              </a:ext>
            </a:extLst>
          </p:cNvPr>
          <p:cNvSpPr>
            <a:spLocks noGrp="1"/>
          </p:cNvSpPr>
          <p:nvPr>
            <p:ph type="pic" idx="11"/>
          </p:nvPr>
        </p:nvSpPr>
        <p:spPr>
          <a:xfrm>
            <a:off x="6132638" y="1825624"/>
            <a:ext cx="5183186" cy="4035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11117" y="1825624"/>
            <a:ext cx="4479925" cy="4035426"/>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1062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11" name="Text Placeholder 10">
            <a:extLst>
              <a:ext uri="{FF2B5EF4-FFF2-40B4-BE49-F238E27FC236}">
                <a16:creationId xmlns:a16="http://schemas.microsoft.com/office/drawing/2014/main" id="{DF069082-521D-6C81-1ECD-30BE898C48E1}"/>
              </a:ext>
            </a:extLst>
          </p:cNvPr>
          <p:cNvSpPr>
            <a:spLocks noGrp="1"/>
          </p:cNvSpPr>
          <p:nvPr>
            <p:ph type="body" sz="quarter" idx="12"/>
          </p:nvPr>
        </p:nvSpPr>
        <p:spPr>
          <a:xfrm>
            <a:off x="1049307" y="1476375"/>
            <a:ext cx="10093386" cy="4384675"/>
          </a:xfrm>
        </p:spPr>
        <p:txBody>
          <a:bodyPr/>
          <a:lstStyle>
            <a:lvl1pPr marL="0" indent="0">
              <a:buNone/>
              <a:defRPr sz="2000"/>
            </a:lvl1pPr>
          </a:lstStyle>
          <a:p>
            <a:pPr lvl="0"/>
            <a:r>
              <a:rPr lang="en-US"/>
              <a:t>Click to edit Master text styles</a:t>
            </a:r>
          </a:p>
        </p:txBody>
      </p:sp>
      <p:cxnSp>
        <p:nvCxnSpPr>
          <p:cNvPr id="3" name="Straight Connector 2">
            <a:extLst>
              <a:ext uri="{FF2B5EF4-FFF2-40B4-BE49-F238E27FC236}">
                <a16:creationId xmlns:a16="http://schemas.microsoft.com/office/drawing/2014/main" id="{48092F49-C68D-AD7F-79BF-4404BB4AC60C}"/>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0495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23CA-B525-43EA-A78D-7167DA564DD1}"/>
              </a:ext>
            </a:extLst>
          </p:cNvPr>
          <p:cNvSpPr>
            <a:spLocks noGrp="1"/>
          </p:cNvSpPr>
          <p:nvPr>
            <p:ph type="title" hasCustomPrompt="1"/>
          </p:nvPr>
        </p:nvSpPr>
        <p:spPr>
          <a:xfrm>
            <a:off x="251396" y="242534"/>
            <a:ext cx="8940962" cy="523220"/>
          </a:xfrm>
          <a:noFill/>
        </p:spPr>
        <p:txBody>
          <a:bodyPr wrap="square" anchor="t" anchorCtr="0">
            <a:spAutoFit/>
          </a:bodyPr>
          <a:lstStyle>
            <a:lvl1pPr>
              <a:lnSpc>
                <a:spcPct val="100000"/>
              </a:lnSpc>
              <a:defRPr sz="2800" b="1">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Title Here</a:t>
            </a:r>
            <a:endParaRPr lang="en-GB"/>
          </a:p>
        </p:txBody>
      </p:sp>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09D050EB-AE11-928D-3A45-4FB45B019A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5089" y="294483"/>
            <a:ext cx="1693422" cy="558372"/>
          </a:xfrm>
          <a:prstGeom prst="rect">
            <a:avLst/>
          </a:prstGeom>
        </p:spPr>
      </p:pic>
      <p:sp>
        <p:nvSpPr>
          <p:cNvPr id="3" name="Content Placeholder 2">
            <a:extLst>
              <a:ext uri="{FF2B5EF4-FFF2-40B4-BE49-F238E27FC236}">
                <a16:creationId xmlns:a16="http://schemas.microsoft.com/office/drawing/2014/main" id="{DD6E8843-9D77-B34E-194A-1FC1CD2AD73F}"/>
              </a:ext>
            </a:extLst>
          </p:cNvPr>
          <p:cNvSpPr>
            <a:spLocks noGrp="1"/>
          </p:cNvSpPr>
          <p:nvPr>
            <p:ph sz="half" idx="1"/>
          </p:nvPr>
        </p:nvSpPr>
        <p:spPr>
          <a:xfrm>
            <a:off x="838200" y="1825624"/>
            <a:ext cx="5181600" cy="1046440"/>
          </a:xfrm>
        </p:spPr>
        <p:txBody>
          <a:bodyPr/>
          <a:lstStyle>
            <a:lvl1pPr>
              <a:defRPr sz="2400"/>
            </a:lvl1pPr>
            <a:lvl2pPr marL="685800" indent="-2286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AA24FA1E-2A9B-A8E0-6AEA-5FE012F2DE11}"/>
              </a:ext>
            </a:extLst>
          </p:cNvPr>
          <p:cNvSpPr>
            <a:spLocks noGrp="1"/>
          </p:cNvSpPr>
          <p:nvPr>
            <p:ph sz="half" idx="2"/>
          </p:nvPr>
        </p:nvSpPr>
        <p:spPr>
          <a:xfrm>
            <a:off x="6172200" y="1825625"/>
            <a:ext cx="5181600" cy="1046440"/>
          </a:xfrm>
        </p:spPr>
        <p:txBody>
          <a:bodyPr/>
          <a:lstStyle>
            <a:lvl1pPr>
              <a:defRPr sz="2400"/>
            </a:lvl1pPr>
            <a:lvl2pPr marL="800100" indent="-342900">
              <a:buClr>
                <a:schemeClr val="accent1"/>
              </a:buClr>
              <a:buFont typeface="Arial" panose="020B0604020202020204" pitchFamily="34" charset="0"/>
              <a:buChar char="•"/>
              <a:defRPr sz="2000"/>
            </a:lvl2pPr>
            <a:lvl3pPr marL="1143000" indent="-228600">
              <a:buClr>
                <a:schemeClr val="accent1"/>
              </a:buClr>
              <a:buFont typeface="Arial" panose="020B0604020202020204" pitchFamily="34" charset="0"/>
              <a:buChar char="•"/>
              <a:defRPr sz="1800"/>
            </a:lvl3pPr>
          </a:lstStyle>
          <a:p>
            <a:pPr lvl="0"/>
            <a:r>
              <a:rPr lang="en-US"/>
              <a:t>Click to edit Master text styles</a:t>
            </a:r>
          </a:p>
          <a:p>
            <a:pPr lvl="1"/>
            <a:r>
              <a:rPr lang="en-US"/>
              <a:t>Second level</a:t>
            </a:r>
          </a:p>
          <a:p>
            <a:pPr lvl="2"/>
            <a:r>
              <a:rPr lang="en-US"/>
              <a:t>Third level</a:t>
            </a:r>
          </a:p>
        </p:txBody>
      </p:sp>
      <p:cxnSp>
        <p:nvCxnSpPr>
          <p:cNvPr id="5" name="Straight Connector 4">
            <a:extLst>
              <a:ext uri="{FF2B5EF4-FFF2-40B4-BE49-F238E27FC236}">
                <a16:creationId xmlns:a16="http://schemas.microsoft.com/office/drawing/2014/main" id="{8D0A191F-66AA-1A95-D118-591DCBB05472}"/>
              </a:ext>
            </a:extLst>
          </p:cNvPr>
          <p:cNvCxnSpPr>
            <a:cxnSpLocks/>
          </p:cNvCxnSpPr>
          <p:nvPr userDrawn="1"/>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095985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lideBreakDark">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BBAC3-AFE7-4C2E-A386-33A7604A98BA}"/>
              </a:ext>
            </a:extLst>
          </p:cNvPr>
          <p:cNvSpPr>
            <a:spLocks noGrp="1"/>
          </p:cNvSpPr>
          <p:nvPr>
            <p:ph type="sldNum" sz="quarter" idx="10"/>
          </p:nvPr>
        </p:nvSpPr>
        <p:spPr/>
        <p:txBody>
          <a:bodyPr/>
          <a:lstStyle/>
          <a:p>
            <a:fld id="{BC713994-E38F-4BB4-A257-6815BBC3FB08}" type="slidenum">
              <a:rPr lang="en-GB" smtClean="0"/>
              <a:pPr/>
              <a:t>‹#›</a:t>
            </a:fld>
            <a:endParaRPr lang="en-GB"/>
          </a:p>
        </p:txBody>
      </p:sp>
      <p:sp>
        <p:nvSpPr>
          <p:cNvPr id="4" name="Title 1">
            <a:extLst>
              <a:ext uri="{FF2B5EF4-FFF2-40B4-BE49-F238E27FC236}">
                <a16:creationId xmlns:a16="http://schemas.microsoft.com/office/drawing/2014/main" id="{7943AA7D-2ED4-0260-12BC-DB3FF104E067}"/>
              </a:ext>
            </a:extLst>
          </p:cNvPr>
          <p:cNvSpPr>
            <a:spLocks noGrp="1"/>
          </p:cNvSpPr>
          <p:nvPr>
            <p:ph type="ctrTitle" hasCustomPrompt="1"/>
          </p:nvPr>
        </p:nvSpPr>
        <p:spPr>
          <a:xfrm>
            <a:off x="968573" y="1888958"/>
            <a:ext cx="6189096" cy="1754326"/>
          </a:xfrm>
          <a:noFill/>
          <a:ln>
            <a:noFill/>
          </a:ln>
        </p:spPr>
        <p:txBody>
          <a:bodyPr anchor="t" anchorCtr="0"/>
          <a:lstStyle>
            <a:lvl1pPr algn="l">
              <a:lnSpc>
                <a:spcPct val="100000"/>
              </a:lnSpc>
              <a:defRPr sz="5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US"/>
              <a:t>Insert Slide Break Title Here</a:t>
            </a:r>
            <a:endParaRPr lang="en-GB"/>
          </a:p>
        </p:txBody>
      </p:sp>
      <p:cxnSp>
        <p:nvCxnSpPr>
          <p:cNvPr id="5" name="Straight Connector 4">
            <a:extLst>
              <a:ext uri="{FF2B5EF4-FFF2-40B4-BE49-F238E27FC236}">
                <a16:creationId xmlns:a16="http://schemas.microsoft.com/office/drawing/2014/main" id="{B204E42D-77DC-148F-19FA-260F4C43BCDA}"/>
              </a:ext>
            </a:extLst>
          </p:cNvPr>
          <p:cNvCxnSpPr>
            <a:cxnSpLocks/>
          </p:cNvCxnSpPr>
          <p:nvPr userDrawn="1"/>
        </p:nvCxnSpPr>
        <p:spPr>
          <a:xfrm>
            <a:off x="182656" y="0"/>
            <a:ext cx="0" cy="260075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F6A1B1FB-3022-6A02-8BBE-F869A0C8D8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4879" y="294290"/>
            <a:ext cx="1693425" cy="558373"/>
          </a:xfrm>
          <a:prstGeom prst="rect">
            <a:avLst/>
          </a:prstGeom>
        </p:spPr>
      </p:pic>
      <p:sp>
        <p:nvSpPr>
          <p:cNvPr id="10" name="Rectangle 9">
            <a:extLst>
              <a:ext uri="{FF2B5EF4-FFF2-40B4-BE49-F238E27FC236}">
                <a16:creationId xmlns:a16="http://schemas.microsoft.com/office/drawing/2014/main" id="{20ACCC73-6D45-5C2A-C0F5-53A06491AAE4}"/>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38383C7-033E-C2B3-1251-8B9C69D25C4A}"/>
              </a:ext>
            </a:extLst>
          </p:cNvPr>
          <p:cNvSpPr>
            <a:spLocks noGrp="1"/>
          </p:cNvSpPr>
          <p:nvPr>
            <p:ph type="pic" sz="quarter" idx="11"/>
          </p:nvPr>
        </p:nvSpPr>
        <p:spPr>
          <a:xfrm>
            <a:off x="7430475" y="1888958"/>
            <a:ext cx="3730625" cy="3732212"/>
          </a:xfrm>
        </p:spPr>
        <p:txBody>
          <a:bodyPr/>
          <a:lstStyle/>
          <a:p>
            <a:endParaRPr lang="en-GB"/>
          </a:p>
        </p:txBody>
      </p:sp>
    </p:spTree>
    <p:extLst>
      <p:ext uri="{BB962C8B-B14F-4D97-AF65-F5344CB8AC3E}">
        <p14:creationId xmlns:p14="http://schemas.microsoft.com/office/powerpoint/2010/main" val="414023930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Slide - Dark Grey">
    <p:bg>
      <p:bgPr>
        <a:solidFill>
          <a:schemeClr val="bg2"/>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pic>
        <p:nvPicPr>
          <p:cNvPr id="12" name="Graphic 11">
            <a:extLst>
              <a:ext uri="{FF2B5EF4-FFF2-40B4-BE49-F238E27FC236}">
                <a16:creationId xmlns:a16="http://schemas.microsoft.com/office/drawing/2014/main" id="{935CBE4A-6E6F-C421-B613-C151808693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spTree>
    <p:extLst>
      <p:ext uri="{BB962C8B-B14F-4D97-AF65-F5344CB8AC3E}">
        <p14:creationId xmlns:p14="http://schemas.microsoft.com/office/powerpoint/2010/main" val="2125547259"/>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End Slide - Dark Grey">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9DAD764D-6393-4CED-94DD-006475A5D014}"/>
              </a:ext>
            </a:extLst>
          </p:cNvPr>
          <p:cNvSpPr>
            <a:spLocks noGrp="1"/>
          </p:cNvSpPr>
          <p:nvPr>
            <p:ph type="sldNum" sz="quarter" idx="10"/>
          </p:nvPr>
        </p:nvSpPr>
        <p:spPr>
          <a:xfrm>
            <a:off x="11353800" y="6494767"/>
            <a:ext cx="827442" cy="365125"/>
          </a:xfrm>
        </p:spPr>
        <p:txBody>
          <a:bodyPr/>
          <a:lstStyle>
            <a:lvl1pPr>
              <a:defRPr sz="900"/>
            </a:lvl1pPr>
          </a:lstStyle>
          <a:p>
            <a:fld id="{BC713994-E38F-4BB4-A257-6815BBC3FB08}" type="slidenum">
              <a:rPr lang="en-GB" smtClean="0"/>
              <a:pPr/>
              <a:t>‹#›</a:t>
            </a:fld>
            <a:endParaRPr lang="en-GB"/>
          </a:p>
        </p:txBody>
      </p:sp>
      <p:sp>
        <p:nvSpPr>
          <p:cNvPr id="9" name="Rectangle 8">
            <a:extLst>
              <a:ext uri="{FF2B5EF4-FFF2-40B4-BE49-F238E27FC236}">
                <a16:creationId xmlns:a16="http://schemas.microsoft.com/office/drawing/2014/main" id="{75176001-341E-4B98-BC80-43D152BA0D42}"/>
              </a:ext>
            </a:extLst>
          </p:cNvPr>
          <p:cNvSpPr/>
          <p:nvPr userDrawn="1"/>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957E14F-5A67-A58C-DACA-032542192F57}"/>
              </a:ext>
            </a:extLst>
          </p:cNvPr>
          <p:cNvSpPr>
            <a:spLocks noGrp="1"/>
          </p:cNvSpPr>
          <p:nvPr>
            <p:ph type="ctrTitle" hasCustomPrompt="1"/>
          </p:nvPr>
        </p:nvSpPr>
        <p:spPr>
          <a:xfrm>
            <a:off x="646923" y="1884893"/>
            <a:ext cx="6189096" cy="1446550"/>
          </a:xfrm>
          <a:noFill/>
          <a:ln>
            <a:noFill/>
          </a:ln>
        </p:spPr>
        <p:txBody>
          <a:bodyPr anchor="t" anchorCtr="0"/>
          <a:lstStyle>
            <a:lvl1pPr algn="l">
              <a:lnSpc>
                <a:spcPct val="100000"/>
              </a:lnSpc>
              <a:defRPr sz="4400" b="1">
                <a:ln>
                  <a:noFill/>
                </a:ln>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a:t>Insert Message e.g. Thank you, Q&amp;A</a:t>
            </a:r>
          </a:p>
        </p:txBody>
      </p:sp>
      <p:sp>
        <p:nvSpPr>
          <p:cNvPr id="5" name="Subtitle 2">
            <a:extLst>
              <a:ext uri="{FF2B5EF4-FFF2-40B4-BE49-F238E27FC236}">
                <a16:creationId xmlns:a16="http://schemas.microsoft.com/office/drawing/2014/main" id="{E3EDED19-2132-B25B-64E9-BB307AD624F9}"/>
              </a:ext>
            </a:extLst>
          </p:cNvPr>
          <p:cNvSpPr>
            <a:spLocks noGrp="1"/>
          </p:cNvSpPr>
          <p:nvPr>
            <p:ph type="subTitle" idx="1" hasCustomPrompt="1"/>
          </p:nvPr>
        </p:nvSpPr>
        <p:spPr>
          <a:xfrm>
            <a:off x="646924" y="3614615"/>
            <a:ext cx="5461645" cy="400110"/>
          </a:xfrm>
        </p:spPr>
        <p:txBody>
          <a:bodyPr/>
          <a:lstStyle>
            <a:lvl1pPr marL="0" indent="0" algn="l">
              <a:buNone/>
              <a:defRPr sz="2000" b="1">
                <a:solidFill>
                  <a:schemeClr val="accent1"/>
                </a:solidFill>
                <a:latin typeface="Segoe UI "/>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en-GB"/>
          </a:p>
        </p:txBody>
      </p:sp>
      <p:sp>
        <p:nvSpPr>
          <p:cNvPr id="6" name="Content Placeholder 6">
            <a:extLst>
              <a:ext uri="{FF2B5EF4-FFF2-40B4-BE49-F238E27FC236}">
                <a16:creationId xmlns:a16="http://schemas.microsoft.com/office/drawing/2014/main" id="{04976288-417A-C750-69D0-54AA36113D06}"/>
              </a:ext>
            </a:extLst>
          </p:cNvPr>
          <p:cNvSpPr>
            <a:spLocks noGrp="1"/>
          </p:cNvSpPr>
          <p:nvPr>
            <p:ph sz="quarter" idx="13" hasCustomPrompt="1"/>
          </p:nvPr>
        </p:nvSpPr>
        <p:spPr>
          <a:xfrm>
            <a:off x="647701" y="3999496"/>
            <a:ext cx="5460868" cy="369332"/>
          </a:xfrm>
        </p:spPr>
        <p:txBody>
          <a:bodyPr/>
          <a:lstStyle>
            <a:lvl1pPr marL="0" indent="0">
              <a:buNone/>
              <a:defRPr sz="1800" b="0">
                <a:latin typeface="+mn-lt"/>
                <a:ea typeface="Segoe UI Black" panose="020B0A02040204020203" pitchFamily="34" charset="0"/>
                <a:cs typeface="Segoe UI" panose="020B0502040204020203" pitchFamily="34" charset="0"/>
              </a:defRPr>
            </a:lvl1pPr>
          </a:lstStyle>
          <a:p>
            <a:pPr lvl="0"/>
            <a:r>
              <a:rPr lang="en-GB"/>
              <a:t>Job Title</a:t>
            </a:r>
          </a:p>
        </p:txBody>
      </p:sp>
      <p:sp>
        <p:nvSpPr>
          <p:cNvPr id="10" name="Rectangle 9">
            <a:extLst>
              <a:ext uri="{FF2B5EF4-FFF2-40B4-BE49-F238E27FC236}">
                <a16:creationId xmlns:a16="http://schemas.microsoft.com/office/drawing/2014/main" id="{3F37346B-76D0-73FB-F5C6-71070817C3F6}"/>
              </a:ext>
            </a:extLst>
          </p:cNvPr>
          <p:cNvSpPr/>
          <p:nvPr userDrawn="1"/>
        </p:nvSpPr>
        <p:spPr>
          <a:xfrm>
            <a:off x="759262" y="4416280"/>
            <a:ext cx="1017034" cy="113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3">
            <a:extLst>
              <a:ext uri="{FF2B5EF4-FFF2-40B4-BE49-F238E27FC236}">
                <a16:creationId xmlns:a16="http://schemas.microsoft.com/office/drawing/2014/main" id="{7E993A43-E7E3-E5C4-80AD-668DB73B57E9}"/>
              </a:ext>
            </a:extLst>
          </p:cNvPr>
          <p:cNvSpPr>
            <a:spLocks noGrp="1"/>
          </p:cNvSpPr>
          <p:nvPr>
            <p:ph type="pic" sz="quarter" idx="15"/>
          </p:nvPr>
        </p:nvSpPr>
        <p:spPr>
          <a:xfrm>
            <a:off x="6954838" y="1884363"/>
            <a:ext cx="5237162" cy="4327525"/>
          </a:xfrm>
        </p:spPr>
        <p:txBody>
          <a:bodyPr/>
          <a:lstStyle/>
          <a:p>
            <a:endParaRPr lang="en-GB"/>
          </a:p>
        </p:txBody>
      </p:sp>
      <p:sp>
        <p:nvSpPr>
          <p:cNvPr id="13" name="TextBox 12">
            <a:extLst>
              <a:ext uri="{FF2B5EF4-FFF2-40B4-BE49-F238E27FC236}">
                <a16:creationId xmlns:a16="http://schemas.microsoft.com/office/drawing/2014/main" id="{3B76F324-C5AD-F1F1-0245-5AFE20836330}"/>
              </a:ext>
            </a:extLst>
          </p:cNvPr>
          <p:cNvSpPr txBox="1"/>
          <p:nvPr userDrawn="1"/>
        </p:nvSpPr>
        <p:spPr>
          <a:xfrm>
            <a:off x="646923" y="5627113"/>
            <a:ext cx="3768059" cy="584775"/>
          </a:xfrm>
          <a:prstGeom prst="rect">
            <a:avLst/>
          </a:prstGeom>
          <a:noFill/>
        </p:spPr>
        <p:txBody>
          <a:bodyPr wrap="square" rtlCol="0">
            <a:spAutoFit/>
          </a:bodyPr>
          <a:lstStyle/>
          <a:p>
            <a:r>
              <a:rPr lang="en-GB" sz="1600"/>
              <a:t>es.catapult.org.uk</a:t>
            </a:r>
          </a:p>
          <a:p>
            <a:r>
              <a:rPr lang="en-GB" sz="1600"/>
              <a:t>@energysyscat</a:t>
            </a:r>
          </a:p>
        </p:txBody>
      </p:sp>
      <p:pic>
        <p:nvPicPr>
          <p:cNvPr id="2" name="Graphic 1">
            <a:extLst>
              <a:ext uri="{FF2B5EF4-FFF2-40B4-BE49-F238E27FC236}">
                <a16:creationId xmlns:a16="http://schemas.microsoft.com/office/drawing/2014/main" id="{E911FDE8-CF8A-D57A-5270-3930E8253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269" y="494649"/>
            <a:ext cx="2908056" cy="958873"/>
          </a:xfrm>
          <a:prstGeom prst="rect">
            <a:avLst/>
          </a:prstGeom>
        </p:spPr>
      </p:pic>
    </p:spTree>
    <p:extLst>
      <p:ext uri="{BB962C8B-B14F-4D97-AF65-F5344CB8AC3E}">
        <p14:creationId xmlns:p14="http://schemas.microsoft.com/office/powerpoint/2010/main" val="48277906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B80E-F59E-6781-C38D-B9C0B486D5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6682C34-777E-4F47-5374-511F7BF41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9D2BDD-7374-40CC-9CE6-29863A155252}"/>
              </a:ext>
            </a:extLst>
          </p:cNvPr>
          <p:cNvSpPr>
            <a:spLocks noGrp="1"/>
          </p:cNvSpPr>
          <p:nvPr>
            <p:ph type="dt" sz="half" idx="10"/>
          </p:nvPr>
        </p:nvSpPr>
        <p:spPr/>
        <p:txBody>
          <a:bodyPr/>
          <a:lstStyle/>
          <a:p>
            <a:fld id="{E4BA29D2-B230-A74A-9C5E-B1B91F3E0F94}" type="datetimeFigureOut">
              <a:rPr lang="en-US" smtClean="0"/>
              <a:t>4/15/2025</a:t>
            </a:fld>
            <a:endParaRPr lang="en-US"/>
          </a:p>
        </p:txBody>
      </p:sp>
      <p:sp>
        <p:nvSpPr>
          <p:cNvPr id="5" name="Footer Placeholder 4">
            <a:extLst>
              <a:ext uri="{FF2B5EF4-FFF2-40B4-BE49-F238E27FC236}">
                <a16:creationId xmlns:a16="http://schemas.microsoft.com/office/drawing/2014/main" id="{3084B4B4-F09C-D343-5944-20E910C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4FB33-C52C-EF3A-2FF1-EAD015358E07}"/>
              </a:ext>
            </a:extLst>
          </p:cNvPr>
          <p:cNvSpPr>
            <a:spLocks noGrp="1"/>
          </p:cNvSpPr>
          <p:nvPr>
            <p:ph type="sldNum" sz="quarter" idx="12"/>
          </p:nvPr>
        </p:nvSpPr>
        <p:spPr/>
        <p:txBody>
          <a:bodyPr/>
          <a:lstStyle/>
          <a:p>
            <a:fld id="{1A510317-83A3-EA4E-926E-41CA5CCB0FCB}" type="slidenum">
              <a:rPr lang="en-US" smtClean="0"/>
              <a:t>‹#›</a:t>
            </a:fld>
            <a:endParaRPr lang="en-US"/>
          </a:p>
        </p:txBody>
      </p:sp>
    </p:spTree>
    <p:extLst>
      <p:ext uri="{BB962C8B-B14F-4D97-AF65-F5344CB8AC3E}">
        <p14:creationId xmlns:p14="http://schemas.microsoft.com/office/powerpoint/2010/main" val="362895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5.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Tree>
    <p:extLst>
      <p:ext uri="{BB962C8B-B14F-4D97-AF65-F5344CB8AC3E}">
        <p14:creationId xmlns:p14="http://schemas.microsoft.com/office/powerpoint/2010/main" val="3623293329"/>
      </p:ext>
    </p:extLst>
  </p:cSld>
  <p:clrMap bg1="lt1" tx1="dk1" bg2="lt2" tx2="dk2" accent1="accent1" accent2="accent2" accent3="accent3" accent4="accent4" accent5="accent5" accent6="accent6" hlink="hlink" folHlink="folHlink"/>
  <p:sldLayoutIdLst>
    <p:sldLayoutId id="2147483732" r:id="rId1"/>
    <p:sldLayoutId id="2147483753" r:id="rId2"/>
    <p:sldLayoutId id="2147483754" r:id="rId3"/>
    <p:sldLayoutId id="2147483761" r:id="rId4"/>
    <p:sldLayoutId id="2147483976" r:id="rId5"/>
    <p:sldLayoutId id="2147483713" r:id="rId6"/>
    <p:sldLayoutId id="2147483758" r:id="rId7"/>
    <p:sldLayoutId id="2147483755" r:id="rId8"/>
    <p:sldLayoutId id="2147483756" r:id="rId9"/>
    <p:sldLayoutId id="2147483757" r:id="rId10"/>
    <p:sldLayoutId id="2147483759" r:id="rId11"/>
    <p:sldLayoutId id="2147483730" r:id="rId12"/>
    <p:sldLayoutId id="2147483977" r:id="rId13"/>
    <p:sldLayoutId id="2147483760" r:id="rId14"/>
    <p:sldLayoutId id="2147483978" r:id="rId15"/>
    <p:sldLayoutId id="2147483979" r:id="rId16"/>
    <p:sldLayoutId id="2147483980" r:id="rId17"/>
    <p:sldLayoutId id="2147483981" r:id="rId18"/>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Tree>
    <p:extLst>
      <p:ext uri="{BB962C8B-B14F-4D97-AF65-F5344CB8AC3E}">
        <p14:creationId xmlns:p14="http://schemas.microsoft.com/office/powerpoint/2010/main" val="17785894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00" r:id="rId19"/>
    <p:sldLayoutId id="2147483801" r:id="rId20"/>
    <p:sldLayoutId id="2147483802" r:id="rId21"/>
    <p:sldLayoutId id="2147483803" r:id="rId22"/>
    <p:sldLayoutId id="2147483804" r:id="rId23"/>
    <p:sldLayoutId id="2147483806" r:id="rId24"/>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Tree>
    <p:extLst>
      <p:ext uri="{BB962C8B-B14F-4D97-AF65-F5344CB8AC3E}">
        <p14:creationId xmlns:p14="http://schemas.microsoft.com/office/powerpoint/2010/main" val="330344441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982" r:id="rId8"/>
    <p:sldLayoutId id="2147483983" r:id="rId9"/>
    <p:sldLayoutId id="2147483984" r:id="rId10"/>
    <p:sldLayoutId id="2147483985" r:id="rId11"/>
    <p:sldLayoutId id="2147483986" r:id="rId12"/>
    <p:sldLayoutId id="2147483988" r:id="rId13"/>
    <p:sldLayoutId id="2147483989" r:id="rId14"/>
    <p:sldLayoutId id="2147483842" r:id="rId15"/>
    <p:sldLayoutId id="2147483843" r:id="rId16"/>
    <p:sldLayoutId id="2147483990" r:id="rId17"/>
    <p:sldLayoutId id="2147484025" r:id="rId18"/>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
        <p:nvSpPr>
          <p:cNvPr id="5" name="TextBox 4">
            <a:extLst>
              <a:ext uri="{FF2B5EF4-FFF2-40B4-BE49-F238E27FC236}">
                <a16:creationId xmlns:a16="http://schemas.microsoft.com/office/drawing/2014/main" id="{9F7D8EA8-0E02-E04D-4C1A-A9910B7B93DB}"/>
              </a:ext>
            </a:extLst>
          </p:cNvPr>
          <p:cNvSpPr txBox="1"/>
          <p:nvPr>
            <p:extLst>
              <p:ext uri="{1162E1C5-73C7-4A58-AE30-91384D911F3F}">
                <p184:classification xmlns:p184="http://schemas.microsoft.com/office/powerpoint/2018/4/main" val="ftr"/>
              </p:ext>
            </p:extLst>
          </p:nvPr>
        </p:nvSpPr>
        <p:spPr>
          <a:xfrm>
            <a:off x="190500" y="6210300"/>
            <a:ext cx="2162175" cy="4572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
--------------------------------------------------------
This document is marked as confidential</a:t>
            </a:r>
          </a:p>
        </p:txBody>
      </p:sp>
    </p:spTree>
    <p:extLst>
      <p:ext uri="{BB962C8B-B14F-4D97-AF65-F5344CB8AC3E}">
        <p14:creationId xmlns:p14="http://schemas.microsoft.com/office/powerpoint/2010/main" val="18390866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7" r:id="rId4"/>
    <p:sldLayoutId id="2147483667" r:id="rId5"/>
    <p:sldLayoutId id="2147483975" r:id="rId6"/>
    <p:sldLayoutId id="2147483669" r:id="rId7"/>
    <p:sldLayoutId id="2147483768" r:id="rId8"/>
    <p:sldLayoutId id="2147483769" r:id="rId9"/>
    <p:sldLayoutId id="2147483770" r:id="rId10"/>
    <p:sldLayoutId id="2147483771" r:id="rId11"/>
    <p:sldLayoutId id="2147483772" r:id="rId12"/>
    <p:sldLayoutId id="2147483773" r:id="rId13"/>
    <p:sldLayoutId id="2147483774" r:id="rId14"/>
    <p:sldLayoutId id="2147483776" r:id="rId15"/>
    <p:sldLayoutId id="2147483677" r:id="rId16"/>
    <p:sldLayoutId id="2147483660" r:id="rId17"/>
    <p:sldLayoutId id="2147483661" r:id="rId18"/>
    <p:sldLayoutId id="2147483662" r:id="rId19"/>
    <p:sldLayoutId id="2147483650" r:id="rId20"/>
    <p:sldLayoutId id="2147483728" r:id="rId21"/>
    <p:sldLayoutId id="2147483924" r:id="rId22"/>
    <p:sldLayoutId id="2147483926" r:id="rId23"/>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Tree>
    <p:extLst>
      <p:ext uri="{BB962C8B-B14F-4D97-AF65-F5344CB8AC3E}">
        <p14:creationId xmlns:p14="http://schemas.microsoft.com/office/powerpoint/2010/main" val="3984873637"/>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C05CD-BEFB-4764-B298-E76D587E45A8}"/>
              </a:ext>
            </a:extLst>
          </p:cNvPr>
          <p:cNvSpPr>
            <a:spLocks noGrp="1"/>
          </p:cNvSpPr>
          <p:nvPr>
            <p:ph type="title"/>
          </p:nvPr>
        </p:nvSpPr>
        <p:spPr>
          <a:xfrm>
            <a:off x="838200" y="365125"/>
            <a:ext cx="10515600" cy="369332"/>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706DB-9587-465F-9D5A-35F9CEACA516}"/>
              </a:ext>
            </a:extLst>
          </p:cNvPr>
          <p:cNvSpPr>
            <a:spLocks noGrp="1"/>
          </p:cNvSpPr>
          <p:nvPr>
            <p:ph type="body" idx="1"/>
          </p:nvPr>
        </p:nvSpPr>
        <p:spPr>
          <a:xfrm>
            <a:off x="838200" y="1825625"/>
            <a:ext cx="10515600" cy="1169551"/>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2EEF620-DF7A-4E1C-B84C-8DA2A352E902}"/>
              </a:ext>
            </a:extLst>
          </p:cNvPr>
          <p:cNvSpPr>
            <a:spLocks noGrp="1"/>
          </p:cNvSpPr>
          <p:nvPr>
            <p:ph type="sldNum" sz="quarter" idx="4"/>
          </p:nvPr>
        </p:nvSpPr>
        <p:spPr>
          <a:xfrm>
            <a:off x="11353800" y="6494767"/>
            <a:ext cx="827442" cy="365125"/>
          </a:xfrm>
          <a:prstGeom prst="rect">
            <a:avLst/>
          </a:prstGeom>
        </p:spPr>
        <p:txBody>
          <a:bodyPr vert="horz" lIns="91440" tIns="45720" rIns="91440" bIns="45720" rtlCol="0" anchor="ctr"/>
          <a:lstStyle>
            <a:lvl1pPr algn="r">
              <a:defRPr sz="1000">
                <a:solidFill>
                  <a:schemeClr val="tx1"/>
                </a:solidFill>
                <a:latin typeface="Segoe UI" panose="020B0502040204020203" pitchFamily="34" charset="0"/>
                <a:cs typeface="Segoe UI" panose="020B0502040204020203" pitchFamily="34" charset="0"/>
              </a:defRPr>
            </a:lvl1pPr>
          </a:lstStyle>
          <a:p>
            <a:fld id="{BC713994-E38F-4BB4-A257-6815BBC3FB08}" type="slidenum">
              <a:rPr lang="en-GB" smtClean="0"/>
              <a:pPr/>
              <a:t>‹#›</a:t>
            </a:fld>
            <a:endParaRPr lang="en-GB"/>
          </a:p>
        </p:txBody>
      </p:sp>
      <p:sp>
        <p:nvSpPr>
          <p:cNvPr id="7" name="Rectangle 6">
            <a:extLst>
              <a:ext uri="{FF2B5EF4-FFF2-40B4-BE49-F238E27FC236}">
                <a16:creationId xmlns:a16="http://schemas.microsoft.com/office/drawing/2014/main" id="{BDCAFBC6-20B6-4FC2-8211-3C7BEA1B91FA}"/>
              </a:ext>
            </a:extLst>
          </p:cNvPr>
          <p:cNvSpPr/>
          <p:nvPr userDrawn="1"/>
        </p:nvSpPr>
        <p:spPr>
          <a:xfrm>
            <a:off x="9990429" y="6554218"/>
            <a:ext cx="1856598" cy="230832"/>
          </a:xfrm>
          <a:prstGeom prst="rect">
            <a:avLst/>
          </a:prstGeom>
        </p:spPr>
        <p:txBody>
          <a:bodyPr wrap="none">
            <a:spAutoFit/>
          </a:bodyPr>
          <a:lstStyle/>
          <a:p>
            <a:r>
              <a:rPr lang="en-GB" sz="900">
                <a:solidFill>
                  <a:schemeClr val="tx1"/>
                </a:solidFill>
                <a:latin typeface="Segoe UI" panose="020B0502040204020203" pitchFamily="34" charset="0"/>
                <a:cs typeface="Segoe UI" panose="020B0502040204020203" pitchFamily="34" charset="0"/>
              </a:rPr>
              <a:t>© 2025 Energy Systems Catapult</a:t>
            </a:r>
          </a:p>
        </p:txBody>
      </p:sp>
    </p:spTree>
    <p:extLst>
      <p:ext uri="{BB962C8B-B14F-4D97-AF65-F5344CB8AC3E}">
        <p14:creationId xmlns:p14="http://schemas.microsoft.com/office/powerpoint/2010/main" val="307895080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hf hdr="0" ftr="0" dt="0"/>
  <p:txStyles>
    <p:title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p:titleStyle>
    <p:body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10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hdphoto" Target="../media/hdphoto1.wdp"/><Relationship Id="rId7" Type="http://schemas.openxmlformats.org/officeDocument/2006/relationships/image" Target="../media/image36.gif"/><Relationship Id="rId2" Type="http://schemas.openxmlformats.org/officeDocument/2006/relationships/image" Target="../media/image57.png"/><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1.wdp"/><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58.jpeg"/><Relationship Id="rId5"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image" Target="../media/image21.png"/><Relationship Id="rId1" Type="http://schemas.openxmlformats.org/officeDocument/2006/relationships/slideLayout" Target="../slideLayouts/slideLayout4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96.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hyperlink" Target="https://www.netzerogo.org.uk/s/sles-case-study/a0XNz0000031ts0MAA/local-area-energy-plan-procurement" TargetMode="External"/><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75.png"/><Relationship Id="rId5" Type="http://schemas.openxmlformats.org/officeDocument/2006/relationships/image" Target="../media/image20.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hyperlink" Target="https://www.netzerogo.org.uk/s/article/Offset-Options-in-Devon-to-Achieve-Net-Zero-by-2030"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20.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gif"/><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20.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0.png"/><Relationship Id="rId7" Type="http://schemas.openxmlformats.org/officeDocument/2006/relationships/image" Target="../media/image64.jpeg"/><Relationship Id="rId2" Type="http://schemas.openxmlformats.org/officeDocument/2006/relationships/image" Target="../media/image77.png"/><Relationship Id="rId1" Type="http://schemas.openxmlformats.org/officeDocument/2006/relationships/slideLayout" Target="../slideLayouts/slideLayout46.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jpeg"/><Relationship Id="rId9" Type="http://schemas.openxmlformats.org/officeDocument/2006/relationships/image" Target="../media/image79.sv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7.png"/><Relationship Id="rId1" Type="http://schemas.openxmlformats.org/officeDocument/2006/relationships/slideLayout" Target="../slideLayouts/slideLayout46.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2.png"/><Relationship Id="rId7"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0.png"/><Relationship Id="rId11" Type="http://schemas.openxmlformats.org/officeDocument/2006/relationships/image" Target="../media/image84.png"/><Relationship Id="rId5" Type="http://schemas.openxmlformats.org/officeDocument/2006/relationships/image" Target="../media/image77.png"/><Relationship Id="rId10" Type="http://schemas.openxmlformats.org/officeDocument/2006/relationships/image" Target="../media/image64.jpeg"/><Relationship Id="rId4" Type="http://schemas.openxmlformats.org/officeDocument/2006/relationships/image" Target="../media/image83.sv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6.svg"/><Relationship Id="rId7" Type="http://schemas.openxmlformats.org/officeDocument/2006/relationships/image" Target="../media/image67.png"/><Relationship Id="rId2" Type="http://schemas.openxmlformats.org/officeDocument/2006/relationships/image" Target="../media/image85.png"/><Relationship Id="rId1" Type="http://schemas.openxmlformats.org/officeDocument/2006/relationships/slideLayout" Target="../slideLayouts/slideLayout46.xml"/><Relationship Id="rId6" Type="http://schemas.openxmlformats.org/officeDocument/2006/relationships/image" Target="../media/image63.jpeg"/><Relationship Id="rId5" Type="http://schemas.openxmlformats.org/officeDocument/2006/relationships/image" Target="../media/image20.png"/><Relationship Id="rId4" Type="http://schemas.openxmlformats.org/officeDocument/2006/relationships/image" Target="../media/image77.png"/><Relationship Id="rId9" Type="http://schemas.openxmlformats.org/officeDocument/2006/relationships/image" Target="../media/image64.jpe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0.png"/><Relationship Id="rId7" Type="http://schemas.openxmlformats.org/officeDocument/2006/relationships/image" Target="../media/image90.svg"/><Relationship Id="rId2" Type="http://schemas.openxmlformats.org/officeDocument/2006/relationships/image" Target="../media/image77.png"/><Relationship Id="rId1" Type="http://schemas.openxmlformats.org/officeDocument/2006/relationships/slideLayout" Target="../slideLayouts/slideLayout4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sv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3.pn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47.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47.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4.jpeg"/><Relationship Id="rId1" Type="http://schemas.openxmlformats.org/officeDocument/2006/relationships/slideLayout" Target="../slideLayouts/slideLayout4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4.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4.jpeg"/><Relationship Id="rId1" Type="http://schemas.openxmlformats.org/officeDocument/2006/relationships/slideLayout" Target="../slideLayouts/slideLayout4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96.xml"/><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6.pn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15.svg"/><Relationship Id="rId2" Type="http://schemas.openxmlformats.org/officeDocument/2006/relationships/image" Target="../media/image106.png"/><Relationship Id="rId16" Type="http://schemas.openxmlformats.org/officeDocument/2006/relationships/image" Target="../media/image119.svg"/><Relationship Id="rId1" Type="http://schemas.openxmlformats.org/officeDocument/2006/relationships/slideLayout" Target="../slideLayouts/slideLayout46.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9.sv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svg"/></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20.png"/><Relationship Id="rId2"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13.sv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3.emf"/><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6.pn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3.png"/><Relationship Id="rId7"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127.png"/><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130.png"/><Relationship Id="rId11" Type="http://schemas.openxmlformats.org/officeDocument/2006/relationships/image" Target="../media/image132.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6.pn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6.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3.svg"/><Relationship Id="rId4" Type="http://schemas.openxmlformats.org/officeDocument/2006/relationships/image" Target="../media/image108.png"/><Relationship Id="rId9" Type="http://schemas.openxmlformats.org/officeDocument/2006/relationships/image" Target="../media/image112.png"/></Relationships>
</file>

<file path=ppt/slides/_rels/slide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3.svg"/><Relationship Id="rId4" Type="http://schemas.openxmlformats.org/officeDocument/2006/relationships/image" Target="../media/image108.png"/><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hyperlink" Target="https://www.netzerogo.org.uk/s/sles-case-study/a0XNz0000031ts0MAA/local-area-energy-plan-procurement" TargetMode="External"/><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B1ED-1888-5C32-47F4-AAF0719A50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11D85C-6815-85D6-D380-791BA524C6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Title 4">
            <a:extLst>
              <a:ext uri="{FF2B5EF4-FFF2-40B4-BE49-F238E27FC236}">
                <a16:creationId xmlns:a16="http://schemas.microsoft.com/office/drawing/2014/main" id="{AE205C8D-BB30-E963-512F-BC51F7DD096A}"/>
              </a:ext>
            </a:extLst>
          </p:cNvPr>
          <p:cNvSpPr>
            <a:spLocks noGrp="1"/>
          </p:cNvSpPr>
          <p:nvPr>
            <p:ph type="ctrTitle"/>
          </p:nvPr>
        </p:nvSpPr>
        <p:spPr>
          <a:xfrm>
            <a:off x="515542" y="936215"/>
            <a:ext cx="6189096" cy="2308324"/>
          </a:xfrm>
        </p:spPr>
        <p:txBody>
          <a:bodyPr/>
          <a:lstStyle/>
          <a:p>
            <a:r>
              <a:rPr lang="en-GB" sz="7200" noProof="0"/>
              <a:t>Impact</a:t>
            </a:r>
            <a:br>
              <a:rPr lang="en-GB" sz="7200" noProof="0"/>
            </a:br>
            <a:r>
              <a:rPr lang="en-GB" sz="7200" noProof="0"/>
              <a:t>Report</a:t>
            </a:r>
          </a:p>
        </p:txBody>
      </p:sp>
      <p:sp>
        <p:nvSpPr>
          <p:cNvPr id="7" name="Content Placeholder 6">
            <a:extLst>
              <a:ext uri="{FF2B5EF4-FFF2-40B4-BE49-F238E27FC236}">
                <a16:creationId xmlns:a16="http://schemas.microsoft.com/office/drawing/2014/main" id="{2CDE38A1-F2E7-F523-53AA-6F2F0E291F3E}"/>
              </a:ext>
            </a:extLst>
          </p:cNvPr>
          <p:cNvSpPr>
            <a:spLocks noGrp="1"/>
          </p:cNvSpPr>
          <p:nvPr>
            <p:ph sz="quarter" idx="13"/>
          </p:nvPr>
        </p:nvSpPr>
        <p:spPr/>
        <p:txBody>
          <a:bodyPr/>
          <a:lstStyle/>
          <a:p>
            <a:r>
              <a:rPr lang="en-GB" noProof="0"/>
              <a:t>March 2025</a:t>
            </a:r>
          </a:p>
        </p:txBody>
      </p:sp>
      <p:pic>
        <p:nvPicPr>
          <p:cNvPr id="19" name="Picture Placeholder 18" descr="A person writing on a blackboard&#10;&#10;Description automatically generated">
            <a:extLst>
              <a:ext uri="{FF2B5EF4-FFF2-40B4-BE49-F238E27FC236}">
                <a16:creationId xmlns:a16="http://schemas.microsoft.com/office/drawing/2014/main" id="{6E29D55C-3E72-6A14-0142-AF3645CBE3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l="1124" r="1124"/>
          <a:stretch/>
        </p:blipFill>
        <p:spPr>
          <a:xfrm>
            <a:off x="6364944" y="1963445"/>
            <a:ext cx="5907742" cy="4881633"/>
          </a:xfrm>
        </p:spPr>
      </p:pic>
      <p:pic>
        <p:nvPicPr>
          <p:cNvPr id="4" name="Picture 3" descr="A logo with a pin on it&#10;&#10;AI-generated content may be incorrect.">
            <a:extLst>
              <a:ext uri="{FF2B5EF4-FFF2-40B4-BE49-F238E27FC236}">
                <a16:creationId xmlns:a16="http://schemas.microsoft.com/office/drawing/2014/main" id="{15F28AAC-3AE6-952B-20E1-F78BD10C0B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24918" y="322829"/>
            <a:ext cx="1896026" cy="1896026"/>
          </a:xfrm>
          <a:prstGeom prst="rect">
            <a:avLst/>
          </a:prstGeom>
        </p:spPr>
      </p:pic>
    </p:spTree>
    <p:extLst>
      <p:ext uri="{BB962C8B-B14F-4D97-AF65-F5344CB8AC3E}">
        <p14:creationId xmlns:p14="http://schemas.microsoft.com/office/powerpoint/2010/main" val="3425081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6E22-4D0F-0EDB-59EF-129D79E69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A9D68-B481-4FEF-1C1B-BCA6C50C61E3}"/>
              </a:ext>
            </a:extLst>
          </p:cNvPr>
          <p:cNvSpPr>
            <a:spLocks noGrp="1"/>
          </p:cNvSpPr>
          <p:nvPr>
            <p:ph type="ctrTitle"/>
          </p:nvPr>
        </p:nvSpPr>
        <p:spPr>
          <a:xfrm>
            <a:off x="968573" y="1888958"/>
            <a:ext cx="6189096" cy="1754326"/>
          </a:xfrm>
        </p:spPr>
        <p:txBody>
          <a:bodyPr/>
          <a:lstStyle/>
          <a:p>
            <a:r>
              <a:rPr lang="en-GB" noProof="0"/>
              <a:t>Qualitative Evidence</a:t>
            </a:r>
          </a:p>
        </p:txBody>
      </p:sp>
      <p:pic>
        <p:nvPicPr>
          <p:cNvPr id="4" name="Picture 3" descr="A picture containing text&#10;&#10;Description automatically generated">
            <a:extLst>
              <a:ext uri="{FF2B5EF4-FFF2-40B4-BE49-F238E27FC236}">
                <a16:creationId xmlns:a16="http://schemas.microsoft.com/office/drawing/2014/main" id="{6623DE69-54A7-4EBA-2E6E-771CD319A0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200" y="1212611"/>
            <a:ext cx="5257849" cy="5257849"/>
          </a:xfrm>
          <a:prstGeom prst="rect">
            <a:avLst/>
          </a:prstGeom>
        </p:spPr>
      </p:pic>
    </p:spTree>
    <p:extLst>
      <p:ext uri="{BB962C8B-B14F-4D97-AF65-F5344CB8AC3E}">
        <p14:creationId xmlns:p14="http://schemas.microsoft.com/office/powerpoint/2010/main" val="171967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A0DF11-0B2A-3A64-6079-1F04B93FC6B5}"/>
              </a:ext>
            </a:extLst>
          </p:cNvPr>
          <p:cNvSpPr/>
          <p:nvPr/>
        </p:nvSpPr>
        <p:spPr>
          <a:xfrm flipH="1">
            <a:off x="9034665" y="145838"/>
            <a:ext cx="75631" cy="65314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C9156176-67D2-98E6-FFC1-B6D03A175A7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Title 2">
            <a:extLst>
              <a:ext uri="{FF2B5EF4-FFF2-40B4-BE49-F238E27FC236}">
                <a16:creationId xmlns:a16="http://schemas.microsoft.com/office/drawing/2014/main" id="{2A1FB209-3ED9-17F5-CA12-5F67539B3A1F}"/>
              </a:ext>
            </a:extLst>
          </p:cNvPr>
          <p:cNvSpPr>
            <a:spLocks noGrp="1"/>
          </p:cNvSpPr>
          <p:nvPr>
            <p:ph type="title"/>
          </p:nvPr>
        </p:nvSpPr>
        <p:spPr>
          <a:xfrm>
            <a:off x="251396" y="-63118"/>
            <a:ext cx="8940962" cy="952118"/>
          </a:xfrm>
        </p:spPr>
        <p:txBody>
          <a:bodyPr/>
          <a:lstStyle/>
          <a:p>
            <a:pPr>
              <a:lnSpc>
                <a:spcPct val="150000"/>
              </a:lnSpc>
            </a:pPr>
            <a:r>
              <a:rPr lang="en-GB" noProof="0"/>
              <a:t>Method &amp; Sample</a:t>
            </a:r>
            <a:br>
              <a:rPr lang="en-GB" noProof="0"/>
            </a:br>
            <a:endParaRPr lang="en-GB" noProof="0">
              <a:solidFill>
                <a:schemeClr val="accent1">
                  <a:lumMod val="40000"/>
                  <a:lumOff val="60000"/>
                </a:schemeClr>
              </a:solidFill>
            </a:endParaRPr>
          </a:p>
        </p:txBody>
      </p:sp>
      <p:sp>
        <p:nvSpPr>
          <p:cNvPr id="10" name="TextBox 9">
            <a:extLst>
              <a:ext uri="{FF2B5EF4-FFF2-40B4-BE49-F238E27FC236}">
                <a16:creationId xmlns:a16="http://schemas.microsoft.com/office/drawing/2014/main" id="{CF43FE5B-AAE9-2542-1920-C569878FBCD9}"/>
              </a:ext>
            </a:extLst>
          </p:cNvPr>
          <p:cNvSpPr txBox="1"/>
          <p:nvPr/>
        </p:nvSpPr>
        <p:spPr>
          <a:xfrm>
            <a:off x="206656" y="840202"/>
            <a:ext cx="86207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In Q4, we conducted user research to assess Net Zero Go's impact on the UK’s local authority net zero project landscape.</a:t>
            </a:r>
          </a:p>
        </p:txBody>
      </p:sp>
      <p:grpSp>
        <p:nvGrpSpPr>
          <p:cNvPr id="20" name="Group 19">
            <a:extLst>
              <a:ext uri="{FF2B5EF4-FFF2-40B4-BE49-F238E27FC236}">
                <a16:creationId xmlns:a16="http://schemas.microsoft.com/office/drawing/2014/main" id="{67C1AE09-4E87-2AE0-BDA2-A8539FBAB636}"/>
              </a:ext>
            </a:extLst>
          </p:cNvPr>
          <p:cNvGrpSpPr/>
          <p:nvPr/>
        </p:nvGrpSpPr>
        <p:grpSpPr>
          <a:xfrm>
            <a:off x="9547596" y="1128767"/>
            <a:ext cx="2501365" cy="2093513"/>
            <a:chOff x="5674156" y="941965"/>
            <a:chExt cx="5301233" cy="5567155"/>
          </a:xfrm>
        </p:grpSpPr>
        <p:pic>
          <p:nvPicPr>
            <p:cNvPr id="21" name="Picture 20" descr="Map&#10;&#10;Description automatically generated">
              <a:extLst>
                <a:ext uri="{FF2B5EF4-FFF2-40B4-BE49-F238E27FC236}">
                  <a16:creationId xmlns:a16="http://schemas.microsoft.com/office/drawing/2014/main" id="{BD101762-6A44-9B2A-4362-AA3B69804A8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981" b="2614"/>
            <a:stretch/>
          </p:blipFill>
          <p:spPr>
            <a:xfrm>
              <a:off x="5674156" y="941965"/>
              <a:ext cx="5002846" cy="5567155"/>
            </a:xfrm>
            <a:prstGeom prst="rect">
              <a:avLst/>
            </a:prstGeom>
          </p:spPr>
        </p:pic>
        <p:sp>
          <p:nvSpPr>
            <p:cNvPr id="22" name="Rectangle 21">
              <a:extLst>
                <a:ext uri="{FF2B5EF4-FFF2-40B4-BE49-F238E27FC236}">
                  <a16:creationId xmlns:a16="http://schemas.microsoft.com/office/drawing/2014/main" id="{3868FD9D-CC32-C759-6F3C-011DA1B897FD}"/>
                </a:ext>
              </a:extLst>
            </p:cNvPr>
            <p:cNvSpPr/>
            <p:nvPr/>
          </p:nvSpPr>
          <p:spPr>
            <a:xfrm>
              <a:off x="9256466" y="2004764"/>
              <a:ext cx="1718923" cy="1359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963F2C44-638B-D48E-EBC8-E6F639D10ACC}"/>
                </a:ext>
              </a:extLst>
            </p:cNvPr>
            <p:cNvSpPr/>
            <p:nvPr/>
          </p:nvSpPr>
          <p:spPr>
            <a:xfrm>
              <a:off x="6563362" y="5348024"/>
              <a:ext cx="898534" cy="641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31" name="Straight Connector 30">
            <a:extLst>
              <a:ext uri="{FF2B5EF4-FFF2-40B4-BE49-F238E27FC236}">
                <a16:creationId xmlns:a16="http://schemas.microsoft.com/office/drawing/2014/main" id="{4C64CAFC-AC19-62C3-F2A4-DDB5E5E0EAD4}"/>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Rectangle 3">
            <a:extLst>
              <a:ext uri="{FF2B5EF4-FFF2-40B4-BE49-F238E27FC236}">
                <a16:creationId xmlns:a16="http://schemas.microsoft.com/office/drawing/2014/main" id="{798BDDC1-FE0B-3966-7D75-996B0AAFBA43}"/>
              </a:ext>
            </a:extLst>
          </p:cNvPr>
          <p:cNvSpPr/>
          <p:nvPr/>
        </p:nvSpPr>
        <p:spPr>
          <a:xfrm rot="5400000" flipH="1">
            <a:off x="3599794" y="-2612603"/>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Text Placeholder 12">
            <a:extLst>
              <a:ext uri="{FF2B5EF4-FFF2-40B4-BE49-F238E27FC236}">
                <a16:creationId xmlns:a16="http://schemas.microsoft.com/office/drawing/2014/main" id="{76071FBC-8779-7C0D-1A30-6057EFEB8E8B}"/>
              </a:ext>
            </a:extLst>
          </p:cNvPr>
          <p:cNvSpPr txBox="1">
            <a:spLocks/>
          </p:cNvSpPr>
          <p:nvPr/>
        </p:nvSpPr>
        <p:spPr>
          <a:xfrm>
            <a:off x="3009166" y="4091777"/>
            <a:ext cx="3086834" cy="1323439"/>
          </a:xfrm>
          <a:prstGeom prst="rect">
            <a:avLst/>
          </a:prstGeom>
        </p:spPr>
        <p:txBody>
          <a:bodyPr lIns="91440" tIns="45720" rIns="91440" bIns="45720" anchor="t"/>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a:solidFill>
                  <a:schemeClr val="accent1"/>
                </a:solidFill>
                <a:latin typeface="Segoe UI"/>
                <a:cs typeface="Segoe UI"/>
              </a:rPr>
              <a:t>Sample</a:t>
            </a:r>
            <a:r>
              <a:rPr lang="en-GB" noProof="0">
                <a:latin typeface="Segoe UI"/>
                <a:cs typeface="Segoe UI"/>
              </a:rPr>
              <a:t> </a:t>
            </a:r>
            <a:br>
              <a:rPr lang="en-GB" noProof="0">
                <a:latin typeface="Segoe UI"/>
                <a:cs typeface="Segoe UI"/>
              </a:rPr>
            </a:br>
            <a:endParaRPr lang="en-GB" noProof="0">
              <a:latin typeface="Segoe UI"/>
              <a:cs typeface="Segoe UI"/>
            </a:endParaRPr>
          </a:p>
          <a:p>
            <a:pPr marL="0" indent="0">
              <a:buNone/>
            </a:pPr>
            <a:r>
              <a:rPr lang="en-GB" sz="1400" noProof="0">
                <a:latin typeface="Segoe UI"/>
                <a:cs typeface="Segoe UI"/>
              </a:rPr>
              <a:t>30 participants* in total; including:</a:t>
            </a:r>
          </a:p>
          <a:p>
            <a:r>
              <a:rPr lang="en-GB" sz="1400" noProof="0">
                <a:latin typeface="Segoe UI"/>
                <a:cs typeface="Segoe UI"/>
              </a:rPr>
              <a:t>17 users (local authority officers)</a:t>
            </a:r>
          </a:p>
          <a:p>
            <a:r>
              <a:rPr lang="en-GB" sz="1400" noProof="0">
                <a:latin typeface="Segoe UI"/>
                <a:cs typeface="Segoe UI"/>
              </a:rPr>
              <a:t>9 net zero hub users</a:t>
            </a:r>
          </a:p>
          <a:p>
            <a:r>
              <a:rPr lang="en-GB" sz="1400" noProof="0">
                <a:latin typeface="Segoe UI"/>
                <a:cs typeface="Segoe UI"/>
              </a:rPr>
              <a:t>4 stakeholders (DESNZ, GSENZH)</a:t>
            </a:r>
          </a:p>
        </p:txBody>
      </p:sp>
      <p:sp>
        <p:nvSpPr>
          <p:cNvPr id="18" name="Text Placeholder 13">
            <a:extLst>
              <a:ext uri="{FF2B5EF4-FFF2-40B4-BE49-F238E27FC236}">
                <a16:creationId xmlns:a16="http://schemas.microsoft.com/office/drawing/2014/main" id="{B2B6801F-01C5-C268-6E6D-D4E916023630}"/>
              </a:ext>
            </a:extLst>
          </p:cNvPr>
          <p:cNvSpPr txBox="1">
            <a:spLocks/>
          </p:cNvSpPr>
          <p:nvPr/>
        </p:nvSpPr>
        <p:spPr>
          <a:xfrm>
            <a:off x="70502" y="4091777"/>
            <a:ext cx="3086834" cy="1631216"/>
          </a:xfrm>
          <a:prstGeom prst="rect">
            <a:avLst/>
          </a:prstGeom>
        </p:spPr>
        <p:txBody>
          <a:bodyPr/>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noProof="0">
                <a:solidFill>
                  <a:schemeClr val="accent1"/>
                </a:solidFill>
                <a:cs typeface="Segoe UI Bold" panose="020B0802040204020203" pitchFamily="34" charset="0"/>
              </a:rPr>
              <a:t>Method</a:t>
            </a:r>
            <a:r>
              <a:rPr lang="en-GB" sz="1400" b="1" noProof="0">
                <a:solidFill>
                  <a:schemeClr val="tx2"/>
                </a:solidFill>
                <a:cs typeface="Segoe UI Bold" panose="020B0802040204020203" pitchFamily="34" charset="0"/>
              </a:rPr>
              <a:t> </a:t>
            </a:r>
            <a:br>
              <a:rPr lang="en-GB" sz="1400" b="1" noProof="0">
                <a:solidFill>
                  <a:schemeClr val="tx2"/>
                </a:solidFill>
                <a:cs typeface="Segoe UI Bold" panose="020B0802040204020203" pitchFamily="34" charset="0"/>
              </a:rPr>
            </a:br>
            <a:endParaRPr lang="en-GB" sz="1400" b="1" noProof="0">
              <a:solidFill>
                <a:schemeClr val="tx2"/>
              </a:solidFill>
              <a:cs typeface="Segoe UI Bold" panose="020B0802040204020203" pitchFamily="34" charset="0"/>
            </a:endParaRPr>
          </a:p>
          <a:p>
            <a:r>
              <a:rPr lang="en-GB" sz="1400" noProof="0">
                <a:solidFill>
                  <a:schemeClr val="tx2"/>
                </a:solidFill>
                <a:cs typeface="Segoe UI Bold" panose="020B0802040204020203" pitchFamily="34" charset="0"/>
              </a:rPr>
              <a:t>Semi-structured interviews</a:t>
            </a:r>
          </a:p>
          <a:p>
            <a:r>
              <a:rPr lang="en-GB" sz="1400" noProof="0">
                <a:solidFill>
                  <a:schemeClr val="tx2"/>
                </a:solidFill>
                <a:cs typeface="Segoe UI Bold" panose="020B0802040204020203" pitchFamily="34" charset="0"/>
              </a:rPr>
              <a:t>Conducted online </a:t>
            </a:r>
          </a:p>
          <a:p>
            <a:r>
              <a:rPr lang="en-GB" sz="1400" noProof="0">
                <a:solidFill>
                  <a:schemeClr val="tx2"/>
                </a:solidFill>
                <a:cs typeface="Segoe UI Bold" panose="020B0802040204020203" pitchFamily="34" charset="0"/>
              </a:rPr>
              <a:t>The majority of interviews took place in January 2025.</a:t>
            </a:r>
          </a:p>
          <a:p>
            <a:r>
              <a:rPr lang="en-GB" sz="1400" noProof="0">
                <a:solidFill>
                  <a:schemeClr val="tx2"/>
                </a:solidFill>
                <a:cs typeface="Segoe UI Bold" panose="020B0802040204020203" pitchFamily="34" charset="0"/>
              </a:rPr>
              <a:t>Workshop with User Feedback Group (Feb 2025)</a:t>
            </a:r>
          </a:p>
        </p:txBody>
      </p:sp>
      <p:sp>
        <p:nvSpPr>
          <p:cNvPr id="27" name="Text Placeholder 14">
            <a:extLst>
              <a:ext uri="{FF2B5EF4-FFF2-40B4-BE49-F238E27FC236}">
                <a16:creationId xmlns:a16="http://schemas.microsoft.com/office/drawing/2014/main" id="{71546AC4-886D-0A7B-4547-3D38E1165C52}"/>
              </a:ext>
            </a:extLst>
          </p:cNvPr>
          <p:cNvSpPr txBox="1">
            <a:spLocks/>
          </p:cNvSpPr>
          <p:nvPr/>
        </p:nvSpPr>
        <p:spPr>
          <a:xfrm>
            <a:off x="9160040" y="3188700"/>
            <a:ext cx="2780565" cy="1015663"/>
          </a:xfrm>
          <a:prstGeom prst="rect">
            <a:avLst/>
          </a:prstGeom>
        </p:spPr>
        <p:txBody>
          <a:bodyPr/>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a:solidFill>
                  <a:schemeClr val="accent2"/>
                </a:solidFill>
              </a:rPr>
              <a:t>Local Authority Sample</a:t>
            </a:r>
            <a:r>
              <a:rPr lang="en-GB" noProof="0">
                <a:solidFill>
                  <a:schemeClr val="accent2"/>
                </a:solidFill>
              </a:rPr>
              <a:t> </a:t>
            </a:r>
          </a:p>
          <a:p>
            <a:pPr marL="0" indent="0">
              <a:buNone/>
            </a:pPr>
            <a:r>
              <a:rPr lang="en-GB" sz="1100" noProof="0"/>
              <a:t>We ensured a diverse sample, representing a mix of local authority types—including county councils, district councils, unitary authorities, metropolitan boroughs, and combined authorities.</a:t>
            </a:r>
          </a:p>
        </p:txBody>
      </p:sp>
      <p:pic>
        <p:nvPicPr>
          <p:cNvPr id="29" name="Graphic 28">
            <a:extLst>
              <a:ext uri="{FF2B5EF4-FFF2-40B4-BE49-F238E27FC236}">
                <a16:creationId xmlns:a16="http://schemas.microsoft.com/office/drawing/2014/main" id="{ED2DAF88-BB37-847D-69C9-730C9350C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055" y="2240953"/>
            <a:ext cx="1744988" cy="1744988"/>
          </a:xfrm>
          <a:prstGeom prst="rect">
            <a:avLst/>
          </a:prstGeom>
        </p:spPr>
      </p:pic>
      <p:pic>
        <p:nvPicPr>
          <p:cNvPr id="32" name="Graphic 31">
            <a:extLst>
              <a:ext uri="{FF2B5EF4-FFF2-40B4-BE49-F238E27FC236}">
                <a16:creationId xmlns:a16="http://schemas.microsoft.com/office/drawing/2014/main" id="{DCA036AF-1122-33F5-6F59-36E1FE380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1833" y="2283644"/>
            <a:ext cx="1744988" cy="1744988"/>
          </a:xfrm>
          <a:prstGeom prst="rect">
            <a:avLst/>
          </a:prstGeom>
        </p:spPr>
      </p:pic>
      <p:pic>
        <p:nvPicPr>
          <p:cNvPr id="34" name="Graphic 33">
            <a:extLst>
              <a:ext uri="{FF2B5EF4-FFF2-40B4-BE49-F238E27FC236}">
                <a16:creationId xmlns:a16="http://schemas.microsoft.com/office/drawing/2014/main" id="{F10ACC6F-CCB5-2807-53C6-D20065727F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37851" y="2184089"/>
            <a:ext cx="1744988" cy="1744988"/>
          </a:xfrm>
          <a:prstGeom prst="rect">
            <a:avLst/>
          </a:prstGeom>
        </p:spPr>
      </p:pic>
      <p:sp>
        <p:nvSpPr>
          <p:cNvPr id="36" name="Text Placeholder 14">
            <a:extLst>
              <a:ext uri="{FF2B5EF4-FFF2-40B4-BE49-F238E27FC236}">
                <a16:creationId xmlns:a16="http://schemas.microsoft.com/office/drawing/2014/main" id="{80B0B843-FA28-9E23-EA93-FE7E4DC9F26D}"/>
              </a:ext>
            </a:extLst>
          </p:cNvPr>
          <p:cNvSpPr txBox="1">
            <a:spLocks/>
          </p:cNvSpPr>
          <p:nvPr/>
        </p:nvSpPr>
        <p:spPr>
          <a:xfrm>
            <a:off x="6402269" y="4204363"/>
            <a:ext cx="2780565" cy="1015663"/>
          </a:xfrm>
          <a:prstGeom prst="rect">
            <a:avLst/>
          </a:prstGeom>
        </p:spPr>
        <p:txBody>
          <a:bodyPr/>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a:solidFill>
                  <a:schemeClr val="accent1"/>
                </a:solidFill>
              </a:rPr>
              <a:t>Research Questions</a:t>
            </a:r>
            <a:r>
              <a:rPr lang="en-GB" noProof="0"/>
              <a:t> </a:t>
            </a:r>
            <a:br>
              <a:rPr lang="en-GB" noProof="0"/>
            </a:br>
            <a:endParaRPr lang="en-GB" noProof="0"/>
          </a:p>
          <a:p>
            <a:pPr marL="0" indent="0">
              <a:buNone/>
            </a:pPr>
            <a:r>
              <a:rPr lang="en-GB" sz="1400" noProof="0"/>
              <a:t>What impact has Net Zero Go had on the local energy landscape, specifically in building capacity, capability, and collaboration across local authorities? </a:t>
            </a:r>
          </a:p>
        </p:txBody>
      </p:sp>
      <p:sp>
        <p:nvSpPr>
          <p:cNvPr id="37" name="Text Placeholder 14">
            <a:extLst>
              <a:ext uri="{FF2B5EF4-FFF2-40B4-BE49-F238E27FC236}">
                <a16:creationId xmlns:a16="http://schemas.microsoft.com/office/drawing/2014/main" id="{E94D650F-E865-F39E-436E-6B3AFBC07DB9}"/>
              </a:ext>
            </a:extLst>
          </p:cNvPr>
          <p:cNvSpPr txBox="1">
            <a:spLocks/>
          </p:cNvSpPr>
          <p:nvPr/>
        </p:nvSpPr>
        <p:spPr>
          <a:xfrm>
            <a:off x="9192358" y="4453877"/>
            <a:ext cx="2780565" cy="1015663"/>
          </a:xfrm>
          <a:prstGeom prst="rect">
            <a:avLst/>
          </a:prstGeom>
        </p:spPr>
        <p:txBody>
          <a:bodyPr/>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a:solidFill>
                  <a:schemeClr val="accent2"/>
                </a:solidFill>
              </a:rPr>
              <a:t>Persona Type</a:t>
            </a:r>
            <a:r>
              <a:rPr lang="en-GB" noProof="0">
                <a:solidFill>
                  <a:schemeClr val="accent2"/>
                </a:solidFill>
              </a:rPr>
              <a:t> </a:t>
            </a:r>
          </a:p>
          <a:p>
            <a:pPr marL="0" indent="0">
              <a:buNone/>
            </a:pPr>
            <a:r>
              <a:rPr lang="en-GB" sz="1100" noProof="0"/>
              <a:t>We balanced our sample with equal representation of early-career officers (first 3 years in post) and experienced officers (10+ years of experience).</a:t>
            </a:r>
          </a:p>
        </p:txBody>
      </p:sp>
      <p:sp>
        <p:nvSpPr>
          <p:cNvPr id="38" name="Rectangle 37">
            <a:extLst>
              <a:ext uri="{FF2B5EF4-FFF2-40B4-BE49-F238E27FC236}">
                <a16:creationId xmlns:a16="http://schemas.microsoft.com/office/drawing/2014/main" id="{AFD84F17-4788-29BB-8E02-67800288A8B5}"/>
              </a:ext>
            </a:extLst>
          </p:cNvPr>
          <p:cNvSpPr/>
          <p:nvPr/>
        </p:nvSpPr>
        <p:spPr>
          <a:xfrm>
            <a:off x="9842020" y="6172200"/>
            <a:ext cx="2345616" cy="687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Text Placeholder 14">
            <a:extLst>
              <a:ext uri="{FF2B5EF4-FFF2-40B4-BE49-F238E27FC236}">
                <a16:creationId xmlns:a16="http://schemas.microsoft.com/office/drawing/2014/main" id="{6B66A75B-8A2F-81B3-854B-921BB6F40D40}"/>
              </a:ext>
            </a:extLst>
          </p:cNvPr>
          <p:cNvSpPr txBox="1">
            <a:spLocks/>
          </p:cNvSpPr>
          <p:nvPr/>
        </p:nvSpPr>
        <p:spPr>
          <a:xfrm>
            <a:off x="9220129" y="5488400"/>
            <a:ext cx="2780565" cy="1015663"/>
          </a:xfrm>
          <a:prstGeom prst="rect">
            <a:avLst/>
          </a:prstGeom>
        </p:spPr>
        <p:txBody>
          <a:bodyPr/>
          <a:lstStyle>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a:solidFill>
                  <a:schemeClr val="accent2"/>
                </a:solidFill>
              </a:rPr>
              <a:t>Roles</a:t>
            </a:r>
            <a:r>
              <a:rPr lang="en-GB" noProof="0">
                <a:solidFill>
                  <a:schemeClr val="accent2"/>
                </a:solidFill>
              </a:rPr>
              <a:t> </a:t>
            </a:r>
          </a:p>
          <a:p>
            <a:pPr marL="0" indent="0">
              <a:buNone/>
            </a:pPr>
            <a:r>
              <a:rPr lang="en-GB" sz="1100" noProof="0"/>
              <a:t>Participants were in generalist roles across various seniority levels. A smaller group of housing retrofit officers provided additional perspective.</a:t>
            </a:r>
          </a:p>
        </p:txBody>
      </p:sp>
    </p:spTree>
    <p:extLst>
      <p:ext uri="{BB962C8B-B14F-4D97-AF65-F5344CB8AC3E}">
        <p14:creationId xmlns:p14="http://schemas.microsoft.com/office/powerpoint/2010/main" val="1669759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EDAF-EFBD-186D-99E1-05932BADA38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8F72EF43-5A0F-02D7-DAFB-C11F06613095}"/>
              </a:ext>
            </a:extLst>
          </p:cNvPr>
          <p:cNvSpPr/>
          <p:nvPr/>
        </p:nvSpPr>
        <p:spPr>
          <a:xfrm>
            <a:off x="9842020" y="6172200"/>
            <a:ext cx="2345616" cy="687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53A565E9-599B-8664-1FB4-2FA6AE13247A}"/>
              </a:ext>
            </a:extLst>
          </p:cNvPr>
          <p:cNvSpPr>
            <a:spLocks noGrp="1"/>
          </p:cNvSpPr>
          <p:nvPr>
            <p:ph type="sldNum" sz="quarter" idx="10"/>
          </p:nvPr>
        </p:nvSpPr>
        <p:spPr/>
        <p:txBody>
          <a:bodyPr/>
          <a:lstStyle/>
          <a:p>
            <a:fld id="{BC713994-E38F-4BB4-A257-6815BBC3FB08}" type="slidenum">
              <a:rPr lang="en-GB" noProof="0" smtClean="0"/>
              <a:pPr/>
              <a:t>12</a:t>
            </a:fld>
            <a:endParaRPr lang="en-GB" noProof="0"/>
          </a:p>
        </p:txBody>
      </p:sp>
      <p:sp>
        <p:nvSpPr>
          <p:cNvPr id="3" name="Title 2">
            <a:extLst>
              <a:ext uri="{FF2B5EF4-FFF2-40B4-BE49-F238E27FC236}">
                <a16:creationId xmlns:a16="http://schemas.microsoft.com/office/drawing/2014/main" id="{5DB04388-049F-4D31-5B05-66CB18C12187}"/>
              </a:ext>
            </a:extLst>
          </p:cNvPr>
          <p:cNvSpPr>
            <a:spLocks noGrp="1"/>
          </p:cNvSpPr>
          <p:nvPr>
            <p:ph type="title"/>
          </p:nvPr>
        </p:nvSpPr>
        <p:spPr>
          <a:xfrm>
            <a:off x="251396" y="242534"/>
            <a:ext cx="8940962" cy="523220"/>
          </a:xfrm>
        </p:spPr>
        <p:txBody>
          <a:bodyPr/>
          <a:lstStyle/>
          <a:p>
            <a:r>
              <a:rPr lang="en-GB" noProof="0"/>
              <a:t>Persona reminder </a:t>
            </a:r>
          </a:p>
        </p:txBody>
      </p:sp>
      <p:pic>
        <p:nvPicPr>
          <p:cNvPr id="4" name="Picture 3" descr="A logo with a pin on it&#10;&#10;AI-generated content may be incorrect.">
            <a:extLst>
              <a:ext uri="{FF2B5EF4-FFF2-40B4-BE49-F238E27FC236}">
                <a16:creationId xmlns:a16="http://schemas.microsoft.com/office/drawing/2014/main" id="{90A26FD4-0215-118F-48FC-246291CE82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28380" y="80682"/>
            <a:ext cx="1066957" cy="1066957"/>
          </a:xfrm>
          <a:prstGeom prst="rect">
            <a:avLst/>
          </a:prstGeom>
        </p:spPr>
      </p:pic>
      <p:pic>
        <p:nvPicPr>
          <p:cNvPr id="6" name="Picture 5">
            <a:extLst>
              <a:ext uri="{FF2B5EF4-FFF2-40B4-BE49-F238E27FC236}">
                <a16:creationId xmlns:a16="http://schemas.microsoft.com/office/drawing/2014/main" id="{BD9C8F0A-43F1-994C-AEB8-625148864471}"/>
              </a:ext>
            </a:extLst>
          </p:cNvPr>
          <p:cNvPicPr>
            <a:picLocks noChangeAspect="1"/>
          </p:cNvPicPr>
          <p:nvPr/>
        </p:nvPicPr>
        <p:blipFill>
          <a:blip r:embed="rId3"/>
          <a:srcRect t="5989" b="5322"/>
          <a:stretch/>
        </p:blipFill>
        <p:spPr>
          <a:xfrm>
            <a:off x="550335" y="1190223"/>
            <a:ext cx="4604638" cy="2552437"/>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52613ADD-1422-56F1-FD6B-F6E8CF15469E}"/>
              </a:ext>
            </a:extLst>
          </p:cNvPr>
          <p:cNvPicPr>
            <a:picLocks noChangeAspect="1"/>
          </p:cNvPicPr>
          <p:nvPr/>
        </p:nvPicPr>
        <p:blipFill>
          <a:blip r:embed="rId4"/>
          <a:srcRect t="4982" b="5321"/>
          <a:stretch/>
        </p:blipFill>
        <p:spPr>
          <a:xfrm>
            <a:off x="6477000" y="1204352"/>
            <a:ext cx="4604638" cy="2581387"/>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D6FFD136-8F65-470F-CE29-CE7EEC5FB564}"/>
              </a:ext>
            </a:extLst>
          </p:cNvPr>
          <p:cNvPicPr>
            <a:picLocks noChangeAspect="1"/>
          </p:cNvPicPr>
          <p:nvPr/>
        </p:nvPicPr>
        <p:blipFill>
          <a:blip r:embed="rId5"/>
          <a:srcRect t="5281" b="6028"/>
          <a:stretch/>
        </p:blipFill>
        <p:spPr>
          <a:xfrm>
            <a:off x="550335" y="3983636"/>
            <a:ext cx="4604638" cy="2552437"/>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C05A0777-13E1-3FA0-BF39-A9666A3EFF9A}"/>
              </a:ext>
            </a:extLst>
          </p:cNvPr>
          <p:cNvPicPr>
            <a:picLocks noChangeAspect="1"/>
          </p:cNvPicPr>
          <p:nvPr/>
        </p:nvPicPr>
        <p:blipFill>
          <a:blip r:embed="rId6"/>
          <a:srcRect t="5728" b="5581"/>
          <a:stretch/>
        </p:blipFill>
        <p:spPr>
          <a:xfrm>
            <a:off x="6477000" y="3931921"/>
            <a:ext cx="4604638" cy="2552438"/>
          </a:xfrm>
          <a:prstGeom prst="rect">
            <a:avLst/>
          </a:prstGeom>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CE80CAFF-AFE4-0F99-94DF-EB6A2A71A5D2}"/>
              </a:ext>
            </a:extLst>
          </p:cNvPr>
          <p:cNvSpPr/>
          <p:nvPr/>
        </p:nvSpPr>
        <p:spPr>
          <a:xfrm rot="5400000" flipH="1">
            <a:off x="3591327" y="-2415449"/>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27797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B6D6-3779-5CBB-EDA9-5AC5A8856BC8}"/>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3103922-7C15-8B0A-ADBC-0DD9EAE6475F}"/>
              </a:ext>
            </a:extLst>
          </p:cNvPr>
          <p:cNvPicPr>
            <a:picLocks noChangeAspect="1"/>
          </p:cNvPicPr>
          <p:nvPr/>
        </p:nvPicPr>
        <p:blipFill>
          <a:blip r:embed="rId2" cstate="screen">
            <a:duotone>
              <a:schemeClr val="accent1">
                <a:shade val="45000"/>
                <a:satMod val="135000"/>
              </a:schemeClr>
              <a:prstClr val="white"/>
            </a:duotone>
            <a:alphaModFix amt="32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333449">
            <a:off x="4351122" y="2141724"/>
            <a:ext cx="2791815" cy="3002108"/>
          </a:xfrm>
          <a:prstGeom prst="rect">
            <a:avLst/>
          </a:prstGeom>
        </p:spPr>
      </p:pic>
      <p:sp>
        <p:nvSpPr>
          <p:cNvPr id="2" name="Slide Number Placeholder 1">
            <a:extLst>
              <a:ext uri="{FF2B5EF4-FFF2-40B4-BE49-F238E27FC236}">
                <a16:creationId xmlns:a16="http://schemas.microsoft.com/office/drawing/2014/main" id="{DBE34369-700D-EC3F-E578-44C77F8A009E}"/>
              </a:ext>
            </a:extLst>
          </p:cNvPr>
          <p:cNvSpPr>
            <a:spLocks noGrp="1"/>
          </p:cNvSpPr>
          <p:nvPr>
            <p:ph type="sldNum" sz="quarter" idx="10"/>
          </p:nvPr>
        </p:nvSpPr>
        <p:spPr/>
        <p:txBody>
          <a:bodyPr/>
          <a:lstStyle/>
          <a:p>
            <a:fld id="{BC713994-E38F-4BB4-A257-6815BBC3FB08}" type="slidenum">
              <a:rPr lang="en-GB" noProof="0" smtClean="0"/>
              <a:pPr/>
              <a:t>13</a:t>
            </a:fld>
            <a:endParaRPr lang="en-GB" noProof="0"/>
          </a:p>
        </p:txBody>
      </p:sp>
      <p:sp>
        <p:nvSpPr>
          <p:cNvPr id="3" name="Title 2">
            <a:extLst>
              <a:ext uri="{FF2B5EF4-FFF2-40B4-BE49-F238E27FC236}">
                <a16:creationId xmlns:a16="http://schemas.microsoft.com/office/drawing/2014/main" id="{2DC0E17F-0A95-4419-CFD2-7A46091F7AC6}"/>
              </a:ext>
            </a:extLst>
          </p:cNvPr>
          <p:cNvSpPr>
            <a:spLocks noGrp="1"/>
          </p:cNvSpPr>
          <p:nvPr>
            <p:ph type="title"/>
          </p:nvPr>
        </p:nvSpPr>
        <p:spPr>
          <a:xfrm>
            <a:off x="251396" y="242534"/>
            <a:ext cx="8940962" cy="523220"/>
          </a:xfrm>
        </p:spPr>
        <p:txBody>
          <a:bodyPr/>
          <a:lstStyle/>
          <a:p>
            <a:r>
              <a:rPr lang="en-GB" noProof="0"/>
              <a:t>Net Zero Go – what our users are saying about us?</a:t>
            </a:r>
          </a:p>
        </p:txBody>
      </p:sp>
      <p:sp>
        <p:nvSpPr>
          <p:cNvPr id="4" name="Speech Bubble: Oval 3">
            <a:extLst>
              <a:ext uri="{FF2B5EF4-FFF2-40B4-BE49-F238E27FC236}">
                <a16:creationId xmlns:a16="http://schemas.microsoft.com/office/drawing/2014/main" id="{4AA8AB4B-5519-9518-098B-EAFFA245D803}"/>
              </a:ext>
            </a:extLst>
          </p:cNvPr>
          <p:cNvSpPr/>
          <p:nvPr/>
        </p:nvSpPr>
        <p:spPr>
          <a:xfrm>
            <a:off x="8782325" y="2543595"/>
            <a:ext cx="3150842" cy="1212395"/>
          </a:xfrm>
          <a:prstGeom prst="wedgeEllipseCallout">
            <a:avLst>
              <a:gd name="adj1" fmla="val -53154"/>
              <a:gd name="adj2" fmla="val -29575"/>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It’s a great place to find resources when you’re trying to deliver a project. It feels like a more </a:t>
            </a:r>
            <a:r>
              <a:rPr lang="en-GB" sz="1200" b="1" noProof="0">
                <a:solidFill>
                  <a:schemeClr val="tx1"/>
                </a:solidFill>
              </a:rPr>
              <a:t>reliable source</a:t>
            </a:r>
            <a:r>
              <a:rPr lang="en-GB" sz="1200" noProof="0">
                <a:solidFill>
                  <a:schemeClr val="tx1"/>
                </a:solidFill>
              </a:rPr>
              <a:t>!</a:t>
            </a:r>
          </a:p>
        </p:txBody>
      </p:sp>
      <p:sp>
        <p:nvSpPr>
          <p:cNvPr id="6" name="Speech Bubble: Oval 5">
            <a:extLst>
              <a:ext uri="{FF2B5EF4-FFF2-40B4-BE49-F238E27FC236}">
                <a16:creationId xmlns:a16="http://schemas.microsoft.com/office/drawing/2014/main" id="{086A187F-16DC-7109-6A31-E298E7F4033A}"/>
              </a:ext>
            </a:extLst>
          </p:cNvPr>
          <p:cNvSpPr/>
          <p:nvPr/>
        </p:nvSpPr>
        <p:spPr>
          <a:xfrm>
            <a:off x="46947" y="3727644"/>
            <a:ext cx="3768112" cy="1644905"/>
          </a:xfrm>
          <a:prstGeom prst="wedgeEllipseCallout">
            <a:avLst>
              <a:gd name="adj1" fmla="val 49343"/>
              <a:gd name="adj2" fmla="val 29849"/>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We should really be collaborating on Net Zero Go </a:t>
            </a:r>
            <a:r>
              <a:rPr lang="en-GB" sz="1200" b="1" noProof="0">
                <a:solidFill>
                  <a:schemeClr val="tx1"/>
                </a:solidFill>
              </a:rPr>
              <a:t>to share resource and save time,</a:t>
            </a:r>
            <a:r>
              <a:rPr lang="en-GB" sz="1200" noProof="0">
                <a:solidFill>
                  <a:schemeClr val="tx1"/>
                </a:solidFill>
              </a:rPr>
              <a:t> and come up with something that works for all of us as opposed to us all recreating the same piece of work.</a:t>
            </a:r>
          </a:p>
        </p:txBody>
      </p:sp>
      <p:sp>
        <p:nvSpPr>
          <p:cNvPr id="7" name="Speech Bubble: Oval 6">
            <a:extLst>
              <a:ext uri="{FF2B5EF4-FFF2-40B4-BE49-F238E27FC236}">
                <a16:creationId xmlns:a16="http://schemas.microsoft.com/office/drawing/2014/main" id="{CBDD11AC-0E2B-EA2F-0CC9-B9B633CE6A1C}"/>
              </a:ext>
            </a:extLst>
          </p:cNvPr>
          <p:cNvSpPr/>
          <p:nvPr/>
        </p:nvSpPr>
        <p:spPr>
          <a:xfrm>
            <a:off x="8992888" y="4106283"/>
            <a:ext cx="3116502" cy="1149047"/>
          </a:xfrm>
          <a:prstGeom prst="wedgeEllipseCallout">
            <a:avLst>
              <a:gd name="adj1" fmla="val -52315"/>
              <a:gd name="adj2" fmla="val -39124"/>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Net Zero Go helps to </a:t>
            </a:r>
            <a:r>
              <a:rPr lang="en-GB" sz="1200" b="1" noProof="0">
                <a:solidFill>
                  <a:schemeClr val="tx1"/>
                </a:solidFill>
              </a:rPr>
              <a:t>collaborate</a:t>
            </a:r>
            <a:r>
              <a:rPr lang="en-GB" sz="1200" noProof="0">
                <a:solidFill>
                  <a:schemeClr val="tx1"/>
                </a:solidFill>
              </a:rPr>
              <a:t> rather than everyone starts from scratch all the time</a:t>
            </a:r>
          </a:p>
        </p:txBody>
      </p:sp>
      <p:sp>
        <p:nvSpPr>
          <p:cNvPr id="5" name="Speech Bubble: Oval 4">
            <a:extLst>
              <a:ext uri="{FF2B5EF4-FFF2-40B4-BE49-F238E27FC236}">
                <a16:creationId xmlns:a16="http://schemas.microsoft.com/office/drawing/2014/main" id="{92BFDF33-A820-F7DC-66B2-8112319F737C}"/>
              </a:ext>
            </a:extLst>
          </p:cNvPr>
          <p:cNvSpPr/>
          <p:nvPr/>
        </p:nvSpPr>
        <p:spPr>
          <a:xfrm>
            <a:off x="390058" y="2521466"/>
            <a:ext cx="2947364" cy="824760"/>
          </a:xfrm>
          <a:prstGeom prst="wedgeEllipseCallout">
            <a:avLst>
              <a:gd name="adj1" fmla="val 54307"/>
              <a:gd name="adj2" fmla="val 269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You do have absolutely</a:t>
            </a:r>
            <a:r>
              <a:rPr lang="en-GB" sz="1200" b="1" noProof="0">
                <a:solidFill>
                  <a:schemeClr val="tx1"/>
                </a:solidFill>
              </a:rPr>
              <a:t> tonnes of information </a:t>
            </a:r>
            <a:r>
              <a:rPr lang="en-GB" sz="1200" noProof="0">
                <a:solidFill>
                  <a:schemeClr val="tx1"/>
                </a:solidFill>
              </a:rPr>
              <a:t>on Net Zero Go!</a:t>
            </a:r>
          </a:p>
        </p:txBody>
      </p:sp>
      <p:sp>
        <p:nvSpPr>
          <p:cNvPr id="8" name="Speech Bubble: Oval 7">
            <a:extLst>
              <a:ext uri="{FF2B5EF4-FFF2-40B4-BE49-F238E27FC236}">
                <a16:creationId xmlns:a16="http://schemas.microsoft.com/office/drawing/2014/main" id="{D655F2C9-352B-5CE2-21AB-1BE55D79CBD8}"/>
              </a:ext>
            </a:extLst>
          </p:cNvPr>
          <p:cNvSpPr/>
          <p:nvPr/>
        </p:nvSpPr>
        <p:spPr>
          <a:xfrm>
            <a:off x="323225" y="1229405"/>
            <a:ext cx="3016982" cy="910644"/>
          </a:xfrm>
          <a:prstGeom prst="wedgeEllipseCallout">
            <a:avLst>
              <a:gd name="adj1" fmla="val 48720"/>
              <a:gd name="adj2" fmla="val 33091"/>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b="1" noProof="0">
                <a:solidFill>
                  <a:schemeClr val="tx1"/>
                </a:solidFill>
              </a:rPr>
              <a:t>I like the look of the site</a:t>
            </a:r>
            <a:r>
              <a:rPr lang="en-GB" sz="1200" noProof="0">
                <a:solidFill>
                  <a:schemeClr val="tx1"/>
                </a:solidFill>
              </a:rPr>
              <a:t>, it's clean, contemporary, and not overly cluttered.</a:t>
            </a:r>
          </a:p>
        </p:txBody>
      </p:sp>
      <p:pic>
        <p:nvPicPr>
          <p:cNvPr id="9" name="Picture 8" descr="A group of men wearing hard hats&#10;&#10;Description automatically generated">
            <a:extLst>
              <a:ext uri="{FF2B5EF4-FFF2-40B4-BE49-F238E27FC236}">
                <a16:creationId xmlns:a16="http://schemas.microsoft.com/office/drawing/2014/main" id="{1BA16A63-85E2-9F72-D670-40F08284BB26}"/>
              </a:ext>
            </a:extLst>
          </p:cNvPr>
          <p:cNvPicPr>
            <a:picLocks noChangeAspect="1"/>
          </p:cNvPicPr>
          <p:nvPr/>
        </p:nvPicPr>
        <p:blipFill>
          <a:blip r:embed="rId4"/>
          <a:stretch>
            <a:fillRect/>
          </a:stretch>
        </p:blipFill>
        <p:spPr>
          <a:xfrm>
            <a:off x="3948535" y="2102489"/>
            <a:ext cx="1218513" cy="1229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D3833D6D-EC6F-B046-3890-194E13C3A816}"/>
              </a:ext>
            </a:extLst>
          </p:cNvPr>
          <p:cNvSpPr txBox="1"/>
          <p:nvPr/>
        </p:nvSpPr>
        <p:spPr>
          <a:xfrm>
            <a:off x="3559091" y="3442722"/>
            <a:ext cx="2104166"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Technical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1" name="Picture 10" descr="A person smiling with her arms crossed&#10;&#10;Description automatically generated">
            <a:extLst>
              <a:ext uri="{FF2B5EF4-FFF2-40B4-BE49-F238E27FC236}">
                <a16:creationId xmlns:a16="http://schemas.microsoft.com/office/drawing/2014/main" id="{AFF26F6C-3290-B8BA-F469-9F10A50B5A2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0530" r="18258" b="16592"/>
          <a:stretch/>
        </p:blipFill>
        <p:spPr>
          <a:xfrm rot="356740">
            <a:off x="6022549" y="2003060"/>
            <a:ext cx="1268216" cy="123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5E284586-9FF7-E470-770C-D4DCF0837C75}"/>
              </a:ext>
            </a:extLst>
          </p:cNvPr>
          <p:cNvSpPr txBox="1"/>
          <p:nvPr/>
        </p:nvSpPr>
        <p:spPr>
          <a:xfrm>
            <a:off x="5734972" y="3477963"/>
            <a:ext cx="2722540"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Energy Project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3" name="Picture 12" descr="A person smiling at camera&#10;&#10;Description automatically generated">
            <a:extLst>
              <a:ext uri="{FF2B5EF4-FFF2-40B4-BE49-F238E27FC236}">
                <a16:creationId xmlns:a16="http://schemas.microsoft.com/office/drawing/2014/main" id="{9EA17CE5-844E-C370-E40C-93306CBABDC6}"/>
              </a:ext>
            </a:extLst>
          </p:cNvPr>
          <p:cNvPicPr>
            <a:picLocks noChangeAspect="1"/>
          </p:cNvPicPr>
          <p:nvPr/>
        </p:nvPicPr>
        <p:blipFill>
          <a:blip r:embed="rId6"/>
          <a:stretch>
            <a:fillRect/>
          </a:stretch>
        </p:blipFill>
        <p:spPr>
          <a:xfrm>
            <a:off x="3957311" y="4113649"/>
            <a:ext cx="1307725" cy="1266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Rounded Corners 14">
            <a:extLst>
              <a:ext uri="{FF2B5EF4-FFF2-40B4-BE49-F238E27FC236}">
                <a16:creationId xmlns:a16="http://schemas.microsoft.com/office/drawing/2014/main" id="{97235935-B00B-54A9-9623-AB37E8BF7DE1}"/>
              </a:ext>
            </a:extLst>
          </p:cNvPr>
          <p:cNvSpPr/>
          <p:nvPr/>
        </p:nvSpPr>
        <p:spPr>
          <a:xfrm rot="5400000">
            <a:off x="9103767" y="-653254"/>
            <a:ext cx="1448398" cy="4706556"/>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6" name="Rectangle 15">
            <a:extLst>
              <a:ext uri="{FF2B5EF4-FFF2-40B4-BE49-F238E27FC236}">
                <a16:creationId xmlns:a16="http://schemas.microsoft.com/office/drawing/2014/main" id="{B8D87825-1D9B-C081-9A1E-845034C13A24}"/>
              </a:ext>
            </a:extLst>
          </p:cNvPr>
          <p:cNvSpPr/>
          <p:nvPr/>
        </p:nvSpPr>
        <p:spPr>
          <a:xfrm>
            <a:off x="10676223" y="980779"/>
            <a:ext cx="1515777" cy="1443444"/>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18" name="TextBox 17">
            <a:extLst>
              <a:ext uri="{FF2B5EF4-FFF2-40B4-BE49-F238E27FC236}">
                <a16:creationId xmlns:a16="http://schemas.microsoft.com/office/drawing/2014/main" id="{CD4049E3-CD21-22C2-9A21-CF46372AC1A1}"/>
              </a:ext>
            </a:extLst>
          </p:cNvPr>
          <p:cNvSpPr txBox="1"/>
          <p:nvPr/>
        </p:nvSpPr>
        <p:spPr>
          <a:xfrm>
            <a:off x="7587886" y="1004637"/>
            <a:ext cx="4579179" cy="1366080"/>
          </a:xfrm>
          <a:prstGeom prst="rect">
            <a:avLst/>
          </a:prstGeom>
          <a:noFill/>
        </p:spPr>
        <p:txBody>
          <a:bodyPr wrap="square" rtlCol="0">
            <a:spAutoFit/>
          </a:bodyPr>
          <a:lstStyle/>
          <a:p>
            <a:pPr>
              <a:lnSpc>
                <a:spcPct val="107000"/>
              </a:lnSpc>
              <a:spcAft>
                <a:spcPts val="800"/>
              </a:spcAft>
            </a:pPr>
            <a:r>
              <a:rPr lang="en-GB" sz="1200" i="1" kern="100" noProof="0">
                <a:effectLst/>
                <a:ea typeface="Aptos" panose="020B0004020202020204" pitchFamily="34" charset="0"/>
                <a:cs typeface="Times New Roman" panose="02020603050405020304" pitchFamily="18" charset="0"/>
              </a:rPr>
              <a:t>‘I wish I had this kind of resource maybe 20 years ago, it would have been a lot easier because I would have been able to look through all kinds of projects and other people's learnings.’</a:t>
            </a:r>
            <a:br>
              <a:rPr lang="en-GB" sz="1200" kern="100" noProof="0">
                <a:effectLst/>
                <a:ea typeface="Aptos" panose="020B0004020202020204" pitchFamily="34" charset="0"/>
                <a:cs typeface="Times New Roman" panose="02020603050405020304" pitchFamily="18" charset="0"/>
              </a:rPr>
            </a:br>
            <a:endParaRPr lang="en-GB" sz="1200" kern="100" noProof="0">
              <a:effectLst/>
              <a:ea typeface="Aptos" panose="020B0004020202020204" pitchFamily="34" charset="0"/>
              <a:cs typeface="Times New Roman" panose="02020603050405020304" pitchFamily="18" charset="0"/>
            </a:endParaRPr>
          </a:p>
          <a:p>
            <a:pPr>
              <a:lnSpc>
                <a:spcPct val="107000"/>
              </a:lnSpc>
              <a:spcAft>
                <a:spcPts val="800"/>
              </a:spcAft>
            </a:pPr>
            <a:r>
              <a:rPr lang="en-GB" sz="1100" kern="100" noProof="0">
                <a:effectLst/>
                <a:ea typeface="Aptos" panose="020B0004020202020204" pitchFamily="34" charset="0"/>
                <a:cs typeface="Times New Roman" panose="02020603050405020304" pitchFamily="18" charset="0"/>
              </a:rPr>
              <a:t>John Sharp, Energy Team Manager, </a:t>
            </a:r>
            <a:br>
              <a:rPr lang="en-GB" sz="1100" kern="100" noProof="0">
                <a:effectLst/>
                <a:ea typeface="Aptos" panose="020B0004020202020204" pitchFamily="34" charset="0"/>
                <a:cs typeface="Times New Roman" panose="02020603050405020304" pitchFamily="18" charset="0"/>
              </a:rPr>
            </a:br>
            <a:r>
              <a:rPr lang="en-GB" sz="1100" kern="100" noProof="0">
                <a:effectLst/>
                <a:ea typeface="Aptos" panose="020B0004020202020204" pitchFamily="34" charset="0"/>
                <a:cs typeface="Times New Roman" panose="02020603050405020304" pitchFamily="18" charset="0"/>
              </a:rPr>
              <a:t>City of Bradford Metropolitan District Council</a:t>
            </a:r>
          </a:p>
        </p:txBody>
      </p:sp>
      <p:pic>
        <p:nvPicPr>
          <p:cNvPr id="20" name="Picture 19" descr="A close-up of a logo&#10;&#10;AI-generated content may be incorrect.">
            <a:extLst>
              <a:ext uri="{FF2B5EF4-FFF2-40B4-BE49-F238E27FC236}">
                <a16:creationId xmlns:a16="http://schemas.microsoft.com/office/drawing/2014/main" id="{771ED190-8970-03BD-4C1B-092B533DAE0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675088" y="1780399"/>
            <a:ext cx="1176668" cy="332017"/>
          </a:xfrm>
          <a:prstGeom prst="rect">
            <a:avLst/>
          </a:prstGeom>
        </p:spPr>
      </p:pic>
      <p:sp>
        <p:nvSpPr>
          <p:cNvPr id="21" name="TextBox 20">
            <a:extLst>
              <a:ext uri="{FF2B5EF4-FFF2-40B4-BE49-F238E27FC236}">
                <a16:creationId xmlns:a16="http://schemas.microsoft.com/office/drawing/2014/main" id="{C879951E-1DC4-E747-E334-D44F34A54755}"/>
              </a:ext>
            </a:extLst>
          </p:cNvPr>
          <p:cNvSpPr txBox="1"/>
          <p:nvPr/>
        </p:nvSpPr>
        <p:spPr>
          <a:xfrm>
            <a:off x="2981971" y="5560494"/>
            <a:ext cx="2667077" cy="400110"/>
          </a:xfrm>
          <a:prstGeom prst="rect">
            <a:avLst/>
          </a:prstGeom>
          <a:noFill/>
        </p:spPr>
        <p:txBody>
          <a:bodyPr wrap="none" lIns="91440" tIns="45720" rIns="91440" bIns="45720" rtlCol="0" anchor="t">
            <a:spAutoFit/>
          </a:bodyPr>
          <a:lstStyle/>
          <a:p>
            <a:r>
              <a:rPr lang="en-GB" sz="2000" b="1" noProof="0">
                <a:latin typeface="+mj-lt"/>
              </a:rPr>
              <a:t>Programme Manager</a:t>
            </a:r>
            <a:endParaRPr lang="en-GB" sz="2000" noProof="0"/>
          </a:p>
        </p:txBody>
      </p:sp>
      <p:pic>
        <p:nvPicPr>
          <p:cNvPr id="22" name="Picture 21" descr="A person riding a bicycle&#10;&#10;Description automatically generated">
            <a:extLst>
              <a:ext uri="{FF2B5EF4-FFF2-40B4-BE49-F238E27FC236}">
                <a16:creationId xmlns:a16="http://schemas.microsoft.com/office/drawing/2014/main" id="{DC741C20-41D8-306F-7E27-F3B3C0067D27}"/>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25833" t="15845" r="10696" b="11330"/>
          <a:stretch/>
        </p:blipFill>
        <p:spPr>
          <a:xfrm>
            <a:off x="6043491" y="4106283"/>
            <a:ext cx="1307725" cy="1273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6EF5B95A-8EAF-4067-B8FA-D3F4006D83F3}"/>
              </a:ext>
            </a:extLst>
          </p:cNvPr>
          <p:cNvSpPr txBox="1"/>
          <p:nvPr/>
        </p:nvSpPr>
        <p:spPr>
          <a:xfrm>
            <a:off x="5796046" y="5560494"/>
            <a:ext cx="2600392" cy="400110"/>
          </a:xfrm>
          <a:prstGeom prst="rect">
            <a:avLst/>
          </a:prstGeom>
          <a:noFill/>
        </p:spPr>
        <p:txBody>
          <a:bodyPr wrap="none" rtlCol="0">
            <a:spAutoFit/>
          </a:bodyPr>
          <a:lstStyle/>
          <a:p>
            <a:r>
              <a:rPr lang="en-GB" sz="2000" b="1" noProof="0">
                <a:latin typeface="+mj-lt"/>
              </a:rPr>
              <a:t>Sustainability Officer</a:t>
            </a:r>
          </a:p>
        </p:txBody>
      </p:sp>
      <p:sp>
        <p:nvSpPr>
          <p:cNvPr id="25" name="Speech Bubble: Oval 24">
            <a:extLst>
              <a:ext uri="{FF2B5EF4-FFF2-40B4-BE49-F238E27FC236}">
                <a16:creationId xmlns:a16="http://schemas.microsoft.com/office/drawing/2014/main" id="{5121EFEC-71CD-DF3C-24C0-68F69D731020}"/>
              </a:ext>
            </a:extLst>
          </p:cNvPr>
          <p:cNvSpPr/>
          <p:nvPr/>
        </p:nvSpPr>
        <p:spPr>
          <a:xfrm>
            <a:off x="8794376" y="5354696"/>
            <a:ext cx="3315014" cy="997334"/>
          </a:xfrm>
          <a:prstGeom prst="wedgeEllipseCallout">
            <a:avLst>
              <a:gd name="adj1" fmla="val -52315"/>
              <a:gd name="adj2" fmla="val -39124"/>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 can check all the necessary items for a </a:t>
            </a:r>
            <a:r>
              <a:rPr lang="en-GB" sz="1200" b="1" noProof="0">
                <a:solidFill>
                  <a:schemeClr val="tx1"/>
                </a:solidFill>
              </a:rPr>
              <a:t>decarbonisation project in one place</a:t>
            </a:r>
            <a:r>
              <a:rPr lang="en-GB" sz="1200" noProof="0">
                <a:solidFill>
                  <a:schemeClr val="tx1"/>
                </a:solidFill>
              </a:rPr>
              <a:t>.​</a:t>
            </a:r>
          </a:p>
        </p:txBody>
      </p:sp>
      <p:sp>
        <p:nvSpPr>
          <p:cNvPr id="14" name="Speech Bubble: Oval 13">
            <a:extLst>
              <a:ext uri="{FF2B5EF4-FFF2-40B4-BE49-F238E27FC236}">
                <a16:creationId xmlns:a16="http://schemas.microsoft.com/office/drawing/2014/main" id="{F90F8BC9-DF87-3B7A-3C26-62A091C3507F}"/>
              </a:ext>
            </a:extLst>
          </p:cNvPr>
          <p:cNvSpPr/>
          <p:nvPr/>
        </p:nvSpPr>
        <p:spPr>
          <a:xfrm>
            <a:off x="82610" y="5654836"/>
            <a:ext cx="2992284" cy="1166380"/>
          </a:xfrm>
          <a:prstGeom prst="wedgeEllipseCallout">
            <a:avLst>
              <a:gd name="adj1" fmla="val 48126"/>
              <a:gd name="adj2" fmla="val -27521"/>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Since </a:t>
            </a:r>
            <a:r>
              <a:rPr lang="en-GB" sz="1200" b="1" noProof="0">
                <a:solidFill>
                  <a:schemeClr val="tx1"/>
                </a:solidFill>
              </a:rPr>
              <a:t>membership isn’t restrictive,</a:t>
            </a:r>
            <a:r>
              <a:rPr lang="en-GB" sz="1200" noProof="0">
                <a:solidFill>
                  <a:schemeClr val="tx1"/>
                </a:solidFill>
              </a:rPr>
              <a:t> others working in climate change and energy can access it too. </a:t>
            </a:r>
          </a:p>
        </p:txBody>
      </p:sp>
      <p:sp>
        <p:nvSpPr>
          <p:cNvPr id="17" name="Rectangle 16">
            <a:extLst>
              <a:ext uri="{FF2B5EF4-FFF2-40B4-BE49-F238E27FC236}">
                <a16:creationId xmlns:a16="http://schemas.microsoft.com/office/drawing/2014/main" id="{CCA92C8E-FC24-426B-28EA-3A06DAAFE6B2}"/>
              </a:ext>
            </a:extLst>
          </p:cNvPr>
          <p:cNvSpPr/>
          <p:nvPr/>
        </p:nvSpPr>
        <p:spPr>
          <a:xfrm rot="5400000" flipH="1">
            <a:off x="3588086" y="-2320482"/>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48817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648AA-2DF4-43EC-BFFF-7B573B8811A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2CABFDED-C947-4E46-3194-87EDCCEEF1C1}"/>
              </a:ext>
            </a:extLst>
          </p:cNvPr>
          <p:cNvSpPr/>
          <p:nvPr/>
        </p:nvSpPr>
        <p:spPr>
          <a:xfrm>
            <a:off x="9706095" y="6122627"/>
            <a:ext cx="2488018" cy="74427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24" name="Picture 23">
            <a:extLst>
              <a:ext uri="{FF2B5EF4-FFF2-40B4-BE49-F238E27FC236}">
                <a16:creationId xmlns:a16="http://schemas.microsoft.com/office/drawing/2014/main" id="{376DCFAE-43E9-33CA-166E-A6ACA1E87238}"/>
              </a:ext>
            </a:extLst>
          </p:cNvPr>
          <p:cNvPicPr>
            <a:picLocks noChangeAspect="1"/>
          </p:cNvPicPr>
          <p:nvPr/>
        </p:nvPicPr>
        <p:blipFill>
          <a:blip r:embed="rId2" cstate="screen">
            <a:duotone>
              <a:schemeClr val="accent1">
                <a:shade val="45000"/>
                <a:satMod val="135000"/>
              </a:schemeClr>
              <a:prstClr val="white"/>
            </a:duotone>
            <a:alphaModFix amt="32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333449">
            <a:off x="4271830" y="2237127"/>
            <a:ext cx="2791815" cy="3002108"/>
          </a:xfrm>
          <a:prstGeom prst="rect">
            <a:avLst/>
          </a:prstGeom>
        </p:spPr>
      </p:pic>
      <p:sp>
        <p:nvSpPr>
          <p:cNvPr id="2" name="Slide Number Placeholder 1">
            <a:extLst>
              <a:ext uri="{FF2B5EF4-FFF2-40B4-BE49-F238E27FC236}">
                <a16:creationId xmlns:a16="http://schemas.microsoft.com/office/drawing/2014/main" id="{89E274F2-630B-63C5-6F03-A0D6093EC8DD}"/>
              </a:ext>
            </a:extLst>
          </p:cNvPr>
          <p:cNvSpPr>
            <a:spLocks noGrp="1"/>
          </p:cNvSpPr>
          <p:nvPr>
            <p:ph type="sldNum" sz="quarter" idx="10"/>
          </p:nvPr>
        </p:nvSpPr>
        <p:spPr/>
        <p:txBody>
          <a:bodyPr/>
          <a:lstStyle/>
          <a:p>
            <a:fld id="{BC713994-E38F-4BB4-A257-6815BBC3FB08}" type="slidenum">
              <a:rPr lang="en-GB" noProof="0" smtClean="0"/>
              <a:pPr/>
              <a:t>14</a:t>
            </a:fld>
            <a:endParaRPr lang="en-GB" noProof="0"/>
          </a:p>
        </p:txBody>
      </p:sp>
      <p:sp>
        <p:nvSpPr>
          <p:cNvPr id="3" name="Title 2">
            <a:extLst>
              <a:ext uri="{FF2B5EF4-FFF2-40B4-BE49-F238E27FC236}">
                <a16:creationId xmlns:a16="http://schemas.microsoft.com/office/drawing/2014/main" id="{0C29D432-72AF-DEDE-114A-269CE07BB1A4}"/>
              </a:ext>
            </a:extLst>
          </p:cNvPr>
          <p:cNvSpPr>
            <a:spLocks noGrp="1"/>
          </p:cNvSpPr>
          <p:nvPr>
            <p:ph type="title"/>
          </p:nvPr>
        </p:nvSpPr>
        <p:spPr>
          <a:xfrm>
            <a:off x="251396" y="242534"/>
            <a:ext cx="8940962" cy="523220"/>
          </a:xfrm>
        </p:spPr>
        <p:txBody>
          <a:bodyPr/>
          <a:lstStyle/>
          <a:p>
            <a:r>
              <a:rPr lang="en-GB" noProof="0"/>
              <a:t>Net Zero Go – what our users are saying about us?</a:t>
            </a:r>
          </a:p>
        </p:txBody>
      </p:sp>
      <p:sp>
        <p:nvSpPr>
          <p:cNvPr id="4" name="Speech Bubble: Oval 3">
            <a:extLst>
              <a:ext uri="{FF2B5EF4-FFF2-40B4-BE49-F238E27FC236}">
                <a16:creationId xmlns:a16="http://schemas.microsoft.com/office/drawing/2014/main" id="{0E6727F4-F431-B1AD-6F71-0ACD83F9207C}"/>
              </a:ext>
            </a:extLst>
          </p:cNvPr>
          <p:cNvSpPr/>
          <p:nvPr/>
        </p:nvSpPr>
        <p:spPr>
          <a:xfrm>
            <a:off x="9140528" y="2550554"/>
            <a:ext cx="3026536" cy="1362633"/>
          </a:xfrm>
          <a:prstGeom prst="wedgeEllipseCallout">
            <a:avLst>
              <a:gd name="adj1" fmla="val -53154"/>
              <a:gd name="adj2" fmla="val -29575"/>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 can check all the necessary items for a decarbonisation project</a:t>
            </a:r>
            <a:r>
              <a:rPr lang="en-GB" sz="1200" b="1" noProof="0">
                <a:solidFill>
                  <a:schemeClr val="tx1"/>
                </a:solidFill>
              </a:rPr>
              <a:t> in one place</a:t>
            </a:r>
            <a:r>
              <a:rPr lang="en-GB" sz="1200" noProof="0">
                <a:solidFill>
                  <a:schemeClr val="tx1"/>
                </a:solidFill>
              </a:rPr>
              <a:t>.​</a:t>
            </a:r>
          </a:p>
        </p:txBody>
      </p:sp>
      <p:sp>
        <p:nvSpPr>
          <p:cNvPr id="5" name="Speech Bubble: Oval 4">
            <a:extLst>
              <a:ext uri="{FF2B5EF4-FFF2-40B4-BE49-F238E27FC236}">
                <a16:creationId xmlns:a16="http://schemas.microsoft.com/office/drawing/2014/main" id="{7E985E5B-668A-5D25-B727-3C6FC3B98ABE}"/>
              </a:ext>
            </a:extLst>
          </p:cNvPr>
          <p:cNvSpPr/>
          <p:nvPr/>
        </p:nvSpPr>
        <p:spPr>
          <a:xfrm>
            <a:off x="18837" y="2835579"/>
            <a:ext cx="3540254" cy="1012484"/>
          </a:xfrm>
          <a:prstGeom prst="wedgeEllipseCallout">
            <a:avLst>
              <a:gd name="adj1" fmla="val 47311"/>
              <a:gd name="adj2" fmla="val 40736"/>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 think it’s come a long way from the original platform I first saw. It’s definitely more </a:t>
            </a:r>
            <a:r>
              <a:rPr lang="en-GB" sz="1200" b="1" noProof="0">
                <a:solidFill>
                  <a:schemeClr val="tx1"/>
                </a:solidFill>
              </a:rPr>
              <a:t>user-friendly</a:t>
            </a:r>
            <a:r>
              <a:rPr lang="en-GB" sz="1200" noProof="0">
                <a:solidFill>
                  <a:schemeClr val="tx1"/>
                </a:solidFill>
              </a:rPr>
              <a:t> now, and there’s so much more content available.</a:t>
            </a:r>
          </a:p>
        </p:txBody>
      </p:sp>
      <p:sp>
        <p:nvSpPr>
          <p:cNvPr id="8" name="Speech Bubble: Oval 7">
            <a:extLst>
              <a:ext uri="{FF2B5EF4-FFF2-40B4-BE49-F238E27FC236}">
                <a16:creationId xmlns:a16="http://schemas.microsoft.com/office/drawing/2014/main" id="{58BD3723-5683-BA20-6F7B-F60958278EDD}"/>
              </a:ext>
            </a:extLst>
          </p:cNvPr>
          <p:cNvSpPr/>
          <p:nvPr/>
        </p:nvSpPr>
        <p:spPr>
          <a:xfrm>
            <a:off x="127593" y="1030576"/>
            <a:ext cx="3856666" cy="1510794"/>
          </a:xfrm>
          <a:prstGeom prst="wedgeEllipseCallout">
            <a:avLst>
              <a:gd name="adj1" fmla="val 48720"/>
              <a:gd name="adj2" fmla="val 33091"/>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I’ve told my colleagues about it. I said, "Look, this is a really good resource, make sure you sign up and go through it!". It’s a great way for all of us to </a:t>
            </a:r>
            <a:r>
              <a:rPr lang="en-GB" sz="1200" b="1" noProof="0">
                <a:solidFill>
                  <a:schemeClr val="tx1"/>
                </a:solidFill>
              </a:rPr>
              <a:t>learn more </a:t>
            </a:r>
            <a:r>
              <a:rPr lang="en-GB" sz="1200" noProof="0">
                <a:solidFill>
                  <a:schemeClr val="tx1"/>
                </a:solidFill>
              </a:rPr>
              <a:t>about different topics!</a:t>
            </a:r>
          </a:p>
        </p:txBody>
      </p:sp>
      <p:pic>
        <p:nvPicPr>
          <p:cNvPr id="9" name="Picture 8" descr="A group of men wearing hard hats&#10;&#10;Description automatically generated">
            <a:extLst>
              <a:ext uri="{FF2B5EF4-FFF2-40B4-BE49-F238E27FC236}">
                <a16:creationId xmlns:a16="http://schemas.microsoft.com/office/drawing/2014/main" id="{C6422C31-64FB-2CE1-114C-2A7F4CB5140C}"/>
              </a:ext>
            </a:extLst>
          </p:cNvPr>
          <p:cNvPicPr>
            <a:picLocks noChangeAspect="1"/>
          </p:cNvPicPr>
          <p:nvPr/>
        </p:nvPicPr>
        <p:blipFill>
          <a:blip r:embed="rId4"/>
          <a:stretch>
            <a:fillRect/>
          </a:stretch>
        </p:blipFill>
        <p:spPr>
          <a:xfrm>
            <a:off x="3948535" y="2102489"/>
            <a:ext cx="1218513" cy="1229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09A74783-70EC-61B6-C5C4-1D6430794C0F}"/>
              </a:ext>
            </a:extLst>
          </p:cNvPr>
          <p:cNvSpPr txBox="1"/>
          <p:nvPr/>
        </p:nvSpPr>
        <p:spPr>
          <a:xfrm>
            <a:off x="3559091" y="3442722"/>
            <a:ext cx="2104166"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Technical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1" name="Picture 10" descr="A person smiling with her arms crossed&#10;&#10;Description automatically generated">
            <a:extLst>
              <a:ext uri="{FF2B5EF4-FFF2-40B4-BE49-F238E27FC236}">
                <a16:creationId xmlns:a16="http://schemas.microsoft.com/office/drawing/2014/main" id="{AABEFED8-D5BF-3D57-CEB8-B5727A1C6C1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0530" r="18258" b="16592"/>
          <a:stretch/>
        </p:blipFill>
        <p:spPr>
          <a:xfrm rot="356740">
            <a:off x="6022549" y="2003060"/>
            <a:ext cx="1268216" cy="123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3CC27590-BFBF-64C9-25EB-36B1DA3F4441}"/>
              </a:ext>
            </a:extLst>
          </p:cNvPr>
          <p:cNvSpPr txBox="1"/>
          <p:nvPr/>
        </p:nvSpPr>
        <p:spPr>
          <a:xfrm>
            <a:off x="5734972" y="3477963"/>
            <a:ext cx="2722540"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Energy Project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3" name="Picture 12" descr="A person smiling at camera&#10;&#10;Description automatically generated">
            <a:extLst>
              <a:ext uri="{FF2B5EF4-FFF2-40B4-BE49-F238E27FC236}">
                <a16:creationId xmlns:a16="http://schemas.microsoft.com/office/drawing/2014/main" id="{816D6A2D-0B65-2ADE-645D-052C5FFBBA4D}"/>
              </a:ext>
            </a:extLst>
          </p:cNvPr>
          <p:cNvPicPr>
            <a:picLocks noChangeAspect="1"/>
          </p:cNvPicPr>
          <p:nvPr/>
        </p:nvPicPr>
        <p:blipFill>
          <a:blip r:embed="rId6"/>
          <a:stretch>
            <a:fillRect/>
          </a:stretch>
        </p:blipFill>
        <p:spPr>
          <a:xfrm>
            <a:off x="3957311" y="4113649"/>
            <a:ext cx="1307725" cy="1266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Rounded Corners 14">
            <a:extLst>
              <a:ext uri="{FF2B5EF4-FFF2-40B4-BE49-F238E27FC236}">
                <a16:creationId xmlns:a16="http://schemas.microsoft.com/office/drawing/2014/main" id="{508B92F1-3D43-F6FB-BAF3-9CE7D3C9491D}"/>
              </a:ext>
            </a:extLst>
          </p:cNvPr>
          <p:cNvSpPr/>
          <p:nvPr/>
        </p:nvSpPr>
        <p:spPr>
          <a:xfrm rot="5400000">
            <a:off x="9169898" y="-587124"/>
            <a:ext cx="1419584" cy="4603109"/>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6" name="Rectangle 15">
            <a:extLst>
              <a:ext uri="{FF2B5EF4-FFF2-40B4-BE49-F238E27FC236}">
                <a16:creationId xmlns:a16="http://schemas.microsoft.com/office/drawing/2014/main" id="{80860446-4E66-B188-A96A-2E78F4B04C1A}"/>
              </a:ext>
            </a:extLst>
          </p:cNvPr>
          <p:cNvSpPr/>
          <p:nvPr/>
        </p:nvSpPr>
        <p:spPr>
          <a:xfrm>
            <a:off x="10676223" y="980779"/>
            <a:ext cx="1515777" cy="1443444"/>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18" name="TextBox 17">
            <a:extLst>
              <a:ext uri="{FF2B5EF4-FFF2-40B4-BE49-F238E27FC236}">
                <a16:creationId xmlns:a16="http://schemas.microsoft.com/office/drawing/2014/main" id="{4219F54F-9367-B9C2-F54E-BB1115D3272C}"/>
              </a:ext>
            </a:extLst>
          </p:cNvPr>
          <p:cNvSpPr txBox="1"/>
          <p:nvPr/>
        </p:nvSpPr>
        <p:spPr>
          <a:xfrm>
            <a:off x="7739760" y="1004637"/>
            <a:ext cx="4427305" cy="670633"/>
          </a:xfrm>
          <a:prstGeom prst="rect">
            <a:avLst/>
          </a:prstGeom>
          <a:noFill/>
        </p:spPr>
        <p:txBody>
          <a:bodyPr wrap="square" lIns="91440" tIns="45720" rIns="91440" bIns="45720" rtlCol="0" anchor="t">
            <a:spAutoFit/>
          </a:bodyPr>
          <a:lstStyle/>
          <a:p>
            <a:pPr>
              <a:lnSpc>
                <a:spcPct val="107000"/>
              </a:lnSpc>
              <a:spcAft>
                <a:spcPts val="800"/>
              </a:spcAft>
            </a:pPr>
            <a:r>
              <a:rPr lang="en-GB" sz="1200" i="1" kern="100" noProof="0">
                <a:effectLst/>
                <a:ea typeface="Aptos" panose="020B0004020202020204" pitchFamily="34" charset="0"/>
                <a:cs typeface="Times New Roman" panose="02020603050405020304" pitchFamily="18" charset="0"/>
              </a:rPr>
              <a:t>‘I think the service being provided is invaluable. There's still so much more for me to learn, and plenty on the platform that I need to go through to find what’s most relevant.</a:t>
            </a:r>
            <a:r>
              <a:rPr lang="en-GB" sz="1200" i="1" kern="100">
                <a:ea typeface="Aptos" panose="020B0004020202020204" pitchFamily="34" charset="0"/>
                <a:cs typeface="Times New Roman" panose="02020603050405020304" pitchFamily="18" charset="0"/>
              </a:rPr>
              <a:t>’</a:t>
            </a:r>
            <a:endParaRPr lang="en-GB" sz="1200" i="1" kern="100" noProof="0">
              <a:effectLst/>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8B06E69-64C2-4C06-4E08-691675EEEBDE}"/>
              </a:ext>
            </a:extLst>
          </p:cNvPr>
          <p:cNvSpPr txBox="1"/>
          <p:nvPr/>
        </p:nvSpPr>
        <p:spPr>
          <a:xfrm>
            <a:off x="2981971" y="5560494"/>
            <a:ext cx="2667077" cy="400110"/>
          </a:xfrm>
          <a:prstGeom prst="rect">
            <a:avLst/>
          </a:prstGeom>
          <a:noFill/>
        </p:spPr>
        <p:txBody>
          <a:bodyPr wrap="none" lIns="91440" tIns="45720" rIns="91440" bIns="45720" rtlCol="0" anchor="t">
            <a:spAutoFit/>
          </a:bodyPr>
          <a:lstStyle/>
          <a:p>
            <a:r>
              <a:rPr lang="en-GB" sz="2000" b="1" noProof="0">
                <a:latin typeface="+mj-lt"/>
              </a:rPr>
              <a:t>Programme Manager</a:t>
            </a:r>
            <a:endParaRPr lang="en-GB" sz="2000" noProof="0"/>
          </a:p>
        </p:txBody>
      </p:sp>
      <p:pic>
        <p:nvPicPr>
          <p:cNvPr id="22" name="Picture 21" descr="A person riding a bicycle&#10;&#10;Description automatically generated">
            <a:extLst>
              <a:ext uri="{FF2B5EF4-FFF2-40B4-BE49-F238E27FC236}">
                <a16:creationId xmlns:a16="http://schemas.microsoft.com/office/drawing/2014/main" id="{F03429C4-77FE-16B0-2579-A819E0A947CB}"/>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5833" t="15845" r="10696" b="11330"/>
          <a:stretch/>
        </p:blipFill>
        <p:spPr>
          <a:xfrm>
            <a:off x="6043491" y="4106283"/>
            <a:ext cx="1307725" cy="1273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1C05C34F-CBF2-DE2F-157A-A1E95F423754}"/>
              </a:ext>
            </a:extLst>
          </p:cNvPr>
          <p:cNvSpPr txBox="1"/>
          <p:nvPr/>
        </p:nvSpPr>
        <p:spPr>
          <a:xfrm>
            <a:off x="5796046" y="5560494"/>
            <a:ext cx="2600392" cy="400110"/>
          </a:xfrm>
          <a:prstGeom prst="rect">
            <a:avLst/>
          </a:prstGeom>
          <a:noFill/>
        </p:spPr>
        <p:txBody>
          <a:bodyPr wrap="none" rtlCol="0">
            <a:spAutoFit/>
          </a:bodyPr>
          <a:lstStyle/>
          <a:p>
            <a:r>
              <a:rPr lang="en-GB" sz="2000" b="1" noProof="0">
                <a:latin typeface="+mj-lt"/>
              </a:rPr>
              <a:t>Sustainability Officer</a:t>
            </a:r>
          </a:p>
        </p:txBody>
      </p:sp>
      <p:sp>
        <p:nvSpPr>
          <p:cNvPr id="25" name="Speech Bubble: Oval 24">
            <a:extLst>
              <a:ext uri="{FF2B5EF4-FFF2-40B4-BE49-F238E27FC236}">
                <a16:creationId xmlns:a16="http://schemas.microsoft.com/office/drawing/2014/main" id="{D8DF0B37-5D64-BC71-5599-C3A161169DFE}"/>
              </a:ext>
            </a:extLst>
          </p:cNvPr>
          <p:cNvSpPr/>
          <p:nvPr/>
        </p:nvSpPr>
        <p:spPr>
          <a:xfrm>
            <a:off x="8396438" y="4013101"/>
            <a:ext cx="3315014" cy="997334"/>
          </a:xfrm>
          <a:prstGeom prst="wedgeEllipseCallout">
            <a:avLst>
              <a:gd name="adj1" fmla="val -52315"/>
              <a:gd name="adj2" fmla="val -3912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Great platform to </a:t>
            </a:r>
            <a:r>
              <a:rPr lang="en-GB" sz="1200" b="1" noProof="0">
                <a:solidFill>
                  <a:schemeClr val="tx1"/>
                </a:solidFill>
              </a:rPr>
              <a:t>learn</a:t>
            </a:r>
            <a:r>
              <a:rPr lang="en-GB" sz="1200" noProof="0">
                <a:solidFill>
                  <a:schemeClr val="tx1"/>
                </a:solidFill>
              </a:rPr>
              <a:t> about topics,  which were new to me!​</a:t>
            </a:r>
          </a:p>
        </p:txBody>
      </p:sp>
      <p:sp>
        <p:nvSpPr>
          <p:cNvPr id="14" name="Speech Bubble: Oval 13">
            <a:extLst>
              <a:ext uri="{FF2B5EF4-FFF2-40B4-BE49-F238E27FC236}">
                <a16:creationId xmlns:a16="http://schemas.microsoft.com/office/drawing/2014/main" id="{90A21B18-305F-2F9A-5D11-AEB7A1F50BBB}"/>
              </a:ext>
            </a:extLst>
          </p:cNvPr>
          <p:cNvSpPr/>
          <p:nvPr/>
        </p:nvSpPr>
        <p:spPr>
          <a:xfrm>
            <a:off x="127785" y="5789510"/>
            <a:ext cx="3540254" cy="1012483"/>
          </a:xfrm>
          <a:prstGeom prst="wedgeEllipseCallout">
            <a:avLst>
              <a:gd name="adj1" fmla="val 54819"/>
              <a:gd name="adj2" fmla="val -3277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 think it's pretty user-friendly, and you can just </a:t>
            </a:r>
            <a:r>
              <a:rPr lang="en-GB" sz="1200" b="1" noProof="0">
                <a:solidFill>
                  <a:schemeClr val="tx1"/>
                </a:solidFill>
              </a:rPr>
              <a:t>dip in and out</a:t>
            </a:r>
            <a:r>
              <a:rPr lang="en-GB" sz="1200" noProof="0">
                <a:solidFill>
                  <a:schemeClr val="tx1"/>
                </a:solidFill>
              </a:rPr>
              <a:t>, using the parts that are relevant to you.</a:t>
            </a:r>
          </a:p>
        </p:txBody>
      </p:sp>
      <p:sp>
        <p:nvSpPr>
          <p:cNvPr id="17" name="Speech Bubble: Oval 16">
            <a:extLst>
              <a:ext uri="{FF2B5EF4-FFF2-40B4-BE49-F238E27FC236}">
                <a16:creationId xmlns:a16="http://schemas.microsoft.com/office/drawing/2014/main" id="{C605757A-8C83-2431-DC59-B199DF023DD1}"/>
              </a:ext>
            </a:extLst>
          </p:cNvPr>
          <p:cNvSpPr/>
          <p:nvPr/>
        </p:nvSpPr>
        <p:spPr>
          <a:xfrm>
            <a:off x="8374912" y="5193788"/>
            <a:ext cx="3817088" cy="1448398"/>
          </a:xfrm>
          <a:prstGeom prst="wedgeEllipseCallout">
            <a:avLst>
              <a:gd name="adj1" fmla="val -52315"/>
              <a:gd name="adj2" fmla="val -3912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I’ve got a bunch of things bookmarked that I want to go through. </a:t>
            </a:r>
            <a:r>
              <a:rPr lang="en-GB" sz="1200" b="1" noProof="0">
                <a:solidFill>
                  <a:schemeClr val="tx1"/>
                </a:solidFill>
              </a:rPr>
              <a:t>There’s so much useful information on there</a:t>
            </a:r>
            <a:r>
              <a:rPr lang="en-GB" sz="1200" noProof="0">
                <a:solidFill>
                  <a:schemeClr val="tx1"/>
                </a:solidFill>
              </a:rPr>
              <a:t>. </a:t>
            </a:r>
          </a:p>
        </p:txBody>
      </p:sp>
      <p:sp>
        <p:nvSpPr>
          <p:cNvPr id="19" name="Speech Bubble: Oval 18">
            <a:extLst>
              <a:ext uri="{FF2B5EF4-FFF2-40B4-BE49-F238E27FC236}">
                <a16:creationId xmlns:a16="http://schemas.microsoft.com/office/drawing/2014/main" id="{CCED3699-6248-899D-A333-8AB15F231A8D}"/>
              </a:ext>
            </a:extLst>
          </p:cNvPr>
          <p:cNvSpPr/>
          <p:nvPr/>
        </p:nvSpPr>
        <p:spPr>
          <a:xfrm>
            <a:off x="1" y="3954013"/>
            <a:ext cx="3679110" cy="1611711"/>
          </a:xfrm>
          <a:prstGeom prst="wedgeEllipseCallout">
            <a:avLst>
              <a:gd name="adj1" fmla="val 53126"/>
              <a:gd name="adj2" fmla="val -12633"/>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One thing I really value about Net Zero Go is the</a:t>
            </a:r>
            <a:r>
              <a:rPr lang="en-GB" sz="1200" b="1" noProof="0">
                <a:solidFill>
                  <a:schemeClr val="tx1"/>
                </a:solidFill>
              </a:rPr>
              <a:t> credibility of the information</a:t>
            </a:r>
            <a:r>
              <a:rPr lang="en-GB" sz="1200" noProof="0">
                <a:solidFill>
                  <a:schemeClr val="tx1"/>
                </a:solidFill>
              </a:rPr>
              <a:t>. Since it’s centrally sourced, it’s unbiased and not influenced by a company pushing a particular approach</a:t>
            </a:r>
          </a:p>
        </p:txBody>
      </p:sp>
      <p:sp>
        <p:nvSpPr>
          <p:cNvPr id="30" name="TextBox 29">
            <a:extLst>
              <a:ext uri="{FF2B5EF4-FFF2-40B4-BE49-F238E27FC236}">
                <a16:creationId xmlns:a16="http://schemas.microsoft.com/office/drawing/2014/main" id="{7FE7CA23-3940-0903-0366-3AB391BFC072}"/>
              </a:ext>
            </a:extLst>
          </p:cNvPr>
          <p:cNvSpPr txBox="1"/>
          <p:nvPr/>
        </p:nvSpPr>
        <p:spPr>
          <a:xfrm>
            <a:off x="7739759" y="1764706"/>
            <a:ext cx="4427305" cy="600164"/>
          </a:xfrm>
          <a:prstGeom prst="rect">
            <a:avLst/>
          </a:prstGeom>
          <a:noFill/>
        </p:spPr>
        <p:txBody>
          <a:bodyPr wrap="square" rtlCol="0">
            <a:spAutoFit/>
          </a:bodyPr>
          <a:lstStyle/>
          <a:p>
            <a:r>
              <a:rPr lang="en-GB" sz="1100" noProof="0"/>
              <a:t>Mark Clinton</a:t>
            </a:r>
          </a:p>
          <a:p>
            <a:r>
              <a:rPr lang="en-GB" sz="1100" noProof="0"/>
              <a:t>Waste Strategy &amp; Disposal Manager</a:t>
            </a:r>
          </a:p>
          <a:p>
            <a:r>
              <a:rPr lang="en-GB" sz="1100" noProof="0"/>
              <a:t>Dudley Council </a:t>
            </a:r>
          </a:p>
        </p:txBody>
      </p:sp>
      <p:pic>
        <p:nvPicPr>
          <p:cNvPr id="31" name="Picture 30" descr="A blue and green logo&#10;&#10;AI-generated content may be incorrect.">
            <a:extLst>
              <a:ext uri="{FF2B5EF4-FFF2-40B4-BE49-F238E27FC236}">
                <a16:creationId xmlns:a16="http://schemas.microsoft.com/office/drawing/2014/main" id="{44152CA0-EB7B-E8DD-E6AF-60D04327C08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672104" y="1735423"/>
            <a:ext cx="1001850" cy="513448"/>
          </a:xfrm>
          <a:prstGeom prst="rect">
            <a:avLst/>
          </a:prstGeom>
        </p:spPr>
      </p:pic>
      <p:sp>
        <p:nvSpPr>
          <p:cNvPr id="20" name="Rectangle 19">
            <a:extLst>
              <a:ext uri="{FF2B5EF4-FFF2-40B4-BE49-F238E27FC236}">
                <a16:creationId xmlns:a16="http://schemas.microsoft.com/office/drawing/2014/main" id="{BEBDA429-AF0B-FBAC-F5E5-78983C3C9039}"/>
              </a:ext>
            </a:extLst>
          </p:cNvPr>
          <p:cNvSpPr/>
          <p:nvPr/>
        </p:nvSpPr>
        <p:spPr>
          <a:xfrm rot="5400000" flipH="1">
            <a:off x="3589234" y="-2321633"/>
            <a:ext cx="73332" cy="6531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5409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7632D-2246-D354-D1CD-CEAE76867178}"/>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5A358BF8-1E55-B5FE-0E6F-D4837443C5E8}"/>
              </a:ext>
            </a:extLst>
          </p:cNvPr>
          <p:cNvSpPr/>
          <p:nvPr/>
        </p:nvSpPr>
        <p:spPr>
          <a:xfrm>
            <a:off x="9706095" y="6122627"/>
            <a:ext cx="2488018" cy="74427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24" name="Picture 23">
            <a:extLst>
              <a:ext uri="{FF2B5EF4-FFF2-40B4-BE49-F238E27FC236}">
                <a16:creationId xmlns:a16="http://schemas.microsoft.com/office/drawing/2014/main" id="{AEF50FD3-F40F-C82B-66B1-00BF355AA1CA}"/>
              </a:ext>
            </a:extLst>
          </p:cNvPr>
          <p:cNvPicPr>
            <a:picLocks noChangeAspect="1"/>
          </p:cNvPicPr>
          <p:nvPr/>
        </p:nvPicPr>
        <p:blipFill>
          <a:blip r:embed="rId3" cstate="screen">
            <a:duotone>
              <a:schemeClr val="accent1">
                <a:shade val="45000"/>
                <a:satMod val="135000"/>
              </a:schemeClr>
              <a:prstClr val="white"/>
            </a:duotone>
            <a:alphaModFix amt="32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rot="333449">
            <a:off x="4271830" y="2237127"/>
            <a:ext cx="2791815" cy="3002108"/>
          </a:xfrm>
          <a:prstGeom prst="rect">
            <a:avLst/>
          </a:prstGeom>
        </p:spPr>
      </p:pic>
      <p:sp>
        <p:nvSpPr>
          <p:cNvPr id="2" name="Slide Number Placeholder 1">
            <a:extLst>
              <a:ext uri="{FF2B5EF4-FFF2-40B4-BE49-F238E27FC236}">
                <a16:creationId xmlns:a16="http://schemas.microsoft.com/office/drawing/2014/main" id="{FC887049-EEE2-A283-06DC-E17B24BB5F0C}"/>
              </a:ext>
            </a:extLst>
          </p:cNvPr>
          <p:cNvSpPr>
            <a:spLocks noGrp="1"/>
          </p:cNvSpPr>
          <p:nvPr>
            <p:ph type="sldNum" sz="quarter" idx="10"/>
          </p:nvPr>
        </p:nvSpPr>
        <p:spPr/>
        <p:txBody>
          <a:bodyPr/>
          <a:lstStyle/>
          <a:p>
            <a:fld id="{BC713994-E38F-4BB4-A257-6815BBC3FB08}" type="slidenum">
              <a:rPr lang="en-GB" noProof="0" smtClean="0"/>
              <a:pPr/>
              <a:t>15</a:t>
            </a:fld>
            <a:endParaRPr lang="en-GB" noProof="0"/>
          </a:p>
        </p:txBody>
      </p:sp>
      <p:sp>
        <p:nvSpPr>
          <p:cNvPr id="3" name="Title 2">
            <a:extLst>
              <a:ext uri="{FF2B5EF4-FFF2-40B4-BE49-F238E27FC236}">
                <a16:creationId xmlns:a16="http://schemas.microsoft.com/office/drawing/2014/main" id="{1CE6680C-779C-A63D-3C07-E99EA63A0E6F}"/>
              </a:ext>
            </a:extLst>
          </p:cNvPr>
          <p:cNvSpPr>
            <a:spLocks noGrp="1"/>
          </p:cNvSpPr>
          <p:nvPr>
            <p:ph type="title"/>
          </p:nvPr>
        </p:nvSpPr>
        <p:spPr>
          <a:xfrm>
            <a:off x="251396" y="242534"/>
            <a:ext cx="8940962" cy="523220"/>
          </a:xfrm>
        </p:spPr>
        <p:txBody>
          <a:bodyPr/>
          <a:lstStyle/>
          <a:p>
            <a:r>
              <a:rPr lang="en-GB" noProof="0"/>
              <a:t>Net Zero Go – one stop shop for net zero projects</a:t>
            </a:r>
          </a:p>
        </p:txBody>
      </p:sp>
      <p:sp>
        <p:nvSpPr>
          <p:cNvPr id="4" name="Speech Bubble: Oval 3">
            <a:extLst>
              <a:ext uri="{FF2B5EF4-FFF2-40B4-BE49-F238E27FC236}">
                <a16:creationId xmlns:a16="http://schemas.microsoft.com/office/drawing/2014/main" id="{FD5D90F5-A023-96BF-2361-B503C2DDD6BD}"/>
              </a:ext>
            </a:extLst>
          </p:cNvPr>
          <p:cNvSpPr/>
          <p:nvPr/>
        </p:nvSpPr>
        <p:spPr>
          <a:xfrm>
            <a:off x="8529227" y="2663306"/>
            <a:ext cx="3549557" cy="1336467"/>
          </a:xfrm>
          <a:prstGeom prst="wedgeEllipseCallout">
            <a:avLst>
              <a:gd name="adj1" fmla="val -53154"/>
              <a:gd name="adj2" fmla="val -29575"/>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It’s a learning platform - it’s about getting extra information, </a:t>
            </a:r>
            <a:r>
              <a:rPr lang="en-GB" sz="1200" b="1" noProof="0">
                <a:solidFill>
                  <a:schemeClr val="tx1"/>
                </a:solidFill>
              </a:rPr>
              <a:t>it’s often about knowing where to start.</a:t>
            </a:r>
          </a:p>
        </p:txBody>
      </p:sp>
      <p:sp>
        <p:nvSpPr>
          <p:cNvPr id="6" name="Speech Bubble: Oval 5">
            <a:extLst>
              <a:ext uri="{FF2B5EF4-FFF2-40B4-BE49-F238E27FC236}">
                <a16:creationId xmlns:a16="http://schemas.microsoft.com/office/drawing/2014/main" id="{F6EA4BC5-861F-D101-DA8A-7F8430C07E69}"/>
              </a:ext>
            </a:extLst>
          </p:cNvPr>
          <p:cNvSpPr/>
          <p:nvPr/>
        </p:nvSpPr>
        <p:spPr>
          <a:xfrm>
            <a:off x="116013" y="5353595"/>
            <a:ext cx="2993198" cy="1318593"/>
          </a:xfrm>
          <a:prstGeom prst="wedgeEllipseCallout">
            <a:avLst>
              <a:gd name="adj1" fmla="val 47423"/>
              <a:gd name="adj2" fmla="val -4605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Net Zero Go was pretty much everything we’ve been asking for a while.</a:t>
            </a:r>
          </a:p>
        </p:txBody>
      </p:sp>
      <p:sp>
        <p:nvSpPr>
          <p:cNvPr id="7" name="Speech Bubble: Oval 6">
            <a:extLst>
              <a:ext uri="{FF2B5EF4-FFF2-40B4-BE49-F238E27FC236}">
                <a16:creationId xmlns:a16="http://schemas.microsoft.com/office/drawing/2014/main" id="{CC06AD35-C43C-6EF9-EEE4-C99B28FC728A}"/>
              </a:ext>
            </a:extLst>
          </p:cNvPr>
          <p:cNvSpPr/>
          <p:nvPr/>
        </p:nvSpPr>
        <p:spPr>
          <a:xfrm>
            <a:off x="8723233" y="4146649"/>
            <a:ext cx="3116502" cy="1149047"/>
          </a:xfrm>
          <a:prstGeom prst="wedgeEllipseCallout">
            <a:avLst>
              <a:gd name="adj1" fmla="val -52315"/>
              <a:gd name="adj2" fmla="val -3912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I’d say the site is kind of a </a:t>
            </a:r>
            <a:r>
              <a:rPr lang="en-GB" sz="1200" b="1" noProof="0">
                <a:solidFill>
                  <a:schemeClr val="tx1"/>
                </a:solidFill>
              </a:rPr>
              <a:t>one-stop shop for everything decarb.</a:t>
            </a:r>
            <a:endParaRPr lang="en-GB" sz="1200" noProof="0">
              <a:solidFill>
                <a:schemeClr val="tx1"/>
              </a:solidFill>
            </a:endParaRPr>
          </a:p>
        </p:txBody>
      </p:sp>
      <p:sp>
        <p:nvSpPr>
          <p:cNvPr id="8" name="Speech Bubble: Oval 7">
            <a:extLst>
              <a:ext uri="{FF2B5EF4-FFF2-40B4-BE49-F238E27FC236}">
                <a16:creationId xmlns:a16="http://schemas.microsoft.com/office/drawing/2014/main" id="{130BBDA4-D124-2AE6-0D4B-8FCB1E1EA86A}"/>
              </a:ext>
            </a:extLst>
          </p:cNvPr>
          <p:cNvSpPr/>
          <p:nvPr/>
        </p:nvSpPr>
        <p:spPr>
          <a:xfrm>
            <a:off x="46044" y="1106913"/>
            <a:ext cx="3819761" cy="2071732"/>
          </a:xfrm>
          <a:prstGeom prst="wedgeEllipseCallout">
            <a:avLst>
              <a:gd name="adj1" fmla="val 48720"/>
              <a:gd name="adj2" fmla="val 33091"/>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 think Net Zero Go appeals to people from different areas and level of experience. I’ve got people in </a:t>
            </a:r>
            <a:r>
              <a:rPr lang="en-GB" sz="1100" b="1" noProof="0">
                <a:solidFill>
                  <a:schemeClr val="tx1"/>
                </a:solidFill>
              </a:rPr>
              <a:t>higher management </a:t>
            </a:r>
            <a:r>
              <a:rPr lang="en-GB" sz="1100" noProof="0">
                <a:solidFill>
                  <a:schemeClr val="tx1"/>
                </a:solidFill>
              </a:rPr>
              <a:t>who just need the basics, and they can learn from Net Zero Go. Then I’ve got </a:t>
            </a:r>
            <a:r>
              <a:rPr lang="en-GB" sz="1100" b="1" noProof="0">
                <a:solidFill>
                  <a:schemeClr val="tx1"/>
                </a:solidFill>
              </a:rPr>
              <a:t>junior staff </a:t>
            </a:r>
            <a:r>
              <a:rPr lang="en-GB" sz="1100" noProof="0">
                <a:solidFill>
                  <a:schemeClr val="tx1"/>
                </a:solidFill>
              </a:rPr>
              <a:t>who would also benefit from different aspects of it.</a:t>
            </a:r>
          </a:p>
        </p:txBody>
      </p:sp>
      <p:pic>
        <p:nvPicPr>
          <p:cNvPr id="9" name="Picture 8" descr="A group of men wearing hard hats&#10;&#10;Description automatically generated">
            <a:extLst>
              <a:ext uri="{FF2B5EF4-FFF2-40B4-BE49-F238E27FC236}">
                <a16:creationId xmlns:a16="http://schemas.microsoft.com/office/drawing/2014/main" id="{4C26008C-9E23-FF2B-0710-263CF377BC56}"/>
              </a:ext>
            </a:extLst>
          </p:cNvPr>
          <p:cNvPicPr>
            <a:picLocks noChangeAspect="1"/>
          </p:cNvPicPr>
          <p:nvPr/>
        </p:nvPicPr>
        <p:blipFill>
          <a:blip r:embed="rId5"/>
          <a:stretch>
            <a:fillRect/>
          </a:stretch>
        </p:blipFill>
        <p:spPr>
          <a:xfrm>
            <a:off x="3948535" y="2102489"/>
            <a:ext cx="1218513" cy="1229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939DD010-E953-3F35-CC48-F8E5336034DB}"/>
              </a:ext>
            </a:extLst>
          </p:cNvPr>
          <p:cNvSpPr txBox="1"/>
          <p:nvPr/>
        </p:nvSpPr>
        <p:spPr>
          <a:xfrm>
            <a:off x="3559091" y="3442722"/>
            <a:ext cx="2104166"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Technical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1" name="Picture 10" descr="A person smiling with her arms crossed&#10;&#10;Description automatically generated">
            <a:extLst>
              <a:ext uri="{FF2B5EF4-FFF2-40B4-BE49-F238E27FC236}">
                <a16:creationId xmlns:a16="http://schemas.microsoft.com/office/drawing/2014/main" id="{F2E30E7F-BBCC-8A1F-A3EF-4DFDDB31679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0530" r="18258" b="16592"/>
          <a:stretch/>
        </p:blipFill>
        <p:spPr>
          <a:xfrm rot="356740">
            <a:off x="6022549" y="2003060"/>
            <a:ext cx="1268216" cy="123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6AAEC283-9E0F-D216-682E-66133F183717}"/>
              </a:ext>
            </a:extLst>
          </p:cNvPr>
          <p:cNvSpPr txBox="1"/>
          <p:nvPr/>
        </p:nvSpPr>
        <p:spPr>
          <a:xfrm>
            <a:off x="5734972" y="3477963"/>
            <a:ext cx="2722540"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Semibold"/>
              </a:rPr>
              <a:t>Energy Project </a:t>
            </a:r>
            <a:r>
              <a:rPr kumimoji="0" lang="en-GB" sz="2000" b="1" i="0" u="none" strike="noStrike" kern="1200" cap="none" spc="0" normalizeH="0" baseline="0" noProof="0">
                <a:ln>
                  <a:noFill/>
                </a:ln>
                <a:solidFill>
                  <a:prstClr val="black"/>
                </a:solidFill>
                <a:effectLst/>
                <a:uLnTx/>
                <a:uFillTx/>
                <a:latin typeface="Segoe UI Semibold"/>
                <a:ea typeface="+mn-ea"/>
                <a:cs typeface="+mn-cs"/>
              </a:rPr>
              <a:t>Officer</a:t>
            </a:r>
            <a:endParaRPr kumimoji="0" lang="en-GB" sz="2000" b="1"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3" name="Picture 12" descr="A person smiling at camera&#10;&#10;Description automatically generated">
            <a:extLst>
              <a:ext uri="{FF2B5EF4-FFF2-40B4-BE49-F238E27FC236}">
                <a16:creationId xmlns:a16="http://schemas.microsoft.com/office/drawing/2014/main" id="{7A365EB4-421B-4339-F705-D9E9D22467B9}"/>
              </a:ext>
            </a:extLst>
          </p:cNvPr>
          <p:cNvPicPr>
            <a:picLocks noChangeAspect="1"/>
          </p:cNvPicPr>
          <p:nvPr/>
        </p:nvPicPr>
        <p:blipFill>
          <a:blip r:embed="rId7"/>
          <a:stretch>
            <a:fillRect/>
          </a:stretch>
        </p:blipFill>
        <p:spPr>
          <a:xfrm>
            <a:off x="3957311" y="4113649"/>
            <a:ext cx="1307725" cy="12665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Rounded Corners 14">
            <a:extLst>
              <a:ext uri="{FF2B5EF4-FFF2-40B4-BE49-F238E27FC236}">
                <a16:creationId xmlns:a16="http://schemas.microsoft.com/office/drawing/2014/main" id="{BE667E81-187C-550F-E31F-6479EE5E3892}"/>
              </a:ext>
            </a:extLst>
          </p:cNvPr>
          <p:cNvSpPr/>
          <p:nvPr/>
        </p:nvSpPr>
        <p:spPr>
          <a:xfrm rot="5400000">
            <a:off x="9103767" y="-653254"/>
            <a:ext cx="1448398" cy="4706556"/>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6" name="Rectangle 15">
            <a:extLst>
              <a:ext uri="{FF2B5EF4-FFF2-40B4-BE49-F238E27FC236}">
                <a16:creationId xmlns:a16="http://schemas.microsoft.com/office/drawing/2014/main" id="{8CDC03A6-3940-EA1A-8C6A-B0DD1BBFC449}"/>
              </a:ext>
            </a:extLst>
          </p:cNvPr>
          <p:cNvSpPr/>
          <p:nvPr/>
        </p:nvSpPr>
        <p:spPr>
          <a:xfrm>
            <a:off x="10676223" y="980779"/>
            <a:ext cx="1515777" cy="1443444"/>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18" name="TextBox 17">
            <a:extLst>
              <a:ext uri="{FF2B5EF4-FFF2-40B4-BE49-F238E27FC236}">
                <a16:creationId xmlns:a16="http://schemas.microsoft.com/office/drawing/2014/main" id="{ABE0E744-E0F3-598E-FBAC-9604272F3253}"/>
              </a:ext>
            </a:extLst>
          </p:cNvPr>
          <p:cNvSpPr txBox="1"/>
          <p:nvPr/>
        </p:nvSpPr>
        <p:spPr>
          <a:xfrm>
            <a:off x="7542459" y="1080382"/>
            <a:ext cx="4706556" cy="670633"/>
          </a:xfrm>
          <a:prstGeom prst="rect">
            <a:avLst/>
          </a:prstGeom>
          <a:noFill/>
        </p:spPr>
        <p:txBody>
          <a:bodyPr wrap="square" lIns="91440" tIns="45720" rIns="91440" bIns="45720" rtlCol="0" anchor="t">
            <a:spAutoFit/>
          </a:bodyPr>
          <a:lstStyle/>
          <a:p>
            <a:pPr>
              <a:lnSpc>
                <a:spcPct val="107000"/>
              </a:lnSpc>
              <a:spcAft>
                <a:spcPts val="800"/>
              </a:spcAft>
            </a:pPr>
            <a:r>
              <a:rPr lang="en-US" sz="1200" i="1" noProof="0"/>
              <a:t>‘My direct line manager pointed me to your website for information and I started digging, and must say you do have absolutely </a:t>
            </a:r>
            <a:r>
              <a:rPr lang="en-US" sz="1200" i="1" noProof="0" err="1"/>
              <a:t>tonnes</a:t>
            </a:r>
            <a:r>
              <a:rPr lang="en-US" sz="1200" i="1" noProof="0"/>
              <a:t> of information on it – I treat as my go to website!’</a:t>
            </a:r>
            <a:endParaRPr lang="en-GB" sz="1200" i="1" kern="100" noProof="0">
              <a:effectLst/>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CA40783-AAC1-813A-E4EC-86E2142EEC5D}"/>
              </a:ext>
            </a:extLst>
          </p:cNvPr>
          <p:cNvSpPr txBox="1"/>
          <p:nvPr/>
        </p:nvSpPr>
        <p:spPr>
          <a:xfrm>
            <a:off x="2981971" y="5560494"/>
            <a:ext cx="2667077" cy="400110"/>
          </a:xfrm>
          <a:prstGeom prst="rect">
            <a:avLst/>
          </a:prstGeom>
          <a:noFill/>
        </p:spPr>
        <p:txBody>
          <a:bodyPr wrap="none" lIns="91440" tIns="45720" rIns="91440" bIns="45720" rtlCol="0" anchor="t">
            <a:spAutoFit/>
          </a:bodyPr>
          <a:lstStyle/>
          <a:p>
            <a:r>
              <a:rPr lang="en-GB" sz="2000" b="1" noProof="0">
                <a:latin typeface="+mj-lt"/>
              </a:rPr>
              <a:t>Programme Manager</a:t>
            </a:r>
            <a:endParaRPr lang="en-GB" sz="2000" noProof="0"/>
          </a:p>
        </p:txBody>
      </p:sp>
      <p:pic>
        <p:nvPicPr>
          <p:cNvPr id="22" name="Picture 21" descr="A person riding a bicycle&#10;&#10;Description automatically generated">
            <a:extLst>
              <a:ext uri="{FF2B5EF4-FFF2-40B4-BE49-F238E27FC236}">
                <a16:creationId xmlns:a16="http://schemas.microsoft.com/office/drawing/2014/main" id="{EFC0B541-A939-240C-3296-1BBB4D20309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25833" t="15845" r="10696" b="11330"/>
          <a:stretch/>
        </p:blipFill>
        <p:spPr>
          <a:xfrm>
            <a:off x="6043491" y="4106283"/>
            <a:ext cx="1307725" cy="1273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59387F9F-63FD-7022-BD7E-2164C97DD8B8}"/>
              </a:ext>
            </a:extLst>
          </p:cNvPr>
          <p:cNvSpPr txBox="1"/>
          <p:nvPr/>
        </p:nvSpPr>
        <p:spPr>
          <a:xfrm>
            <a:off x="5796046" y="5560494"/>
            <a:ext cx="2600392" cy="400110"/>
          </a:xfrm>
          <a:prstGeom prst="rect">
            <a:avLst/>
          </a:prstGeom>
          <a:noFill/>
        </p:spPr>
        <p:txBody>
          <a:bodyPr wrap="none" rtlCol="0">
            <a:spAutoFit/>
          </a:bodyPr>
          <a:lstStyle/>
          <a:p>
            <a:r>
              <a:rPr lang="en-GB" sz="2000" b="1" noProof="0">
                <a:latin typeface="+mj-lt"/>
              </a:rPr>
              <a:t>Sustainability Officer</a:t>
            </a:r>
          </a:p>
        </p:txBody>
      </p:sp>
      <p:sp>
        <p:nvSpPr>
          <p:cNvPr id="14" name="Speech Bubble: Oval 13">
            <a:extLst>
              <a:ext uri="{FF2B5EF4-FFF2-40B4-BE49-F238E27FC236}">
                <a16:creationId xmlns:a16="http://schemas.microsoft.com/office/drawing/2014/main" id="{00B9FFE0-C931-7925-B051-1E55CD5AC800}"/>
              </a:ext>
            </a:extLst>
          </p:cNvPr>
          <p:cNvSpPr/>
          <p:nvPr/>
        </p:nvSpPr>
        <p:spPr>
          <a:xfrm>
            <a:off x="64726" y="3331540"/>
            <a:ext cx="3494365" cy="1648997"/>
          </a:xfrm>
          <a:prstGeom prst="wedgeEllipseCallout">
            <a:avLst>
              <a:gd name="adj1" fmla="val 43195"/>
              <a:gd name="adj2" fmla="val -36478"/>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There’s been a lot of great work put into it. The fact that you’ve included best practices and case studies - excellent. </a:t>
            </a:r>
            <a:r>
              <a:rPr lang="en-GB" sz="1200" b="1" noProof="0">
                <a:solidFill>
                  <a:schemeClr val="tx1"/>
                </a:solidFill>
              </a:rPr>
              <a:t>Being able to see what other councils are doing is really useful</a:t>
            </a:r>
          </a:p>
        </p:txBody>
      </p:sp>
      <p:sp>
        <p:nvSpPr>
          <p:cNvPr id="17" name="Speech Bubble: Oval 16">
            <a:extLst>
              <a:ext uri="{FF2B5EF4-FFF2-40B4-BE49-F238E27FC236}">
                <a16:creationId xmlns:a16="http://schemas.microsoft.com/office/drawing/2014/main" id="{470F6315-59A1-42D0-F941-54E90A03CF65}"/>
              </a:ext>
            </a:extLst>
          </p:cNvPr>
          <p:cNvSpPr/>
          <p:nvPr/>
        </p:nvSpPr>
        <p:spPr>
          <a:xfrm>
            <a:off x="8258899" y="5353595"/>
            <a:ext cx="3817088" cy="1448398"/>
          </a:xfrm>
          <a:prstGeom prst="wedgeEllipseCallout">
            <a:avLst>
              <a:gd name="adj1" fmla="val -52315"/>
              <a:gd name="adj2" fmla="val -39124"/>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I’m going to be giving a bit of a speech and a presentation soon on an event for local authorities. One of the things I’ll be saying is that </a:t>
            </a:r>
            <a:r>
              <a:rPr lang="en-GB" sz="1200" b="1" noProof="0">
                <a:solidFill>
                  <a:schemeClr val="tx1"/>
                </a:solidFill>
              </a:rPr>
              <a:t>Net Zero Go </a:t>
            </a:r>
            <a:r>
              <a:rPr lang="en-GB" sz="1200" noProof="0">
                <a:solidFill>
                  <a:schemeClr val="tx1"/>
                </a:solidFill>
              </a:rPr>
              <a:t>is a resource you really need to check out.</a:t>
            </a:r>
          </a:p>
        </p:txBody>
      </p:sp>
      <p:sp>
        <p:nvSpPr>
          <p:cNvPr id="5" name="TextBox 4">
            <a:extLst>
              <a:ext uri="{FF2B5EF4-FFF2-40B4-BE49-F238E27FC236}">
                <a16:creationId xmlns:a16="http://schemas.microsoft.com/office/drawing/2014/main" id="{B0ADE6F0-5612-AEDA-1CD6-7388F49DAB51}"/>
              </a:ext>
            </a:extLst>
          </p:cNvPr>
          <p:cNvSpPr txBox="1"/>
          <p:nvPr/>
        </p:nvSpPr>
        <p:spPr>
          <a:xfrm>
            <a:off x="7682085" y="1808914"/>
            <a:ext cx="4427305" cy="600164"/>
          </a:xfrm>
          <a:prstGeom prst="rect">
            <a:avLst/>
          </a:prstGeom>
          <a:noFill/>
        </p:spPr>
        <p:txBody>
          <a:bodyPr wrap="square" rtlCol="0">
            <a:spAutoFit/>
          </a:bodyPr>
          <a:lstStyle/>
          <a:p>
            <a:r>
              <a:rPr lang="en-GB" sz="1100" noProof="0"/>
              <a:t>Ange Ferguson</a:t>
            </a:r>
          </a:p>
          <a:p>
            <a:r>
              <a:rPr lang="en-GB" sz="1100" noProof="0"/>
              <a:t>Project Manager Climate Change</a:t>
            </a:r>
          </a:p>
          <a:p>
            <a:r>
              <a:rPr lang="en-GB" sz="1100" noProof="0"/>
              <a:t>Northumberland County Council </a:t>
            </a:r>
          </a:p>
        </p:txBody>
      </p:sp>
      <p:pic>
        <p:nvPicPr>
          <p:cNvPr id="20" name="Picture 19" descr="A black background with a black square&#10;&#10;AI-generated content may be incorrect.">
            <a:extLst>
              <a:ext uri="{FF2B5EF4-FFF2-40B4-BE49-F238E27FC236}">
                <a16:creationId xmlns:a16="http://schemas.microsoft.com/office/drawing/2014/main" id="{9B835742-69AC-4603-1191-8F29E72EC77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001574" y="1940692"/>
            <a:ext cx="1928522" cy="323196"/>
          </a:xfrm>
          <a:prstGeom prst="rect">
            <a:avLst/>
          </a:prstGeom>
        </p:spPr>
      </p:pic>
      <p:sp>
        <p:nvSpPr>
          <p:cNvPr id="26" name="Rectangle 25">
            <a:extLst>
              <a:ext uri="{FF2B5EF4-FFF2-40B4-BE49-F238E27FC236}">
                <a16:creationId xmlns:a16="http://schemas.microsoft.com/office/drawing/2014/main" id="{A8DCAAA9-2E79-0E63-4051-863388A976CD}"/>
              </a:ext>
            </a:extLst>
          </p:cNvPr>
          <p:cNvSpPr/>
          <p:nvPr/>
        </p:nvSpPr>
        <p:spPr>
          <a:xfrm rot="5400000" flipH="1">
            <a:off x="3589234" y="-2321633"/>
            <a:ext cx="73332" cy="6531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7205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BE746-9FA2-0E33-917D-BE1028D3B94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7DF0DE2-BE25-C1C5-82EA-0EB049DC68CC}"/>
              </a:ext>
            </a:extLst>
          </p:cNvPr>
          <p:cNvSpPr/>
          <p:nvPr/>
        </p:nvSpPr>
        <p:spPr>
          <a:xfrm>
            <a:off x="9706095" y="6122627"/>
            <a:ext cx="2488018" cy="74427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24" name="Picture 23">
            <a:extLst>
              <a:ext uri="{FF2B5EF4-FFF2-40B4-BE49-F238E27FC236}">
                <a16:creationId xmlns:a16="http://schemas.microsoft.com/office/drawing/2014/main" id="{6EB41941-666A-59C9-A7C4-B50079EE007D}"/>
              </a:ext>
            </a:extLst>
          </p:cNvPr>
          <p:cNvPicPr>
            <a:picLocks noChangeAspect="1"/>
          </p:cNvPicPr>
          <p:nvPr/>
        </p:nvPicPr>
        <p:blipFill>
          <a:blip r:embed="rId2" cstate="screen">
            <a:duotone>
              <a:schemeClr val="accent1">
                <a:shade val="45000"/>
                <a:satMod val="135000"/>
              </a:schemeClr>
              <a:prstClr val="white"/>
            </a:duotone>
            <a:alphaModFix amt="32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rot="333449">
            <a:off x="4261647" y="2446925"/>
            <a:ext cx="2791815" cy="2791815"/>
          </a:xfrm>
          <a:prstGeom prst="rect">
            <a:avLst/>
          </a:prstGeom>
        </p:spPr>
      </p:pic>
      <p:sp>
        <p:nvSpPr>
          <p:cNvPr id="2" name="Slide Number Placeholder 1">
            <a:extLst>
              <a:ext uri="{FF2B5EF4-FFF2-40B4-BE49-F238E27FC236}">
                <a16:creationId xmlns:a16="http://schemas.microsoft.com/office/drawing/2014/main" id="{6FD08FF5-1072-902B-0284-B5DD5D41391A}"/>
              </a:ext>
            </a:extLst>
          </p:cNvPr>
          <p:cNvSpPr>
            <a:spLocks noGrp="1"/>
          </p:cNvSpPr>
          <p:nvPr>
            <p:ph type="sldNum" sz="quarter" idx="10"/>
          </p:nvPr>
        </p:nvSpPr>
        <p:spPr/>
        <p:txBody>
          <a:bodyPr/>
          <a:lstStyle/>
          <a:p>
            <a:fld id="{BC713994-E38F-4BB4-A257-6815BBC3FB08}" type="slidenum">
              <a:rPr lang="en-GB" noProof="0" smtClean="0"/>
              <a:pPr/>
              <a:t>16</a:t>
            </a:fld>
            <a:endParaRPr lang="en-GB" noProof="0"/>
          </a:p>
        </p:txBody>
      </p:sp>
      <p:sp>
        <p:nvSpPr>
          <p:cNvPr id="3" name="Title 2">
            <a:extLst>
              <a:ext uri="{FF2B5EF4-FFF2-40B4-BE49-F238E27FC236}">
                <a16:creationId xmlns:a16="http://schemas.microsoft.com/office/drawing/2014/main" id="{37D80343-7AFC-5B62-A0E3-55E493633647}"/>
              </a:ext>
            </a:extLst>
          </p:cNvPr>
          <p:cNvSpPr>
            <a:spLocks noGrp="1"/>
          </p:cNvSpPr>
          <p:nvPr>
            <p:ph type="title"/>
          </p:nvPr>
        </p:nvSpPr>
        <p:spPr>
          <a:xfrm>
            <a:off x="251395" y="242534"/>
            <a:ext cx="9626251" cy="954107"/>
          </a:xfrm>
        </p:spPr>
        <p:txBody>
          <a:bodyPr/>
          <a:lstStyle/>
          <a:p>
            <a:r>
              <a:rPr lang="en-GB" noProof="0"/>
              <a:t>Net Zero Go – what Net Zero Hubs are saying about us?</a:t>
            </a:r>
          </a:p>
        </p:txBody>
      </p:sp>
      <p:sp>
        <p:nvSpPr>
          <p:cNvPr id="4" name="Speech Bubble: Oval 3">
            <a:extLst>
              <a:ext uri="{FF2B5EF4-FFF2-40B4-BE49-F238E27FC236}">
                <a16:creationId xmlns:a16="http://schemas.microsoft.com/office/drawing/2014/main" id="{E4B9B791-934C-DBA0-7465-D48E40160E8A}"/>
              </a:ext>
            </a:extLst>
          </p:cNvPr>
          <p:cNvSpPr/>
          <p:nvPr/>
        </p:nvSpPr>
        <p:spPr>
          <a:xfrm>
            <a:off x="5384254" y="1128462"/>
            <a:ext cx="3026536" cy="1362633"/>
          </a:xfrm>
          <a:prstGeom prst="wedgeEllipseCallout">
            <a:avLst>
              <a:gd name="adj1" fmla="val 14380"/>
              <a:gd name="adj2" fmla="val 6187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It’s a great place to find resources when you’re trying to deliver a project. It feels like a more </a:t>
            </a:r>
            <a:r>
              <a:rPr lang="en-GB" sz="1200" b="1" noProof="0">
                <a:solidFill>
                  <a:schemeClr val="tx1"/>
                </a:solidFill>
              </a:rPr>
              <a:t>reliable source</a:t>
            </a:r>
            <a:r>
              <a:rPr lang="en-GB" sz="1200" noProof="0">
                <a:solidFill>
                  <a:schemeClr val="tx1"/>
                </a:solidFill>
              </a:rPr>
              <a:t>!</a:t>
            </a:r>
          </a:p>
        </p:txBody>
      </p:sp>
      <p:sp>
        <p:nvSpPr>
          <p:cNvPr id="6" name="Speech Bubble: Oval 5">
            <a:extLst>
              <a:ext uri="{FF2B5EF4-FFF2-40B4-BE49-F238E27FC236}">
                <a16:creationId xmlns:a16="http://schemas.microsoft.com/office/drawing/2014/main" id="{A24706B4-45ED-BD1D-4BBF-E8D8DD3C8DBD}"/>
              </a:ext>
            </a:extLst>
          </p:cNvPr>
          <p:cNvSpPr/>
          <p:nvPr/>
        </p:nvSpPr>
        <p:spPr>
          <a:xfrm>
            <a:off x="0" y="3722460"/>
            <a:ext cx="3768112" cy="1644905"/>
          </a:xfrm>
          <a:prstGeom prst="wedgeEllipseCallout">
            <a:avLst>
              <a:gd name="adj1" fmla="val 43871"/>
              <a:gd name="adj2" fmla="val 41839"/>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It’s the place to go for proper processes, rather than just doing a random search on other search engines. This is where you’ll find </a:t>
            </a:r>
            <a:r>
              <a:rPr lang="en-GB" sz="1100" b="1" noProof="0">
                <a:solidFill>
                  <a:schemeClr val="tx1"/>
                </a:solidFill>
              </a:rPr>
              <a:t>solid resources</a:t>
            </a:r>
            <a:r>
              <a:rPr lang="en-GB" sz="1100" noProof="0">
                <a:solidFill>
                  <a:schemeClr val="tx1"/>
                </a:solidFill>
              </a:rPr>
              <a:t>, ones that have been created, checked, and tested to make sure they’re reliable.</a:t>
            </a:r>
          </a:p>
        </p:txBody>
      </p:sp>
      <p:sp>
        <p:nvSpPr>
          <p:cNvPr id="7" name="Speech Bubble: Oval 6">
            <a:extLst>
              <a:ext uri="{FF2B5EF4-FFF2-40B4-BE49-F238E27FC236}">
                <a16:creationId xmlns:a16="http://schemas.microsoft.com/office/drawing/2014/main" id="{A771BFF6-AD67-DA09-4DC2-5CC80A78BE28}"/>
              </a:ext>
            </a:extLst>
          </p:cNvPr>
          <p:cNvSpPr/>
          <p:nvPr/>
        </p:nvSpPr>
        <p:spPr>
          <a:xfrm>
            <a:off x="292443" y="2456062"/>
            <a:ext cx="3116502" cy="1149047"/>
          </a:xfrm>
          <a:prstGeom prst="wedgeEllipseCallout">
            <a:avLst>
              <a:gd name="adj1" fmla="val 54404"/>
              <a:gd name="adj2" fmla="val 27192"/>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Net Zero Go helps to </a:t>
            </a:r>
            <a:r>
              <a:rPr lang="en-GB" sz="1200" b="1" noProof="0">
                <a:solidFill>
                  <a:schemeClr val="tx1"/>
                </a:solidFill>
              </a:rPr>
              <a:t>collaborate</a:t>
            </a:r>
            <a:r>
              <a:rPr lang="en-GB" sz="1200" noProof="0">
                <a:solidFill>
                  <a:schemeClr val="tx1"/>
                </a:solidFill>
              </a:rPr>
              <a:t> rather than everyone starts from scratch all the time</a:t>
            </a:r>
          </a:p>
        </p:txBody>
      </p:sp>
      <p:sp>
        <p:nvSpPr>
          <p:cNvPr id="5" name="Speech Bubble: Oval 4">
            <a:extLst>
              <a:ext uri="{FF2B5EF4-FFF2-40B4-BE49-F238E27FC236}">
                <a16:creationId xmlns:a16="http://schemas.microsoft.com/office/drawing/2014/main" id="{340763EC-E5C8-D8D3-8B5D-E9AC21DF1385}"/>
              </a:ext>
            </a:extLst>
          </p:cNvPr>
          <p:cNvSpPr/>
          <p:nvPr/>
        </p:nvSpPr>
        <p:spPr>
          <a:xfrm>
            <a:off x="1139585" y="5535141"/>
            <a:ext cx="3049066" cy="989522"/>
          </a:xfrm>
          <a:prstGeom prst="wedgeEllipseCallout">
            <a:avLst>
              <a:gd name="adj1" fmla="val 50015"/>
              <a:gd name="adj2" fmla="val -50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Your </a:t>
            </a:r>
            <a:r>
              <a:rPr lang="en-GB" sz="1200" b="1" noProof="0">
                <a:solidFill>
                  <a:schemeClr val="tx1"/>
                </a:solidFill>
              </a:rPr>
              <a:t>e-learning</a:t>
            </a:r>
            <a:r>
              <a:rPr lang="en-GB" sz="1200" noProof="0">
                <a:solidFill>
                  <a:schemeClr val="tx1"/>
                </a:solidFill>
              </a:rPr>
              <a:t> is quite clear and concise, and it is very accessible</a:t>
            </a:r>
          </a:p>
        </p:txBody>
      </p:sp>
      <p:sp>
        <p:nvSpPr>
          <p:cNvPr id="8" name="Speech Bubble: Oval 7">
            <a:extLst>
              <a:ext uri="{FF2B5EF4-FFF2-40B4-BE49-F238E27FC236}">
                <a16:creationId xmlns:a16="http://schemas.microsoft.com/office/drawing/2014/main" id="{BEFD55D8-F285-6022-3CB1-B634A12D3F59}"/>
              </a:ext>
            </a:extLst>
          </p:cNvPr>
          <p:cNvSpPr/>
          <p:nvPr/>
        </p:nvSpPr>
        <p:spPr>
          <a:xfrm>
            <a:off x="486235" y="1038472"/>
            <a:ext cx="3989920" cy="1249814"/>
          </a:xfrm>
          <a:prstGeom prst="wedgeEllipseCallout">
            <a:avLst>
              <a:gd name="adj1" fmla="val 48720"/>
              <a:gd name="adj2" fmla="val 33091"/>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 love it. I think the platform is fantastic. I really want to get more engagement with it, </a:t>
            </a:r>
            <a:r>
              <a:rPr lang="en-GB" sz="1100" b="1" noProof="0">
                <a:solidFill>
                  <a:schemeClr val="tx1"/>
                </a:solidFill>
              </a:rPr>
              <a:t>I promote it whenever I can.</a:t>
            </a:r>
          </a:p>
        </p:txBody>
      </p:sp>
      <p:sp>
        <p:nvSpPr>
          <p:cNvPr id="15" name="Rectangle: Rounded Corners 14">
            <a:extLst>
              <a:ext uri="{FF2B5EF4-FFF2-40B4-BE49-F238E27FC236}">
                <a16:creationId xmlns:a16="http://schemas.microsoft.com/office/drawing/2014/main" id="{5EC06BA6-439A-7DAD-AC86-DDAFD89C60F5}"/>
              </a:ext>
            </a:extLst>
          </p:cNvPr>
          <p:cNvSpPr/>
          <p:nvPr/>
        </p:nvSpPr>
        <p:spPr>
          <a:xfrm rot="5400000">
            <a:off x="8547833" y="1126848"/>
            <a:ext cx="3786492" cy="348033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6" name="Rectangle 15">
            <a:extLst>
              <a:ext uri="{FF2B5EF4-FFF2-40B4-BE49-F238E27FC236}">
                <a16:creationId xmlns:a16="http://schemas.microsoft.com/office/drawing/2014/main" id="{D3D52B68-AD36-0EA3-F9C2-8BC01D2C4733}"/>
              </a:ext>
            </a:extLst>
          </p:cNvPr>
          <p:cNvSpPr/>
          <p:nvPr/>
        </p:nvSpPr>
        <p:spPr>
          <a:xfrm>
            <a:off x="10676223" y="980778"/>
            <a:ext cx="1515777" cy="377948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9" name="Speech Bubble: Oval 8">
            <a:extLst>
              <a:ext uri="{FF2B5EF4-FFF2-40B4-BE49-F238E27FC236}">
                <a16:creationId xmlns:a16="http://schemas.microsoft.com/office/drawing/2014/main" id="{AD6EA503-C502-ABA9-AF9D-C8C6E23C716B}"/>
              </a:ext>
            </a:extLst>
          </p:cNvPr>
          <p:cNvSpPr/>
          <p:nvPr/>
        </p:nvSpPr>
        <p:spPr>
          <a:xfrm>
            <a:off x="4868199" y="5715930"/>
            <a:ext cx="3315013" cy="989522"/>
          </a:xfrm>
          <a:prstGeom prst="wedgeEllipseCallout">
            <a:avLst>
              <a:gd name="adj1" fmla="val -8406"/>
              <a:gd name="adj2" fmla="val -6928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nSpc>
                <a:spcPct val="125000"/>
              </a:lnSpc>
            </a:pPr>
            <a:r>
              <a:rPr lang="en-GB" sz="1200" noProof="0">
                <a:solidFill>
                  <a:srgbClr val="323130"/>
                </a:solidFill>
                <a:ea typeface="Segoe UI" panose="020B0502040204020203" pitchFamily="34" charset="0"/>
              </a:rPr>
              <a:t>I</a:t>
            </a:r>
            <a:r>
              <a:rPr lang="en-GB" sz="1200" noProof="0">
                <a:solidFill>
                  <a:srgbClr val="323130"/>
                </a:solidFill>
                <a:effectLst/>
                <a:ea typeface="Segoe UI" panose="020B0502040204020203" pitchFamily="34" charset="0"/>
              </a:rPr>
              <a:t>t was something I had from day one and </a:t>
            </a:r>
            <a:r>
              <a:rPr lang="en-GB" sz="1200" b="1" noProof="0">
                <a:solidFill>
                  <a:srgbClr val="323130"/>
                </a:solidFill>
                <a:effectLst/>
                <a:ea typeface="Segoe UI" panose="020B0502040204020203" pitchFamily="34" charset="0"/>
              </a:rPr>
              <a:t>I still continue to use Net Zero Go </a:t>
            </a:r>
            <a:r>
              <a:rPr lang="en-GB" sz="1200" noProof="0">
                <a:solidFill>
                  <a:srgbClr val="323130"/>
                </a:solidFill>
                <a:effectLst/>
                <a:ea typeface="Segoe UI" panose="020B0502040204020203" pitchFamily="34" charset="0"/>
              </a:rPr>
              <a:t>all the time.</a:t>
            </a:r>
            <a:endParaRPr lang="en-GB" sz="1200" noProof="0">
              <a:effectLst/>
              <a:ea typeface="Times New Roman" panose="02020603050405020304" pitchFamily="18" charset="0"/>
            </a:endParaRPr>
          </a:p>
        </p:txBody>
      </p:sp>
      <p:pic>
        <p:nvPicPr>
          <p:cNvPr id="11" name="Picture 10" descr="A person smiling at camera&#10;&#10;Description automatically generated">
            <a:extLst>
              <a:ext uri="{FF2B5EF4-FFF2-40B4-BE49-F238E27FC236}">
                <a16:creationId xmlns:a16="http://schemas.microsoft.com/office/drawing/2014/main" id="{BBCC480F-13F9-EDA5-0A1A-57AF1C7BB66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3325" t="2138" r="9798" b="18736"/>
          <a:stretch/>
        </p:blipFill>
        <p:spPr>
          <a:xfrm>
            <a:off x="4107631" y="2748284"/>
            <a:ext cx="1813420" cy="1865939"/>
          </a:xfrm>
          <a:prstGeom prst="ellipse">
            <a:avLst/>
          </a:prstGeom>
          <a:effectLst>
            <a:outerShdw blurRad="50800" dist="38100" dir="8100000" algn="tr" rotWithShape="0">
              <a:prstClr val="black">
                <a:alpha val="40000"/>
              </a:prstClr>
            </a:outerShdw>
          </a:effectLst>
        </p:spPr>
      </p:pic>
      <p:pic>
        <p:nvPicPr>
          <p:cNvPr id="13" name="Picture 12" descr="A person in a blue shirt and tie&#10;&#10;Description automatically generated">
            <a:extLst>
              <a:ext uri="{FF2B5EF4-FFF2-40B4-BE49-F238E27FC236}">
                <a16:creationId xmlns:a16="http://schemas.microsoft.com/office/drawing/2014/main" id="{B2FE7903-E5A5-8329-7960-6D8A3964A41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5822" r="7989" b="10735"/>
          <a:stretch/>
        </p:blipFill>
        <p:spPr>
          <a:xfrm>
            <a:off x="6535128" y="2756298"/>
            <a:ext cx="1852654" cy="1826026"/>
          </a:xfrm>
          <a:prstGeom prst="ellipse">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BF31BE3F-784A-AB74-B57E-AF1181A7A86E}"/>
              </a:ext>
            </a:extLst>
          </p:cNvPr>
          <p:cNvSpPr txBox="1"/>
          <p:nvPr/>
        </p:nvSpPr>
        <p:spPr>
          <a:xfrm>
            <a:off x="3444162" y="4591555"/>
            <a:ext cx="2384819" cy="584775"/>
          </a:xfrm>
          <a:prstGeom prst="rect">
            <a:avLst/>
          </a:prstGeom>
          <a:noFill/>
        </p:spPr>
        <p:txBody>
          <a:bodyPr wrap="none" rtlCol="0">
            <a:spAutoFit/>
          </a:bodyPr>
          <a:lstStyle/>
          <a:p>
            <a:pPr algn="r"/>
            <a:r>
              <a:rPr lang="en-GB" sz="1600" b="1" noProof="0">
                <a:latin typeface="+mj-lt"/>
              </a:rPr>
              <a:t>Net Zero Hub</a:t>
            </a:r>
            <a:br>
              <a:rPr lang="en-GB" sz="1600" b="1" noProof="0">
                <a:latin typeface="+mj-lt"/>
              </a:rPr>
            </a:br>
            <a:r>
              <a:rPr lang="en-GB" sz="1600" b="1" noProof="0">
                <a:latin typeface="+mj-lt"/>
              </a:rPr>
              <a:t>Regional Project Officer</a:t>
            </a:r>
          </a:p>
        </p:txBody>
      </p:sp>
      <p:sp>
        <p:nvSpPr>
          <p:cNvPr id="17" name="TextBox 16">
            <a:extLst>
              <a:ext uri="{FF2B5EF4-FFF2-40B4-BE49-F238E27FC236}">
                <a16:creationId xmlns:a16="http://schemas.microsoft.com/office/drawing/2014/main" id="{AF2EDA06-7D52-FCDF-95DD-B6982B6A62B1}"/>
              </a:ext>
            </a:extLst>
          </p:cNvPr>
          <p:cNvSpPr txBox="1"/>
          <p:nvPr/>
        </p:nvSpPr>
        <p:spPr>
          <a:xfrm>
            <a:off x="6535128" y="4614223"/>
            <a:ext cx="2165786" cy="584775"/>
          </a:xfrm>
          <a:prstGeom prst="rect">
            <a:avLst/>
          </a:prstGeom>
          <a:noFill/>
        </p:spPr>
        <p:txBody>
          <a:bodyPr wrap="none" rtlCol="0">
            <a:spAutoFit/>
          </a:bodyPr>
          <a:lstStyle/>
          <a:p>
            <a:r>
              <a:rPr lang="en-GB" sz="1600" b="1" noProof="0">
                <a:latin typeface="+mj-lt"/>
              </a:rPr>
              <a:t>Net Zero Hub </a:t>
            </a:r>
            <a:br>
              <a:rPr lang="en-GB" sz="1600" b="1" noProof="0">
                <a:latin typeface="+mj-lt"/>
              </a:rPr>
            </a:br>
            <a:r>
              <a:rPr lang="en-GB" sz="1600" b="1" noProof="0">
                <a:latin typeface="+mj-lt"/>
              </a:rPr>
              <a:t>Programme Manager</a:t>
            </a:r>
          </a:p>
        </p:txBody>
      </p:sp>
      <p:sp>
        <p:nvSpPr>
          <p:cNvPr id="10" name="Speech Bubble: Oval 9">
            <a:extLst>
              <a:ext uri="{FF2B5EF4-FFF2-40B4-BE49-F238E27FC236}">
                <a16:creationId xmlns:a16="http://schemas.microsoft.com/office/drawing/2014/main" id="{E61D7894-185A-9D4B-E7D3-A0DF906F72FF}"/>
              </a:ext>
            </a:extLst>
          </p:cNvPr>
          <p:cNvSpPr/>
          <p:nvPr/>
        </p:nvSpPr>
        <p:spPr>
          <a:xfrm>
            <a:off x="8783572" y="5118279"/>
            <a:ext cx="3315014" cy="1148050"/>
          </a:xfrm>
          <a:prstGeom prst="wedgeEllipseCallout">
            <a:avLst>
              <a:gd name="adj1" fmla="val -52315"/>
              <a:gd name="adj2" fmla="val -39124"/>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chemeClr val="tx1"/>
                </a:solidFill>
              </a:rPr>
              <a:t>You’ve got a whole range of different things, which I think is great. I think you’ve covered it well, </a:t>
            </a:r>
            <a:r>
              <a:rPr lang="en-GB" sz="1200" b="1" noProof="0">
                <a:solidFill>
                  <a:schemeClr val="tx1"/>
                </a:solidFill>
              </a:rPr>
              <a:t>the themes are excellent. </a:t>
            </a:r>
          </a:p>
        </p:txBody>
      </p:sp>
      <p:pic>
        <p:nvPicPr>
          <p:cNvPr id="19" name="Picture 18" descr="A screenshot of a computer&#10;&#10;Description automatically generated">
            <a:extLst>
              <a:ext uri="{FF2B5EF4-FFF2-40B4-BE49-F238E27FC236}">
                <a16:creationId xmlns:a16="http://schemas.microsoft.com/office/drawing/2014/main" id="{47764861-DDC1-6841-6CFE-EC5696C91312}"/>
              </a:ext>
            </a:extLst>
          </p:cNvPr>
          <p:cNvPicPr>
            <a:picLocks noChangeAspect="1"/>
          </p:cNvPicPr>
          <p:nvPr/>
        </p:nvPicPr>
        <p:blipFill rotWithShape="1">
          <a:blip r:embed="rId6"/>
          <a:srcRect l="24928" t="27641" r="32306" b="11528"/>
          <a:stretch/>
        </p:blipFill>
        <p:spPr bwMode="auto">
          <a:xfrm>
            <a:off x="9310736" y="1386013"/>
            <a:ext cx="2451100" cy="2070076"/>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FFE06CEF-EFD2-4274-2D10-F3708B48A079}"/>
              </a:ext>
            </a:extLst>
          </p:cNvPr>
          <p:cNvSpPr txBox="1"/>
          <p:nvPr/>
        </p:nvSpPr>
        <p:spPr>
          <a:xfrm>
            <a:off x="8792247" y="3543157"/>
            <a:ext cx="3297664" cy="600164"/>
          </a:xfrm>
          <a:prstGeom prst="rect">
            <a:avLst/>
          </a:prstGeom>
          <a:noFill/>
        </p:spPr>
        <p:txBody>
          <a:bodyPr wrap="square" rtlCol="0">
            <a:spAutoFit/>
          </a:bodyPr>
          <a:lstStyle/>
          <a:p>
            <a:r>
              <a:rPr lang="en-GB" sz="1100" noProof="0"/>
              <a:t>Emma Jane Danielson </a:t>
            </a:r>
          </a:p>
          <a:p>
            <a:r>
              <a:rPr lang="en-GB" sz="1100" noProof="0"/>
              <a:t>Climate Change and Heat Network Engagement</a:t>
            </a:r>
          </a:p>
          <a:p>
            <a:r>
              <a:rPr lang="en-GB" sz="1100" noProof="0"/>
              <a:t>Greater South East Net Zero Hub </a:t>
            </a:r>
          </a:p>
        </p:txBody>
      </p:sp>
      <p:pic>
        <p:nvPicPr>
          <p:cNvPr id="21" name="Picture 20" descr="A logo with purple circles and white text&#10;&#10;AI-generated content may be incorrect.">
            <a:extLst>
              <a:ext uri="{FF2B5EF4-FFF2-40B4-BE49-F238E27FC236}">
                <a16:creationId xmlns:a16="http://schemas.microsoft.com/office/drawing/2014/main" id="{9228E6D7-F39F-5258-8498-0DE8FEA6EDB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950104" y="4128285"/>
            <a:ext cx="972671" cy="416627"/>
          </a:xfrm>
          <a:prstGeom prst="rect">
            <a:avLst/>
          </a:prstGeom>
        </p:spPr>
      </p:pic>
      <p:sp>
        <p:nvSpPr>
          <p:cNvPr id="22" name="Rectangle 21">
            <a:extLst>
              <a:ext uri="{FF2B5EF4-FFF2-40B4-BE49-F238E27FC236}">
                <a16:creationId xmlns:a16="http://schemas.microsoft.com/office/drawing/2014/main" id="{2BCC0CF1-E2CF-A6A1-CAE8-9E781CCAE0BE}"/>
              </a:ext>
            </a:extLst>
          </p:cNvPr>
          <p:cNvSpPr/>
          <p:nvPr/>
        </p:nvSpPr>
        <p:spPr>
          <a:xfrm rot="5400000" flipH="1">
            <a:off x="3591327" y="-2415449"/>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36233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F572-3B97-4C2F-0CC7-96D84547EF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E64D23-0291-1942-9958-045027EEDEE7}"/>
              </a:ext>
            </a:extLst>
          </p:cNvPr>
          <p:cNvSpPr>
            <a:spLocks noGrp="1"/>
          </p:cNvSpPr>
          <p:nvPr>
            <p:ph type="sldNum" sz="quarter" idx="10"/>
          </p:nvPr>
        </p:nvSpPr>
        <p:spPr/>
        <p:txBody>
          <a:bodyPr/>
          <a:lstStyle/>
          <a:p>
            <a:fld id="{BC713994-E38F-4BB4-A257-6815BBC3FB08}" type="slidenum">
              <a:rPr lang="en-GB" noProof="0" smtClean="0"/>
              <a:pPr/>
              <a:t>17</a:t>
            </a:fld>
            <a:endParaRPr lang="en-GB" noProof="0"/>
          </a:p>
        </p:txBody>
      </p:sp>
      <p:sp>
        <p:nvSpPr>
          <p:cNvPr id="3" name="Title 2">
            <a:extLst>
              <a:ext uri="{FF2B5EF4-FFF2-40B4-BE49-F238E27FC236}">
                <a16:creationId xmlns:a16="http://schemas.microsoft.com/office/drawing/2014/main" id="{AF64EB3A-042B-6C6C-FAAE-C47A6CC44783}"/>
              </a:ext>
            </a:extLst>
          </p:cNvPr>
          <p:cNvSpPr>
            <a:spLocks noGrp="1"/>
          </p:cNvSpPr>
          <p:nvPr>
            <p:ph type="title"/>
          </p:nvPr>
        </p:nvSpPr>
        <p:spPr/>
        <p:txBody>
          <a:bodyPr/>
          <a:lstStyle/>
          <a:p>
            <a:r>
              <a:rPr lang="en-GB" noProof="0"/>
              <a:t>Capabilities – what our users are saying? </a:t>
            </a:r>
          </a:p>
        </p:txBody>
      </p:sp>
      <p:sp>
        <p:nvSpPr>
          <p:cNvPr id="10" name="Speech Bubble: Oval 9">
            <a:extLst>
              <a:ext uri="{FF2B5EF4-FFF2-40B4-BE49-F238E27FC236}">
                <a16:creationId xmlns:a16="http://schemas.microsoft.com/office/drawing/2014/main" id="{22A58D48-4564-69DE-CF2A-531FD1CF653B}"/>
              </a:ext>
            </a:extLst>
          </p:cNvPr>
          <p:cNvSpPr/>
          <p:nvPr/>
        </p:nvSpPr>
        <p:spPr>
          <a:xfrm>
            <a:off x="409828" y="4161936"/>
            <a:ext cx="3621357" cy="1434355"/>
          </a:xfrm>
          <a:prstGeom prst="wedgeEllipseCallout">
            <a:avLst>
              <a:gd name="adj1" fmla="val 47442"/>
              <a:gd name="adj2" fmla="val -40497"/>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00" noProof="0">
                <a:solidFill>
                  <a:schemeClr val="tx1"/>
                </a:solidFill>
              </a:rPr>
              <a:t>As a </a:t>
            </a:r>
            <a:r>
              <a:rPr lang="en-GB" sz="1000" b="1" noProof="0">
                <a:solidFill>
                  <a:schemeClr val="tx1"/>
                </a:solidFill>
              </a:rPr>
              <a:t>new climate officer</a:t>
            </a:r>
            <a:r>
              <a:rPr lang="en-GB" sz="1000" noProof="0">
                <a:solidFill>
                  <a:schemeClr val="tx1"/>
                </a:solidFill>
              </a:rPr>
              <a:t>, I’ve found this very useful. My council hasn’t had a role like mine before, and the information on your site has helped me support staff in their own work areas.​</a:t>
            </a:r>
          </a:p>
        </p:txBody>
      </p:sp>
      <p:sp>
        <p:nvSpPr>
          <p:cNvPr id="7" name="Rectangle 6">
            <a:extLst>
              <a:ext uri="{FF2B5EF4-FFF2-40B4-BE49-F238E27FC236}">
                <a16:creationId xmlns:a16="http://schemas.microsoft.com/office/drawing/2014/main" id="{117F68AA-130C-6B21-03E5-2FB7CEC273B0}"/>
              </a:ext>
            </a:extLst>
          </p:cNvPr>
          <p:cNvSpPr/>
          <p:nvPr/>
        </p:nvSpPr>
        <p:spPr>
          <a:xfrm>
            <a:off x="0" y="922826"/>
            <a:ext cx="12254753" cy="1773239"/>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5" name="Graphic 4">
            <a:extLst>
              <a:ext uri="{FF2B5EF4-FFF2-40B4-BE49-F238E27FC236}">
                <a16:creationId xmlns:a16="http://schemas.microsoft.com/office/drawing/2014/main" id="{4E3A895B-8939-A83B-A052-2A5E96A15A2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57866" y="1783839"/>
            <a:ext cx="2898581" cy="3201350"/>
          </a:xfrm>
          <a:prstGeom prst="rect">
            <a:avLst/>
          </a:prstGeom>
        </p:spPr>
      </p:pic>
      <p:pic>
        <p:nvPicPr>
          <p:cNvPr id="6" name="Picture 5" descr="A person smiling with her arms crossed&#10;&#10;Description automatically generated">
            <a:extLst>
              <a:ext uri="{FF2B5EF4-FFF2-40B4-BE49-F238E27FC236}">
                <a16:creationId xmlns:a16="http://schemas.microsoft.com/office/drawing/2014/main" id="{726C3E79-8B06-DFA3-05C4-352F303E046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0530" r="18258" b="16592"/>
          <a:stretch/>
        </p:blipFill>
        <p:spPr>
          <a:xfrm rot="356740">
            <a:off x="9921344" y="2576513"/>
            <a:ext cx="2044329" cy="198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logo with a pin on it&#10;&#10;AI-generated content may be incorrect.">
            <a:extLst>
              <a:ext uri="{FF2B5EF4-FFF2-40B4-BE49-F238E27FC236}">
                <a16:creationId xmlns:a16="http://schemas.microsoft.com/office/drawing/2014/main" id="{8A5380E5-728E-760B-A427-BCAC599C4E7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71815" y="0"/>
            <a:ext cx="1066957" cy="1066957"/>
          </a:xfrm>
          <a:prstGeom prst="rect">
            <a:avLst/>
          </a:prstGeom>
        </p:spPr>
      </p:pic>
      <p:sp>
        <p:nvSpPr>
          <p:cNvPr id="11" name="Speech Bubble: Oval 10">
            <a:extLst>
              <a:ext uri="{FF2B5EF4-FFF2-40B4-BE49-F238E27FC236}">
                <a16:creationId xmlns:a16="http://schemas.microsoft.com/office/drawing/2014/main" id="{7E2363E9-C155-F3EB-3518-870E8064DB38}"/>
              </a:ext>
            </a:extLst>
          </p:cNvPr>
          <p:cNvSpPr/>
          <p:nvPr/>
        </p:nvSpPr>
        <p:spPr>
          <a:xfrm>
            <a:off x="92857" y="2744381"/>
            <a:ext cx="3621357" cy="1271472"/>
          </a:xfrm>
          <a:prstGeom prst="wedgeEllipseCallout">
            <a:avLst>
              <a:gd name="adj1" fmla="val 55611"/>
              <a:gd name="adj2" fmla="val 19503"/>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00" noProof="0">
                <a:solidFill>
                  <a:schemeClr val="tx1"/>
                </a:solidFill>
              </a:rPr>
              <a:t>What we have found helpful is actually reading </a:t>
            </a:r>
            <a:r>
              <a:rPr lang="en-GB" sz="1000" b="1" noProof="0">
                <a:solidFill>
                  <a:schemeClr val="tx1"/>
                </a:solidFill>
              </a:rPr>
              <a:t>case studies </a:t>
            </a:r>
            <a:r>
              <a:rPr lang="en-GB" sz="1000" noProof="0">
                <a:solidFill>
                  <a:schemeClr val="tx1"/>
                </a:solidFill>
              </a:rPr>
              <a:t>from other councils. What I really want to see are the difficulties that they've had, a little bit more practical solutions of how they'd ever overcome them.</a:t>
            </a:r>
          </a:p>
        </p:txBody>
      </p:sp>
      <p:sp>
        <p:nvSpPr>
          <p:cNvPr id="12" name="Speech Bubble: Oval 11">
            <a:extLst>
              <a:ext uri="{FF2B5EF4-FFF2-40B4-BE49-F238E27FC236}">
                <a16:creationId xmlns:a16="http://schemas.microsoft.com/office/drawing/2014/main" id="{5835EA5F-01BC-BB66-4E42-78B89C232CEC}"/>
              </a:ext>
            </a:extLst>
          </p:cNvPr>
          <p:cNvSpPr/>
          <p:nvPr/>
        </p:nvSpPr>
        <p:spPr>
          <a:xfrm>
            <a:off x="4586494" y="5294953"/>
            <a:ext cx="3894755" cy="1320513"/>
          </a:xfrm>
          <a:prstGeom prst="wedgeEllipseCallout">
            <a:avLst>
              <a:gd name="adj1" fmla="val 55611"/>
              <a:gd name="adj2" fmla="val 19503"/>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noProof="0">
              <a:solidFill>
                <a:schemeClr val="tx1"/>
              </a:solidFill>
            </a:endParaRPr>
          </a:p>
          <a:p>
            <a:pPr algn="ctr"/>
            <a:r>
              <a:rPr lang="en-GB" sz="1000" noProof="0">
                <a:solidFill>
                  <a:schemeClr val="tx1"/>
                </a:solidFill>
              </a:rPr>
              <a:t>Because the </a:t>
            </a:r>
            <a:r>
              <a:rPr lang="en-GB" sz="1000" b="1" noProof="0">
                <a:solidFill>
                  <a:schemeClr val="tx1"/>
                </a:solidFill>
              </a:rPr>
              <a:t>knowledge on your platform is available at different levels</a:t>
            </a:r>
            <a:r>
              <a:rPr lang="en-GB" sz="1000" noProof="0">
                <a:solidFill>
                  <a:schemeClr val="tx1"/>
                </a:solidFill>
              </a:rPr>
              <a:t>, you can choose the one that suits you best without feeling overwhelmed. You can simply say, 'OK, I’m at early stage, so this is what I need to learn about,' </a:t>
            </a:r>
          </a:p>
        </p:txBody>
      </p:sp>
      <p:sp>
        <p:nvSpPr>
          <p:cNvPr id="14" name="Title 2">
            <a:extLst>
              <a:ext uri="{FF2B5EF4-FFF2-40B4-BE49-F238E27FC236}">
                <a16:creationId xmlns:a16="http://schemas.microsoft.com/office/drawing/2014/main" id="{84335770-56D9-ABF2-D586-B7FB1059869F}"/>
              </a:ext>
            </a:extLst>
          </p:cNvPr>
          <p:cNvSpPr txBox="1">
            <a:spLocks/>
          </p:cNvSpPr>
          <p:nvPr/>
        </p:nvSpPr>
        <p:spPr>
          <a:xfrm>
            <a:off x="128882" y="1008288"/>
            <a:ext cx="7420376" cy="954107"/>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a:spcBef>
                <a:spcPts val="0"/>
              </a:spcBef>
              <a:defRPr/>
            </a:pPr>
            <a:r>
              <a:rPr lang="en-GB" sz="1400" b="0" i="1" noProof="0">
                <a:solidFill>
                  <a:srgbClr val="162C39"/>
                </a:solidFill>
                <a:effectLst/>
                <a:latin typeface="+mn-lt"/>
              </a:rPr>
              <a:t>For me, e-learning really cemented my understanding. It pulled everything I had picked up along the way and helped it all make sense. Then it became a matter of figuring out how the different pieces connect, gradually forming a bigger picture. From there, I could break it down again into individual topics. So, from my perspective, it’s been really valuable.</a:t>
            </a:r>
          </a:p>
        </p:txBody>
      </p:sp>
      <p:sp>
        <p:nvSpPr>
          <p:cNvPr id="16" name="Title 2">
            <a:extLst>
              <a:ext uri="{FF2B5EF4-FFF2-40B4-BE49-F238E27FC236}">
                <a16:creationId xmlns:a16="http://schemas.microsoft.com/office/drawing/2014/main" id="{2FF808C8-B949-C9E2-55FB-29D24DD557C6}"/>
              </a:ext>
            </a:extLst>
          </p:cNvPr>
          <p:cNvSpPr txBox="1">
            <a:spLocks/>
          </p:cNvSpPr>
          <p:nvPr/>
        </p:nvSpPr>
        <p:spPr>
          <a:xfrm>
            <a:off x="2481630" y="1644239"/>
            <a:ext cx="7420376" cy="461665"/>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algn="r">
              <a:spcBef>
                <a:spcPts val="0"/>
              </a:spcBef>
              <a:defRPr/>
            </a:pPr>
            <a:r>
              <a:rPr lang="en-GB" sz="1200" b="0" noProof="0">
                <a:solidFill>
                  <a:srgbClr val="162C39"/>
                </a:solidFill>
                <a:effectLst/>
                <a:latin typeface="+mn-lt"/>
              </a:rPr>
              <a:t>Waste Strategy &amp; Disposal Manager</a:t>
            </a:r>
          </a:p>
          <a:p>
            <a:pPr algn="r">
              <a:spcBef>
                <a:spcPts val="0"/>
              </a:spcBef>
              <a:defRPr/>
            </a:pPr>
            <a:r>
              <a:rPr lang="en-GB" sz="1200" b="0" noProof="0">
                <a:solidFill>
                  <a:srgbClr val="162C39"/>
                </a:solidFill>
                <a:effectLst/>
                <a:latin typeface="+mn-lt"/>
              </a:rPr>
              <a:t>Borough Council</a:t>
            </a:r>
          </a:p>
        </p:txBody>
      </p:sp>
      <p:sp>
        <p:nvSpPr>
          <p:cNvPr id="13" name="Speech Bubble: Oval 12">
            <a:extLst>
              <a:ext uri="{FF2B5EF4-FFF2-40B4-BE49-F238E27FC236}">
                <a16:creationId xmlns:a16="http://schemas.microsoft.com/office/drawing/2014/main" id="{F77772A2-8468-3AAE-C5D5-347C4D2BC9BD}"/>
              </a:ext>
            </a:extLst>
          </p:cNvPr>
          <p:cNvSpPr/>
          <p:nvPr/>
        </p:nvSpPr>
        <p:spPr>
          <a:xfrm>
            <a:off x="8435788" y="4606724"/>
            <a:ext cx="3551642" cy="1049380"/>
          </a:xfrm>
          <a:prstGeom prst="wedgeEllipseCallout">
            <a:avLst>
              <a:gd name="adj1" fmla="val 55611"/>
              <a:gd name="adj2" fmla="val 19503"/>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00" noProof="0">
                <a:solidFill>
                  <a:schemeClr val="tx1"/>
                </a:solidFill>
              </a:rPr>
              <a:t>I’ve mostly used Net Zero Go for interesting articles and </a:t>
            </a:r>
            <a:r>
              <a:rPr lang="en-GB" sz="1000" b="1" noProof="0">
                <a:solidFill>
                  <a:schemeClr val="tx1"/>
                </a:solidFill>
              </a:rPr>
              <a:t>training</a:t>
            </a:r>
            <a:r>
              <a:rPr lang="en-GB" sz="1000" noProof="0">
                <a:solidFill>
                  <a:schemeClr val="tx1"/>
                </a:solidFill>
              </a:rPr>
              <a:t>, that’s been the most useful part for me so far.</a:t>
            </a:r>
          </a:p>
        </p:txBody>
      </p:sp>
      <p:sp>
        <p:nvSpPr>
          <p:cNvPr id="15" name="Speech Bubble: Oval 14">
            <a:extLst>
              <a:ext uri="{FF2B5EF4-FFF2-40B4-BE49-F238E27FC236}">
                <a16:creationId xmlns:a16="http://schemas.microsoft.com/office/drawing/2014/main" id="{68DE82FD-B1C3-A223-9CF5-F5EB157B97A9}"/>
              </a:ext>
            </a:extLst>
          </p:cNvPr>
          <p:cNvSpPr/>
          <p:nvPr/>
        </p:nvSpPr>
        <p:spPr>
          <a:xfrm>
            <a:off x="221165" y="5682783"/>
            <a:ext cx="3617905" cy="994546"/>
          </a:xfrm>
          <a:prstGeom prst="wedgeEllipseCallout">
            <a:avLst>
              <a:gd name="adj1" fmla="val 49416"/>
              <a:gd name="adj2" fmla="val -39087"/>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noProof="0">
              <a:solidFill>
                <a:schemeClr val="tx1"/>
              </a:solidFill>
            </a:endParaRPr>
          </a:p>
          <a:p>
            <a:pPr algn="ctr"/>
            <a:r>
              <a:rPr lang="en-GB" sz="1000" noProof="0">
                <a:solidFill>
                  <a:schemeClr val="tx1"/>
                </a:solidFill>
              </a:rPr>
              <a:t>The decarb journey </a:t>
            </a:r>
            <a:r>
              <a:rPr lang="en-GB" sz="1000" b="1" noProof="0">
                <a:solidFill>
                  <a:schemeClr val="tx1"/>
                </a:solidFill>
              </a:rPr>
              <a:t>has been a huge learning curve</a:t>
            </a:r>
            <a:r>
              <a:rPr lang="en-GB" sz="1000" noProof="0">
                <a:solidFill>
                  <a:schemeClr val="tx1"/>
                </a:solidFill>
              </a:rPr>
              <a:t>, and it’s been really helpful to have quality information all in one place. I think that’s what the site really does.</a:t>
            </a:r>
          </a:p>
        </p:txBody>
      </p:sp>
      <p:sp>
        <p:nvSpPr>
          <p:cNvPr id="17" name="Speech Bubble: Oval 16">
            <a:extLst>
              <a:ext uri="{FF2B5EF4-FFF2-40B4-BE49-F238E27FC236}">
                <a16:creationId xmlns:a16="http://schemas.microsoft.com/office/drawing/2014/main" id="{238C9284-1A8A-ED3C-DBD8-02F828640ACE}"/>
              </a:ext>
            </a:extLst>
          </p:cNvPr>
          <p:cNvSpPr/>
          <p:nvPr/>
        </p:nvSpPr>
        <p:spPr>
          <a:xfrm>
            <a:off x="3887226" y="2962442"/>
            <a:ext cx="5293290" cy="2144688"/>
          </a:xfrm>
          <a:prstGeom prst="wedgeEllipseCallout">
            <a:avLst>
              <a:gd name="adj1" fmla="val 51483"/>
              <a:gd name="adj2" fmla="val -22547"/>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00" noProof="0">
                <a:solidFill>
                  <a:schemeClr val="tx1"/>
                </a:solidFill>
              </a:rPr>
              <a:t>“I really enjoy </a:t>
            </a:r>
            <a:r>
              <a:rPr lang="en-GB" sz="1000" b="1" noProof="0">
                <a:solidFill>
                  <a:schemeClr val="tx1"/>
                </a:solidFill>
              </a:rPr>
              <a:t>your e-learning</a:t>
            </a:r>
            <a:r>
              <a:rPr lang="en-GB" sz="1000" noProof="0">
                <a:solidFill>
                  <a:schemeClr val="tx1"/>
                </a:solidFill>
              </a:rPr>
              <a:t>! I like how it starts with the basics. The non-domestic ones are particularly useful to me right now. You don’t need to be an expert to understand them, which is great. I also have a colleague who uses them, and we both find them really helpful. Even if the topic isn’t directly related to my current projects - like your new module on Funding and Finance - it still gives you good background knowledge. For example, I don’t work in finance, but the Funding and Finance​</a:t>
            </a:r>
          </a:p>
          <a:p>
            <a:pPr algn="ctr"/>
            <a:r>
              <a:rPr lang="en-GB" sz="1000" noProof="0">
                <a:solidFill>
                  <a:schemeClr val="tx1"/>
                </a:solidFill>
              </a:rPr>
              <a:t> e-learnings gives me more confidence in meetings.”</a:t>
            </a:r>
          </a:p>
        </p:txBody>
      </p:sp>
    </p:spTree>
    <p:extLst>
      <p:ext uri="{BB962C8B-B14F-4D97-AF65-F5344CB8AC3E}">
        <p14:creationId xmlns:p14="http://schemas.microsoft.com/office/powerpoint/2010/main" val="389757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AE13-F6E8-810D-9FA8-743BFC7D05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581EF-F58A-D74A-2316-F63EF41E22DC}"/>
              </a:ext>
            </a:extLst>
          </p:cNvPr>
          <p:cNvSpPr>
            <a:spLocks noGrp="1"/>
          </p:cNvSpPr>
          <p:nvPr>
            <p:ph type="sldNum" sz="quarter" idx="10"/>
          </p:nvPr>
        </p:nvSpPr>
        <p:spPr/>
        <p:txBody>
          <a:bodyPr/>
          <a:lstStyle/>
          <a:p>
            <a:fld id="{BC713994-E38F-4BB4-A257-6815BBC3FB08}" type="slidenum">
              <a:rPr lang="en-GB" noProof="0" smtClean="0"/>
              <a:pPr/>
              <a:t>18</a:t>
            </a:fld>
            <a:endParaRPr lang="en-GB" noProof="0"/>
          </a:p>
        </p:txBody>
      </p:sp>
      <p:sp>
        <p:nvSpPr>
          <p:cNvPr id="3" name="Title 2">
            <a:extLst>
              <a:ext uri="{FF2B5EF4-FFF2-40B4-BE49-F238E27FC236}">
                <a16:creationId xmlns:a16="http://schemas.microsoft.com/office/drawing/2014/main" id="{AEBEED42-DFD3-4D76-E6B7-67667941985C}"/>
              </a:ext>
            </a:extLst>
          </p:cNvPr>
          <p:cNvSpPr>
            <a:spLocks noGrp="1"/>
          </p:cNvSpPr>
          <p:nvPr>
            <p:ph type="title"/>
          </p:nvPr>
        </p:nvSpPr>
        <p:spPr/>
        <p:txBody>
          <a:bodyPr/>
          <a:lstStyle/>
          <a:p>
            <a:r>
              <a:rPr lang="en-GB" noProof="0">
                <a:latin typeface="Segoe UI"/>
                <a:ea typeface="Segoe UI Black"/>
                <a:cs typeface="Segoe UI"/>
              </a:rPr>
              <a:t>Capacities – what our users are saying? </a:t>
            </a:r>
          </a:p>
        </p:txBody>
      </p:sp>
      <p:sp>
        <p:nvSpPr>
          <p:cNvPr id="7" name="Rectangle 6">
            <a:extLst>
              <a:ext uri="{FF2B5EF4-FFF2-40B4-BE49-F238E27FC236}">
                <a16:creationId xmlns:a16="http://schemas.microsoft.com/office/drawing/2014/main" id="{A7859B23-3173-F062-5336-B9FFA8084D8B}"/>
              </a:ext>
            </a:extLst>
          </p:cNvPr>
          <p:cNvSpPr/>
          <p:nvPr/>
        </p:nvSpPr>
        <p:spPr>
          <a:xfrm>
            <a:off x="0" y="922826"/>
            <a:ext cx="12254753" cy="1773239"/>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5" name="Graphic 4">
            <a:extLst>
              <a:ext uri="{FF2B5EF4-FFF2-40B4-BE49-F238E27FC236}">
                <a16:creationId xmlns:a16="http://schemas.microsoft.com/office/drawing/2014/main" id="{7610FFEF-392B-08D4-7429-FB3841FD6B2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5293" y="1784880"/>
            <a:ext cx="2898581" cy="3201350"/>
          </a:xfrm>
          <a:prstGeom prst="rect">
            <a:avLst/>
          </a:prstGeom>
        </p:spPr>
      </p:pic>
      <p:pic>
        <p:nvPicPr>
          <p:cNvPr id="6" name="Picture 5" descr="A person smiling with her arms crossed&#10;&#10;Description automatically generated">
            <a:extLst>
              <a:ext uri="{FF2B5EF4-FFF2-40B4-BE49-F238E27FC236}">
                <a16:creationId xmlns:a16="http://schemas.microsoft.com/office/drawing/2014/main" id="{FBFCA87E-9655-6BFC-C331-7D7F158CA09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0530" r="18258" b="16592"/>
          <a:stretch/>
        </p:blipFill>
        <p:spPr>
          <a:xfrm rot="356740">
            <a:off x="9921344" y="2576513"/>
            <a:ext cx="2044329" cy="198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logo with a pin on it&#10;&#10;AI-generated content may be incorrect.">
            <a:extLst>
              <a:ext uri="{FF2B5EF4-FFF2-40B4-BE49-F238E27FC236}">
                <a16:creationId xmlns:a16="http://schemas.microsoft.com/office/drawing/2014/main" id="{73BE0C5A-97E2-E899-2EFB-0C6B4194065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71815" y="0"/>
            <a:ext cx="1066957" cy="1066957"/>
          </a:xfrm>
          <a:prstGeom prst="rect">
            <a:avLst/>
          </a:prstGeom>
        </p:spPr>
      </p:pic>
      <p:sp>
        <p:nvSpPr>
          <p:cNvPr id="9" name="Title 2">
            <a:extLst>
              <a:ext uri="{FF2B5EF4-FFF2-40B4-BE49-F238E27FC236}">
                <a16:creationId xmlns:a16="http://schemas.microsoft.com/office/drawing/2014/main" id="{BC6820C0-F3BC-3042-2C2F-B57D5B4996A6}"/>
              </a:ext>
            </a:extLst>
          </p:cNvPr>
          <p:cNvSpPr txBox="1">
            <a:spLocks/>
          </p:cNvSpPr>
          <p:nvPr/>
        </p:nvSpPr>
        <p:spPr>
          <a:xfrm>
            <a:off x="128882" y="1120048"/>
            <a:ext cx="7420376" cy="1169551"/>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a:spcBef>
                <a:spcPts val="0"/>
              </a:spcBef>
              <a:defRPr/>
            </a:pPr>
            <a:r>
              <a:rPr lang="en-GB" sz="1400" b="0" i="1" noProof="0">
                <a:solidFill>
                  <a:srgbClr val="162C39"/>
                </a:solidFill>
                <a:latin typeface="+mn-lt"/>
              </a:rPr>
              <a:t>T</a:t>
            </a:r>
            <a:r>
              <a:rPr lang="en-GB" sz="1400" b="0" i="1" noProof="0">
                <a:solidFill>
                  <a:srgbClr val="162C39"/>
                </a:solidFill>
                <a:effectLst/>
                <a:latin typeface="+mn-lt"/>
              </a:rPr>
              <a:t>he most useful part for me was when I used it to create my Low Carbon Skills Fund application. That’s when I used it in the most structured way. I mainly used it to figure out how to put together a heat decarbonization plan. It helped me build an estates decarbonization plan, which I definitely remember came from your website. Overall, I’ve used it for a few different things and dipped in and out as needed.</a:t>
            </a:r>
          </a:p>
        </p:txBody>
      </p:sp>
      <p:sp>
        <p:nvSpPr>
          <p:cNvPr id="10" name="Speech Bubble: Oval 9">
            <a:extLst>
              <a:ext uri="{FF2B5EF4-FFF2-40B4-BE49-F238E27FC236}">
                <a16:creationId xmlns:a16="http://schemas.microsoft.com/office/drawing/2014/main" id="{E8D1B5C6-25D9-E3CC-A60B-619B720F631C}"/>
              </a:ext>
            </a:extLst>
          </p:cNvPr>
          <p:cNvSpPr/>
          <p:nvPr/>
        </p:nvSpPr>
        <p:spPr>
          <a:xfrm>
            <a:off x="5580359" y="2845138"/>
            <a:ext cx="4132729" cy="1670439"/>
          </a:xfrm>
          <a:prstGeom prst="wedgeEllipseCallout">
            <a:avLst>
              <a:gd name="adj1" fmla="val 52683"/>
              <a:gd name="adj2" fmla="val 2040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noProof="0">
                <a:solidFill>
                  <a:srgbClr val="000000"/>
                </a:solidFill>
              </a:rPr>
              <a:t>It’s like a one-stop shop where I can just think. That’s something you should really shout about: an </a:t>
            </a:r>
            <a:r>
              <a:rPr lang="en-GB" sz="1200" b="1" noProof="0">
                <a:solidFill>
                  <a:srgbClr val="000000"/>
                </a:solidFill>
              </a:rPr>
              <a:t>easy, go-to resource,</a:t>
            </a:r>
            <a:r>
              <a:rPr lang="en-GB" sz="1200" noProof="0">
                <a:solidFill>
                  <a:srgbClr val="000000"/>
                </a:solidFill>
              </a:rPr>
              <a:t> especially for professionals who might not have time to dig through loads of different sources.</a:t>
            </a:r>
          </a:p>
        </p:txBody>
      </p:sp>
      <p:sp>
        <p:nvSpPr>
          <p:cNvPr id="11" name="Speech Bubble: Oval 10">
            <a:extLst>
              <a:ext uri="{FF2B5EF4-FFF2-40B4-BE49-F238E27FC236}">
                <a16:creationId xmlns:a16="http://schemas.microsoft.com/office/drawing/2014/main" id="{AC94549E-3CE5-E5CA-A5C0-30EE67C6A880}"/>
              </a:ext>
            </a:extLst>
          </p:cNvPr>
          <p:cNvSpPr/>
          <p:nvPr/>
        </p:nvSpPr>
        <p:spPr>
          <a:xfrm>
            <a:off x="0" y="4564882"/>
            <a:ext cx="2715923" cy="1048113"/>
          </a:xfrm>
          <a:prstGeom prst="wedgeEllipseCallout">
            <a:avLst>
              <a:gd name="adj1" fmla="val 52683"/>
              <a:gd name="adj2" fmla="val 2040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rgbClr val="000000"/>
                </a:solidFill>
              </a:rPr>
              <a:t>I've used some of the </a:t>
            </a:r>
            <a:r>
              <a:rPr lang="en-GB" sz="1100" b="1" noProof="0">
                <a:solidFill>
                  <a:srgbClr val="000000"/>
                </a:solidFill>
              </a:rPr>
              <a:t>investment tools</a:t>
            </a:r>
            <a:r>
              <a:rPr lang="en-GB" sz="1100" noProof="0">
                <a:solidFill>
                  <a:srgbClr val="000000"/>
                </a:solidFill>
              </a:rPr>
              <a:t> on Net Zero Go</a:t>
            </a:r>
            <a:r>
              <a:rPr lang="en-GB" sz="1200" noProof="0">
                <a:solidFill>
                  <a:srgbClr val="000000"/>
                </a:solidFill>
              </a:rPr>
              <a:t>, which was useful.</a:t>
            </a:r>
          </a:p>
        </p:txBody>
      </p:sp>
      <p:sp>
        <p:nvSpPr>
          <p:cNvPr id="12" name="Speech Bubble: Oval 11">
            <a:extLst>
              <a:ext uri="{FF2B5EF4-FFF2-40B4-BE49-F238E27FC236}">
                <a16:creationId xmlns:a16="http://schemas.microsoft.com/office/drawing/2014/main" id="{BB5DC4FB-EBCC-9481-77F9-8F60D4B8A409}"/>
              </a:ext>
            </a:extLst>
          </p:cNvPr>
          <p:cNvSpPr/>
          <p:nvPr/>
        </p:nvSpPr>
        <p:spPr>
          <a:xfrm>
            <a:off x="2274454" y="3894688"/>
            <a:ext cx="2798865" cy="1154469"/>
          </a:xfrm>
          <a:prstGeom prst="wedgeEllipseCallout">
            <a:avLst>
              <a:gd name="adj1" fmla="val 52683"/>
              <a:gd name="adj2" fmla="val 2040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rgbClr val="000000"/>
                </a:solidFill>
              </a:rPr>
              <a:t>Thanks to your resources I got ahead for writing </a:t>
            </a:r>
            <a:r>
              <a:rPr lang="en-GB" sz="1100" b="1" noProof="0">
                <a:solidFill>
                  <a:srgbClr val="000000"/>
                </a:solidFill>
              </a:rPr>
              <a:t>our business case. </a:t>
            </a:r>
          </a:p>
        </p:txBody>
      </p:sp>
      <p:sp>
        <p:nvSpPr>
          <p:cNvPr id="13" name="Speech Bubble: Oval 12">
            <a:extLst>
              <a:ext uri="{FF2B5EF4-FFF2-40B4-BE49-F238E27FC236}">
                <a16:creationId xmlns:a16="http://schemas.microsoft.com/office/drawing/2014/main" id="{8AA78FD2-4D76-B4C2-B8B0-824865FE99DE}"/>
              </a:ext>
            </a:extLst>
          </p:cNvPr>
          <p:cNvSpPr/>
          <p:nvPr/>
        </p:nvSpPr>
        <p:spPr>
          <a:xfrm>
            <a:off x="7218891" y="4747512"/>
            <a:ext cx="4800716" cy="1985974"/>
          </a:xfrm>
          <a:prstGeom prst="wedgeEllipseCallout">
            <a:avLst>
              <a:gd name="adj1" fmla="val 41273"/>
              <a:gd name="adj2" fmla="val -40539"/>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rgbClr val="000000"/>
                </a:solidFill>
              </a:rPr>
              <a:t>I'd say </a:t>
            </a:r>
            <a:r>
              <a:rPr lang="en-GB" sz="1100" b="1" noProof="0">
                <a:solidFill>
                  <a:srgbClr val="000000"/>
                </a:solidFill>
              </a:rPr>
              <a:t>definitely time-saving</a:t>
            </a:r>
            <a:r>
              <a:rPr lang="en-GB" sz="1100" noProof="0">
                <a:solidFill>
                  <a:srgbClr val="000000"/>
                </a:solidFill>
              </a:rPr>
              <a:t>, compared to, you know, searching across websites. We’re able to share that with the partners and then adapt it to the project. So, it gives you that initial overview of what's being done across the field, and then you can tailor it to the local authority. </a:t>
            </a:r>
            <a:r>
              <a:rPr lang="en-GB" sz="1100" b="1" noProof="0">
                <a:solidFill>
                  <a:srgbClr val="000000"/>
                </a:solidFill>
              </a:rPr>
              <a:t>I think that saves a lot of time</a:t>
            </a:r>
            <a:r>
              <a:rPr lang="en-GB" sz="1100" noProof="0">
                <a:solidFill>
                  <a:srgbClr val="000000"/>
                </a:solidFill>
              </a:rPr>
              <a:t>. You’re not always starting from scratch, which is always a good thing</a:t>
            </a:r>
          </a:p>
        </p:txBody>
      </p:sp>
      <p:sp>
        <p:nvSpPr>
          <p:cNvPr id="14" name="Speech Bubble: Oval 13">
            <a:extLst>
              <a:ext uri="{FF2B5EF4-FFF2-40B4-BE49-F238E27FC236}">
                <a16:creationId xmlns:a16="http://schemas.microsoft.com/office/drawing/2014/main" id="{446C2311-47ED-DEE9-25C6-61DA5B9C575D}"/>
              </a:ext>
            </a:extLst>
          </p:cNvPr>
          <p:cNvSpPr/>
          <p:nvPr/>
        </p:nvSpPr>
        <p:spPr>
          <a:xfrm>
            <a:off x="1236456" y="5447259"/>
            <a:ext cx="4132730" cy="1355573"/>
          </a:xfrm>
          <a:prstGeom prst="wedgeEllipseCallout">
            <a:avLst>
              <a:gd name="adj1" fmla="val 52683"/>
              <a:gd name="adj2" fmla="val 2040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rgbClr val="000000"/>
                </a:solidFill>
              </a:rPr>
              <a:t>When I’m looking for something we haven’t done yet, like mapping data </a:t>
            </a:r>
            <a:r>
              <a:rPr lang="en-GB" sz="1100" noProof="0" err="1">
                <a:solidFill>
                  <a:srgbClr val="000000"/>
                </a:solidFill>
              </a:rPr>
              <a:t>centers</a:t>
            </a:r>
            <a:r>
              <a:rPr lang="en-GB" sz="1100" b="1" noProof="0">
                <a:solidFill>
                  <a:srgbClr val="000000"/>
                </a:solidFill>
              </a:rPr>
              <a:t>, it’s a good place to find potential approaches</a:t>
            </a:r>
            <a:r>
              <a:rPr lang="en-GB" sz="1100" noProof="0">
                <a:solidFill>
                  <a:srgbClr val="000000"/>
                </a:solidFill>
              </a:rPr>
              <a:t>. It saves us from having to contact each council individually, which is what we would have done before</a:t>
            </a:r>
          </a:p>
        </p:txBody>
      </p:sp>
      <p:sp>
        <p:nvSpPr>
          <p:cNvPr id="15" name="Speech Bubble: Oval 14">
            <a:extLst>
              <a:ext uri="{FF2B5EF4-FFF2-40B4-BE49-F238E27FC236}">
                <a16:creationId xmlns:a16="http://schemas.microsoft.com/office/drawing/2014/main" id="{93F82FE9-0121-F45E-0155-A6DDB4E03453}"/>
              </a:ext>
            </a:extLst>
          </p:cNvPr>
          <p:cNvSpPr/>
          <p:nvPr/>
        </p:nvSpPr>
        <p:spPr>
          <a:xfrm>
            <a:off x="128882" y="2824696"/>
            <a:ext cx="3646982" cy="1169551"/>
          </a:xfrm>
          <a:prstGeom prst="wedgeEllipseCallout">
            <a:avLst>
              <a:gd name="adj1" fmla="val 52683"/>
              <a:gd name="adj2" fmla="val 2040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200" noProof="0">
                <a:solidFill>
                  <a:srgbClr val="000000"/>
                </a:solidFill>
                <a:ea typeface="+mn-lt"/>
                <a:cs typeface="+mn-lt"/>
              </a:rPr>
              <a:t>I did manage to find I think a </a:t>
            </a:r>
            <a:r>
              <a:rPr lang="en-GB" sz="1200" b="1" noProof="0">
                <a:solidFill>
                  <a:srgbClr val="000000"/>
                </a:solidFill>
                <a:ea typeface="+mn-lt"/>
                <a:cs typeface="+mn-lt"/>
              </a:rPr>
              <a:t>guide on local energy planning</a:t>
            </a:r>
            <a:r>
              <a:rPr lang="en-GB" sz="1200" noProof="0">
                <a:solidFill>
                  <a:srgbClr val="000000"/>
                </a:solidFill>
                <a:ea typeface="+mn-lt"/>
                <a:cs typeface="+mn-lt"/>
              </a:rPr>
              <a:t>, to create a local energy plan. I did use that, and it helped me a lot.</a:t>
            </a:r>
            <a:endParaRPr lang="en-GB" noProof="0"/>
          </a:p>
        </p:txBody>
      </p:sp>
      <p:sp>
        <p:nvSpPr>
          <p:cNvPr id="16" name="Title 2">
            <a:extLst>
              <a:ext uri="{FF2B5EF4-FFF2-40B4-BE49-F238E27FC236}">
                <a16:creationId xmlns:a16="http://schemas.microsoft.com/office/drawing/2014/main" id="{96B9DE3A-CB6B-E969-7833-3A67D42A8349}"/>
              </a:ext>
            </a:extLst>
          </p:cNvPr>
          <p:cNvSpPr txBox="1">
            <a:spLocks/>
          </p:cNvSpPr>
          <p:nvPr/>
        </p:nvSpPr>
        <p:spPr>
          <a:xfrm>
            <a:off x="2364664" y="1845028"/>
            <a:ext cx="7420376" cy="646331"/>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algn="r">
              <a:spcBef>
                <a:spcPts val="0"/>
              </a:spcBef>
              <a:defRPr/>
            </a:pPr>
            <a:endParaRPr lang="en-GB" sz="1200" b="0" noProof="0">
              <a:solidFill>
                <a:srgbClr val="162C39"/>
              </a:solidFill>
              <a:effectLst/>
              <a:latin typeface="+mn-lt"/>
            </a:endParaRPr>
          </a:p>
          <a:p>
            <a:pPr algn="r">
              <a:spcBef>
                <a:spcPts val="0"/>
              </a:spcBef>
              <a:defRPr/>
            </a:pPr>
            <a:r>
              <a:rPr lang="en-GB" sz="1200" b="0" noProof="0">
                <a:solidFill>
                  <a:srgbClr val="162C39"/>
                </a:solidFill>
                <a:effectLst/>
                <a:latin typeface="+mn-lt"/>
              </a:rPr>
              <a:t>Sustainability and Climate Change Officer</a:t>
            </a:r>
          </a:p>
          <a:p>
            <a:pPr algn="r">
              <a:spcBef>
                <a:spcPts val="0"/>
              </a:spcBef>
              <a:defRPr/>
            </a:pPr>
            <a:r>
              <a:rPr lang="en-GB" sz="1200" b="0" noProof="0">
                <a:solidFill>
                  <a:srgbClr val="162C39"/>
                </a:solidFill>
                <a:effectLst/>
                <a:latin typeface="+mn-lt"/>
              </a:rPr>
              <a:t>District Council</a:t>
            </a:r>
          </a:p>
        </p:txBody>
      </p:sp>
      <p:sp>
        <p:nvSpPr>
          <p:cNvPr id="17" name="Speech Bubble: Oval 16">
            <a:extLst>
              <a:ext uri="{FF2B5EF4-FFF2-40B4-BE49-F238E27FC236}">
                <a16:creationId xmlns:a16="http://schemas.microsoft.com/office/drawing/2014/main" id="{AC17B5E4-F325-B2B0-F811-A931A0642B7D}"/>
              </a:ext>
            </a:extLst>
          </p:cNvPr>
          <p:cNvSpPr/>
          <p:nvPr/>
        </p:nvSpPr>
        <p:spPr>
          <a:xfrm>
            <a:off x="4410596" y="4747512"/>
            <a:ext cx="3104162" cy="994546"/>
          </a:xfrm>
          <a:prstGeom prst="wedgeEllipseCallout">
            <a:avLst>
              <a:gd name="adj1" fmla="val 51568"/>
              <a:gd name="adj2" fmla="val -35482"/>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noProof="0">
              <a:solidFill>
                <a:schemeClr val="tx1"/>
              </a:solidFill>
            </a:endParaRPr>
          </a:p>
          <a:p>
            <a:pPr algn="ctr"/>
            <a:r>
              <a:rPr lang="en-GB" sz="1000" noProof="0">
                <a:solidFill>
                  <a:schemeClr val="tx1"/>
                </a:solidFill>
              </a:rPr>
              <a:t>Yes, it definitely </a:t>
            </a:r>
            <a:r>
              <a:rPr lang="en-GB" sz="1000" b="1" noProof="0">
                <a:solidFill>
                  <a:schemeClr val="tx1"/>
                </a:solidFill>
              </a:rPr>
              <a:t>saved me time</a:t>
            </a:r>
            <a:r>
              <a:rPr lang="en-GB" sz="1000" noProof="0">
                <a:solidFill>
                  <a:schemeClr val="tx1"/>
                </a:solidFill>
              </a:rPr>
              <a:t>, once I found the “golden nugget” of information I was looking for!</a:t>
            </a:r>
          </a:p>
          <a:p>
            <a:pPr algn="ctr"/>
            <a:endParaRPr lang="en-GB" sz="1000" noProof="0">
              <a:solidFill>
                <a:schemeClr val="tx1"/>
              </a:solidFill>
            </a:endParaRPr>
          </a:p>
        </p:txBody>
      </p:sp>
    </p:spTree>
    <p:extLst>
      <p:ext uri="{BB962C8B-B14F-4D97-AF65-F5344CB8AC3E}">
        <p14:creationId xmlns:p14="http://schemas.microsoft.com/office/powerpoint/2010/main" val="86876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D432-F318-ED55-C617-365C0CDE9D7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D073DE9-94BC-7513-6CAE-55959EBA0072}"/>
              </a:ext>
            </a:extLst>
          </p:cNvPr>
          <p:cNvSpPr/>
          <p:nvPr/>
        </p:nvSpPr>
        <p:spPr>
          <a:xfrm>
            <a:off x="9706095" y="6122627"/>
            <a:ext cx="2488018" cy="74427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BC1C18C1-F422-D748-28B4-4302B9F49640}"/>
              </a:ext>
            </a:extLst>
          </p:cNvPr>
          <p:cNvSpPr>
            <a:spLocks noGrp="1"/>
          </p:cNvSpPr>
          <p:nvPr>
            <p:ph type="sldNum" sz="quarter" idx="10"/>
          </p:nvPr>
        </p:nvSpPr>
        <p:spPr/>
        <p:txBody>
          <a:bodyPr/>
          <a:lstStyle/>
          <a:p>
            <a:fld id="{BC713994-E38F-4BB4-A257-6815BBC3FB08}" type="slidenum">
              <a:rPr lang="en-GB" noProof="0" smtClean="0"/>
              <a:pPr/>
              <a:t>19</a:t>
            </a:fld>
            <a:endParaRPr lang="en-GB" noProof="0"/>
          </a:p>
        </p:txBody>
      </p:sp>
      <p:sp>
        <p:nvSpPr>
          <p:cNvPr id="3" name="Title 2">
            <a:extLst>
              <a:ext uri="{FF2B5EF4-FFF2-40B4-BE49-F238E27FC236}">
                <a16:creationId xmlns:a16="http://schemas.microsoft.com/office/drawing/2014/main" id="{EA7612B6-09A8-CF3F-4CE2-4923ED4F2983}"/>
              </a:ext>
            </a:extLst>
          </p:cNvPr>
          <p:cNvSpPr>
            <a:spLocks noGrp="1"/>
          </p:cNvSpPr>
          <p:nvPr>
            <p:ph type="title"/>
          </p:nvPr>
        </p:nvSpPr>
        <p:spPr/>
        <p:txBody>
          <a:bodyPr/>
          <a:lstStyle/>
          <a:p>
            <a:r>
              <a:rPr lang="en-GB" noProof="0">
                <a:latin typeface="Segoe UI"/>
                <a:ea typeface="Segoe UI Black"/>
                <a:cs typeface="Segoe UI"/>
              </a:rPr>
              <a:t>Collaboration – what our users are saying? </a:t>
            </a:r>
          </a:p>
        </p:txBody>
      </p:sp>
      <p:sp>
        <p:nvSpPr>
          <p:cNvPr id="9" name="Speech Bubble: Oval 8">
            <a:extLst>
              <a:ext uri="{FF2B5EF4-FFF2-40B4-BE49-F238E27FC236}">
                <a16:creationId xmlns:a16="http://schemas.microsoft.com/office/drawing/2014/main" id="{493A735F-31FF-1F5B-8E24-F722BA75EFC6}"/>
              </a:ext>
            </a:extLst>
          </p:cNvPr>
          <p:cNvSpPr/>
          <p:nvPr/>
        </p:nvSpPr>
        <p:spPr>
          <a:xfrm>
            <a:off x="160586" y="2731628"/>
            <a:ext cx="3175940" cy="1231495"/>
          </a:xfrm>
          <a:prstGeom prst="wedgeEllipseCallout">
            <a:avLst>
              <a:gd name="adj1" fmla="val 55611"/>
              <a:gd name="adj2" fmla="val 19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Sometimes, it’s difficult to </a:t>
            </a:r>
            <a:r>
              <a:rPr lang="en-GB" sz="1100" b="1" noProof="0">
                <a:solidFill>
                  <a:schemeClr val="tx1"/>
                </a:solidFill>
              </a:rPr>
              <a:t>reach out</a:t>
            </a:r>
            <a:r>
              <a:rPr lang="en-GB" sz="1100" noProof="0">
                <a:solidFill>
                  <a:schemeClr val="tx1"/>
                </a:solidFill>
              </a:rPr>
              <a:t> to areas of the country you’re unfamiliar with. Your forum makes it easier.​</a:t>
            </a:r>
          </a:p>
          <a:p>
            <a:pPr algn="ctr"/>
            <a:endParaRPr lang="en-GB" sz="1000" noProof="0">
              <a:solidFill>
                <a:schemeClr val="tx1"/>
              </a:solidFill>
            </a:endParaRPr>
          </a:p>
        </p:txBody>
      </p:sp>
      <p:sp>
        <p:nvSpPr>
          <p:cNvPr id="7" name="Rectangle 6">
            <a:extLst>
              <a:ext uri="{FF2B5EF4-FFF2-40B4-BE49-F238E27FC236}">
                <a16:creationId xmlns:a16="http://schemas.microsoft.com/office/drawing/2014/main" id="{49CD9EA8-14ED-B3AA-D92B-D09A4FEA353B}"/>
              </a:ext>
            </a:extLst>
          </p:cNvPr>
          <p:cNvSpPr/>
          <p:nvPr/>
        </p:nvSpPr>
        <p:spPr>
          <a:xfrm>
            <a:off x="0" y="922826"/>
            <a:ext cx="12254753" cy="1773239"/>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GB" sz="1400" i="1" noProof="0"/>
          </a:p>
        </p:txBody>
      </p:sp>
      <p:pic>
        <p:nvPicPr>
          <p:cNvPr id="5" name="Graphic 4">
            <a:extLst>
              <a:ext uri="{FF2B5EF4-FFF2-40B4-BE49-F238E27FC236}">
                <a16:creationId xmlns:a16="http://schemas.microsoft.com/office/drawing/2014/main" id="{5CE3AB90-2A64-FFFA-4969-2281923B38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57866" y="1783839"/>
            <a:ext cx="2898581" cy="3201350"/>
          </a:xfrm>
          <a:prstGeom prst="rect">
            <a:avLst/>
          </a:prstGeom>
        </p:spPr>
      </p:pic>
      <p:pic>
        <p:nvPicPr>
          <p:cNvPr id="6" name="Picture 5" descr="A person smiling with her arms crossed&#10;&#10;Description automatically generated">
            <a:extLst>
              <a:ext uri="{FF2B5EF4-FFF2-40B4-BE49-F238E27FC236}">
                <a16:creationId xmlns:a16="http://schemas.microsoft.com/office/drawing/2014/main" id="{DF42EC6D-ED71-79CF-D42C-82767D2EA61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0530" r="18258" b="16592"/>
          <a:stretch/>
        </p:blipFill>
        <p:spPr>
          <a:xfrm rot="356740">
            <a:off x="9921344" y="2576513"/>
            <a:ext cx="2044329" cy="198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logo with a pin on it&#10;&#10;AI-generated content may be incorrect.">
            <a:extLst>
              <a:ext uri="{FF2B5EF4-FFF2-40B4-BE49-F238E27FC236}">
                <a16:creationId xmlns:a16="http://schemas.microsoft.com/office/drawing/2014/main" id="{705EF4E2-CEAE-A51A-9B91-C723D1DB440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71815" y="0"/>
            <a:ext cx="1066957" cy="1066957"/>
          </a:xfrm>
          <a:prstGeom prst="rect">
            <a:avLst/>
          </a:prstGeom>
        </p:spPr>
      </p:pic>
      <p:sp>
        <p:nvSpPr>
          <p:cNvPr id="4" name="Speech Bubble: Oval 3">
            <a:extLst>
              <a:ext uri="{FF2B5EF4-FFF2-40B4-BE49-F238E27FC236}">
                <a16:creationId xmlns:a16="http://schemas.microsoft.com/office/drawing/2014/main" id="{72635851-28B0-8C2E-548B-3E8A0C29ED01}"/>
              </a:ext>
            </a:extLst>
          </p:cNvPr>
          <p:cNvSpPr/>
          <p:nvPr/>
        </p:nvSpPr>
        <p:spPr>
          <a:xfrm>
            <a:off x="30244" y="3998686"/>
            <a:ext cx="3410966" cy="1384247"/>
          </a:xfrm>
          <a:prstGeom prst="wedgeEllipseCallout">
            <a:avLst>
              <a:gd name="adj1" fmla="val 55611"/>
              <a:gd name="adj2" fmla="val 19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The recent </a:t>
            </a:r>
            <a:r>
              <a:rPr lang="en-GB" sz="1100" b="1" noProof="0">
                <a:solidFill>
                  <a:schemeClr val="tx1"/>
                </a:solidFill>
              </a:rPr>
              <a:t>webinars</a:t>
            </a:r>
            <a:r>
              <a:rPr lang="en-GB" sz="1100" noProof="0">
                <a:solidFill>
                  <a:schemeClr val="tx1"/>
                </a:solidFill>
              </a:rPr>
              <a:t> have been especially engaging ,almost addictive, because they fuel my drive to learn, improve, and make a difference.</a:t>
            </a:r>
          </a:p>
        </p:txBody>
      </p:sp>
      <p:sp>
        <p:nvSpPr>
          <p:cNvPr id="10" name="Speech Bubble: Oval 9">
            <a:extLst>
              <a:ext uri="{FF2B5EF4-FFF2-40B4-BE49-F238E27FC236}">
                <a16:creationId xmlns:a16="http://schemas.microsoft.com/office/drawing/2014/main" id="{667F5308-7012-B646-6887-812BE46F7106}"/>
              </a:ext>
            </a:extLst>
          </p:cNvPr>
          <p:cNvSpPr/>
          <p:nvPr/>
        </p:nvSpPr>
        <p:spPr>
          <a:xfrm>
            <a:off x="7056503" y="5144164"/>
            <a:ext cx="4948134" cy="1627895"/>
          </a:xfrm>
          <a:prstGeom prst="wedgeEllipseCallout">
            <a:avLst>
              <a:gd name="adj1" fmla="val 35138"/>
              <a:gd name="adj2" fmla="val -50435"/>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I'm a big believer in networking and sharing experiences, I just think </a:t>
            </a:r>
            <a:r>
              <a:rPr lang="en-GB" sz="1100" b="1" noProof="0">
                <a:solidFill>
                  <a:schemeClr val="tx1"/>
                </a:solidFill>
              </a:rPr>
              <a:t>you learn so much </a:t>
            </a:r>
            <a:r>
              <a:rPr lang="en-GB" sz="1100" noProof="0">
                <a:solidFill>
                  <a:schemeClr val="tx1"/>
                </a:solidFill>
              </a:rPr>
              <a:t>from it. Even just talking things through, you start to realize there are things you thought you understood but maybe didn’t fully get. I’m all for on Net Zero Go, and </a:t>
            </a:r>
            <a:r>
              <a:rPr lang="en-GB" sz="1100" b="1" noProof="0">
                <a:solidFill>
                  <a:schemeClr val="tx1"/>
                </a:solidFill>
              </a:rPr>
              <a:t>I always say yes to those opportunities </a:t>
            </a:r>
            <a:r>
              <a:rPr lang="en-GB" sz="1100" noProof="0">
                <a:solidFill>
                  <a:schemeClr val="tx1"/>
                </a:solidFill>
              </a:rPr>
              <a:t>[about webinars].</a:t>
            </a:r>
          </a:p>
        </p:txBody>
      </p:sp>
      <p:sp>
        <p:nvSpPr>
          <p:cNvPr id="11" name="Speech Bubble: Oval 10">
            <a:extLst>
              <a:ext uri="{FF2B5EF4-FFF2-40B4-BE49-F238E27FC236}">
                <a16:creationId xmlns:a16="http://schemas.microsoft.com/office/drawing/2014/main" id="{1363532C-9AA7-1C67-964D-AE487D39D5EA}"/>
              </a:ext>
            </a:extLst>
          </p:cNvPr>
          <p:cNvSpPr/>
          <p:nvPr/>
        </p:nvSpPr>
        <p:spPr>
          <a:xfrm>
            <a:off x="7372802" y="3759510"/>
            <a:ext cx="2794465" cy="1358369"/>
          </a:xfrm>
          <a:prstGeom prst="wedgeEllipseCallout">
            <a:avLst>
              <a:gd name="adj1" fmla="val 55611"/>
              <a:gd name="adj2" fmla="val 19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b="1" noProof="0">
                <a:solidFill>
                  <a:schemeClr val="tx1"/>
                </a:solidFill>
              </a:rPr>
              <a:t>Hearing about what local authorities </a:t>
            </a:r>
            <a:r>
              <a:rPr lang="en-GB" sz="1100" noProof="0">
                <a:solidFill>
                  <a:schemeClr val="tx1"/>
                </a:solidFill>
              </a:rPr>
              <a:t>are going through is it's very helpful [about webinars]. </a:t>
            </a:r>
          </a:p>
        </p:txBody>
      </p:sp>
      <p:sp>
        <p:nvSpPr>
          <p:cNvPr id="12" name="Speech Bubble: Oval 11">
            <a:extLst>
              <a:ext uri="{FF2B5EF4-FFF2-40B4-BE49-F238E27FC236}">
                <a16:creationId xmlns:a16="http://schemas.microsoft.com/office/drawing/2014/main" id="{CB6D5946-74D9-5D43-E145-83B13A5D7E6D}"/>
              </a:ext>
            </a:extLst>
          </p:cNvPr>
          <p:cNvSpPr/>
          <p:nvPr/>
        </p:nvSpPr>
        <p:spPr>
          <a:xfrm>
            <a:off x="3535467" y="3998686"/>
            <a:ext cx="3893849" cy="1672207"/>
          </a:xfrm>
          <a:prstGeom prst="wedgeEllipseCallout">
            <a:avLst>
              <a:gd name="adj1" fmla="val 55611"/>
              <a:gd name="adj2" fmla="val 19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Your knowledge is often only as good as the last person you spoke to, especially in fast-moving areas like this, where there’s so much innovation happening. </a:t>
            </a:r>
            <a:r>
              <a:rPr lang="en-GB" sz="1100" b="1" noProof="0">
                <a:solidFill>
                  <a:schemeClr val="tx1"/>
                </a:solidFill>
              </a:rPr>
              <a:t>None of us have all the answers for getting to net zero so we should generate these networks.</a:t>
            </a:r>
          </a:p>
        </p:txBody>
      </p:sp>
      <p:sp>
        <p:nvSpPr>
          <p:cNvPr id="13" name="Speech Bubble: Oval 12">
            <a:extLst>
              <a:ext uri="{FF2B5EF4-FFF2-40B4-BE49-F238E27FC236}">
                <a16:creationId xmlns:a16="http://schemas.microsoft.com/office/drawing/2014/main" id="{D498F109-9C0C-556E-D866-F5A75D4467C9}"/>
              </a:ext>
            </a:extLst>
          </p:cNvPr>
          <p:cNvSpPr/>
          <p:nvPr/>
        </p:nvSpPr>
        <p:spPr>
          <a:xfrm>
            <a:off x="3566363" y="5722949"/>
            <a:ext cx="2895391" cy="1135051"/>
          </a:xfrm>
          <a:prstGeom prst="wedgeEllipseCallout">
            <a:avLst>
              <a:gd name="adj1" fmla="val 41059"/>
              <a:gd name="adj2" fmla="val -49210"/>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 especially like the ‘</a:t>
            </a:r>
            <a:r>
              <a:rPr lang="en-GB" sz="1100" b="1" noProof="0">
                <a:solidFill>
                  <a:schemeClr val="tx1"/>
                </a:solidFill>
              </a:rPr>
              <a:t>forum</a:t>
            </a:r>
            <a:r>
              <a:rPr lang="en-GB" sz="1100" noProof="0">
                <a:solidFill>
                  <a:schemeClr val="tx1"/>
                </a:solidFill>
              </a:rPr>
              <a:t>' function for people to have an open discussion on the queries raised.​</a:t>
            </a:r>
          </a:p>
        </p:txBody>
      </p:sp>
      <p:sp>
        <p:nvSpPr>
          <p:cNvPr id="15" name="Speech Bubble: Oval 14">
            <a:extLst>
              <a:ext uri="{FF2B5EF4-FFF2-40B4-BE49-F238E27FC236}">
                <a16:creationId xmlns:a16="http://schemas.microsoft.com/office/drawing/2014/main" id="{9648F4FE-1E12-ADDA-DAE6-EE5B2743ECC8}"/>
              </a:ext>
            </a:extLst>
          </p:cNvPr>
          <p:cNvSpPr/>
          <p:nvPr/>
        </p:nvSpPr>
        <p:spPr>
          <a:xfrm>
            <a:off x="128883" y="5531575"/>
            <a:ext cx="3152199" cy="1135051"/>
          </a:xfrm>
          <a:prstGeom prst="wedgeEllipseCallout">
            <a:avLst>
              <a:gd name="adj1" fmla="val 46675"/>
              <a:gd name="adj2" fmla="val -40726"/>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You can ask questions, </a:t>
            </a:r>
            <a:r>
              <a:rPr lang="en-GB" sz="1100" b="1" noProof="0">
                <a:solidFill>
                  <a:schemeClr val="tx1"/>
                </a:solidFill>
              </a:rPr>
              <a:t>learn from each other,</a:t>
            </a:r>
            <a:r>
              <a:rPr lang="en-GB" sz="1100" noProof="0">
                <a:solidFill>
                  <a:schemeClr val="tx1"/>
                </a:solidFill>
              </a:rPr>
              <a:t> and there are loads of webinars, tools, and lessons you can pick up. </a:t>
            </a:r>
          </a:p>
        </p:txBody>
      </p:sp>
      <p:sp>
        <p:nvSpPr>
          <p:cNvPr id="17" name="TextBox 16">
            <a:extLst>
              <a:ext uri="{FF2B5EF4-FFF2-40B4-BE49-F238E27FC236}">
                <a16:creationId xmlns:a16="http://schemas.microsoft.com/office/drawing/2014/main" id="{E5B57541-5FFA-AE0D-0034-27733E9BAC7D}"/>
              </a:ext>
            </a:extLst>
          </p:cNvPr>
          <p:cNvSpPr txBox="1"/>
          <p:nvPr/>
        </p:nvSpPr>
        <p:spPr>
          <a:xfrm>
            <a:off x="128883" y="973046"/>
            <a:ext cx="6824661" cy="1477328"/>
          </a:xfrm>
          <a:prstGeom prst="rect">
            <a:avLst/>
          </a:prstGeom>
          <a:noFill/>
        </p:spPr>
        <p:txBody>
          <a:bodyPr wrap="square" rtlCol="0">
            <a:spAutoFit/>
          </a:bodyPr>
          <a:lstStyle/>
          <a:p>
            <a:pPr algn="l"/>
            <a:r>
              <a:rPr lang="en-GB" sz="1400" i="1" noProof="0"/>
              <a:t>There was a webinar with case studies from different authorities that had gone through a decarb journey, sharing their success stories. After your webinar I got in touch with </a:t>
            </a:r>
            <a:r>
              <a:rPr lang="en-GB" sz="1400" i="1"/>
              <a:t>one of the speakers</a:t>
            </a:r>
            <a:r>
              <a:rPr lang="en-GB" sz="1400" i="1" noProof="0"/>
              <a:t>. He used to work with us, so I already knew his name. When I saw him on there, I reached out to him again. Then we met up, and I picked his brain about how he went about it.</a:t>
            </a:r>
          </a:p>
          <a:p>
            <a:pPr algn="l"/>
            <a:endParaRPr lang="en-GB" sz="2000" noProof="0"/>
          </a:p>
        </p:txBody>
      </p:sp>
      <p:sp>
        <p:nvSpPr>
          <p:cNvPr id="18" name="Title 2">
            <a:extLst>
              <a:ext uri="{FF2B5EF4-FFF2-40B4-BE49-F238E27FC236}">
                <a16:creationId xmlns:a16="http://schemas.microsoft.com/office/drawing/2014/main" id="{36677815-4FE6-AB86-EE26-9DA1D1BEF913}"/>
              </a:ext>
            </a:extLst>
          </p:cNvPr>
          <p:cNvSpPr txBox="1">
            <a:spLocks/>
          </p:cNvSpPr>
          <p:nvPr/>
        </p:nvSpPr>
        <p:spPr>
          <a:xfrm>
            <a:off x="2110194" y="1885667"/>
            <a:ext cx="7420376" cy="461665"/>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algn="r">
              <a:spcBef>
                <a:spcPts val="0"/>
              </a:spcBef>
              <a:defRPr/>
            </a:pPr>
            <a:r>
              <a:rPr lang="en-GB" sz="1200" b="0" noProof="0">
                <a:solidFill>
                  <a:srgbClr val="162C39"/>
                </a:solidFill>
                <a:latin typeface="+mn-lt"/>
              </a:rPr>
              <a:t>Project Officer</a:t>
            </a:r>
            <a:endParaRPr lang="en-GB" sz="1200" b="0">
              <a:solidFill>
                <a:srgbClr val="162C39"/>
              </a:solidFill>
              <a:latin typeface="+mn-lt"/>
            </a:endParaRPr>
          </a:p>
          <a:p>
            <a:pPr algn="r">
              <a:spcBef>
                <a:spcPts val="0"/>
              </a:spcBef>
              <a:defRPr/>
            </a:pPr>
            <a:r>
              <a:rPr lang="en-GB" sz="1200" b="0" noProof="0">
                <a:solidFill>
                  <a:srgbClr val="162C39"/>
                </a:solidFill>
                <a:effectLst/>
                <a:latin typeface="+mn-lt"/>
              </a:rPr>
              <a:t>Borough Council</a:t>
            </a:r>
          </a:p>
        </p:txBody>
      </p:sp>
      <p:sp>
        <p:nvSpPr>
          <p:cNvPr id="25" name="Speech Bubble: Oval 24">
            <a:extLst>
              <a:ext uri="{FF2B5EF4-FFF2-40B4-BE49-F238E27FC236}">
                <a16:creationId xmlns:a16="http://schemas.microsoft.com/office/drawing/2014/main" id="{174C4D6D-D475-B46C-0614-418B3E6ADCDB}"/>
              </a:ext>
            </a:extLst>
          </p:cNvPr>
          <p:cNvSpPr/>
          <p:nvPr/>
        </p:nvSpPr>
        <p:spPr>
          <a:xfrm>
            <a:off x="5485685" y="2608534"/>
            <a:ext cx="2794465" cy="1410807"/>
          </a:xfrm>
          <a:prstGeom prst="wedgeEllipseCallout">
            <a:avLst>
              <a:gd name="adj1" fmla="val 55611"/>
              <a:gd name="adj2" fmla="val 1950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100" noProof="0">
                <a:solidFill>
                  <a:schemeClr val="tx1"/>
                </a:solidFill>
              </a:rPr>
              <a:t>I get the emails where people share </a:t>
            </a:r>
            <a:r>
              <a:rPr lang="en-GB" sz="1100" b="1" noProof="0">
                <a:solidFill>
                  <a:schemeClr val="tx1"/>
                </a:solidFill>
              </a:rPr>
              <a:t>questions on your Forum</a:t>
            </a:r>
            <a:r>
              <a:rPr lang="en-GB" sz="1100" noProof="0">
                <a:solidFill>
                  <a:schemeClr val="tx1"/>
                </a:solidFill>
              </a:rPr>
              <a:t>, which is great because if it’s something I’m interested in too, I can see how others have responded.</a:t>
            </a:r>
          </a:p>
        </p:txBody>
      </p:sp>
    </p:spTree>
    <p:extLst>
      <p:ext uri="{BB962C8B-B14F-4D97-AF65-F5344CB8AC3E}">
        <p14:creationId xmlns:p14="http://schemas.microsoft.com/office/powerpoint/2010/main" val="14383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BFF88-BB38-BD8A-DE39-CF1FF33646AB}"/>
              </a:ext>
            </a:extLst>
          </p:cNvPr>
          <p:cNvSpPr>
            <a:spLocks noGrp="1"/>
          </p:cNvSpPr>
          <p:nvPr>
            <p:ph type="sldNum" sz="quarter" idx="10"/>
          </p:nvPr>
        </p:nvSpPr>
        <p:spPr/>
        <p:txBody>
          <a:bodyPr/>
          <a:lstStyle/>
          <a:p>
            <a:fld id="{BC713994-E38F-4BB4-A257-6815BBC3FB08}" type="slidenum">
              <a:rPr lang="en-GB" noProof="0" smtClean="0"/>
              <a:pPr/>
              <a:t>2</a:t>
            </a:fld>
            <a:endParaRPr lang="en-GB" noProof="0"/>
          </a:p>
        </p:txBody>
      </p:sp>
      <p:sp>
        <p:nvSpPr>
          <p:cNvPr id="3" name="Title 2">
            <a:extLst>
              <a:ext uri="{FF2B5EF4-FFF2-40B4-BE49-F238E27FC236}">
                <a16:creationId xmlns:a16="http://schemas.microsoft.com/office/drawing/2014/main" id="{D0245BEA-C970-1414-7D9C-55DF71EF7FD8}"/>
              </a:ext>
            </a:extLst>
          </p:cNvPr>
          <p:cNvSpPr>
            <a:spLocks noGrp="1"/>
          </p:cNvSpPr>
          <p:nvPr>
            <p:ph type="title"/>
          </p:nvPr>
        </p:nvSpPr>
        <p:spPr>
          <a:xfrm>
            <a:off x="251396" y="242534"/>
            <a:ext cx="9762180" cy="954107"/>
          </a:xfrm>
        </p:spPr>
        <p:txBody>
          <a:bodyPr/>
          <a:lstStyle/>
          <a:p>
            <a:r>
              <a:rPr lang="en-GB" i="0" u="none" strike="noStrike" noProof="0">
                <a:solidFill>
                  <a:srgbClr val="EC6097"/>
                </a:solidFill>
                <a:effectLst/>
                <a:latin typeface="Segoe UI "/>
              </a:rPr>
              <a:t>Supporting local authorities to deliver Net Zero faster</a:t>
            </a:r>
            <a:r>
              <a:rPr lang="en-GB" i="0" noProof="0">
                <a:solidFill>
                  <a:srgbClr val="000000"/>
                </a:solidFill>
                <a:effectLst/>
                <a:latin typeface="Segoe UI "/>
              </a:rPr>
              <a:t>​</a:t>
            </a:r>
            <a:endParaRPr lang="en-GB" noProof="0">
              <a:latin typeface="Segoe UI "/>
            </a:endParaRPr>
          </a:p>
        </p:txBody>
      </p:sp>
      <p:pic>
        <p:nvPicPr>
          <p:cNvPr id="1030" name="Picture 6" descr="Icon&#10;&#10;Description automatically generated">
            <a:extLst>
              <a:ext uri="{FF2B5EF4-FFF2-40B4-BE49-F238E27FC236}">
                <a16:creationId xmlns:a16="http://schemas.microsoft.com/office/drawing/2014/main" id="{873C7E6E-253C-EA0B-D781-38ECB2E8476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1458" y="954849"/>
            <a:ext cx="1723788" cy="14375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FD6AC71-1C6E-F93A-518F-B989F418C762}"/>
              </a:ext>
            </a:extLst>
          </p:cNvPr>
          <p:cNvSpPr txBox="1">
            <a:spLocks/>
          </p:cNvSpPr>
          <p:nvPr/>
        </p:nvSpPr>
        <p:spPr>
          <a:xfrm>
            <a:off x="251396" y="2657977"/>
            <a:ext cx="2223912" cy="2308324"/>
          </a:xfrm>
          <a:prstGeom prst="rect">
            <a:avLst/>
          </a:prstGeom>
        </p:spPr>
        <p:txBody>
          <a:bodyPr vert="horz" wrap="square" lIns="91440" tIns="45720" rIns="91440" bIns="45720" rtlCol="0" anchor="t">
            <a:spAutoFit/>
          </a:bodyPr>
          <a:lstStyle>
            <a:defPPr>
              <a:defRPr lang="en-US"/>
            </a:defPPr>
            <a:lvl1pPr marL="228600" indent="-228600" algn="l" defTabSz="914400" rtl="0" eaLnBrk="1" latinLnBrk="0" hangingPunct="1">
              <a:lnSpc>
                <a:spcPct val="100000"/>
              </a:lnSpc>
              <a:spcBef>
                <a:spcPts val="0"/>
              </a:spcBef>
              <a:buClr>
                <a:srgbClr val="EC6097"/>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0"/>
              </a:spcBef>
              <a:buSzPct val="90000"/>
              <a:buFont typeface="Wingdings" panose="05000000000000000000" pitchFamily="2" charset="2"/>
              <a:buChar char="§"/>
              <a:defRPr sz="16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0"/>
              </a:spcBef>
              <a:buSzPct val="90000"/>
              <a:buFont typeface="Courier New" panose="02070309020205020404" pitchFamily="49" charset="0"/>
              <a:buChar char="o"/>
              <a:defRPr sz="1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noProof="0">
                <a:solidFill>
                  <a:schemeClr val="tx1">
                    <a:lumMod val="65000"/>
                    <a:lumOff val="35000"/>
                  </a:schemeClr>
                </a:solidFill>
                <a:latin typeface="+mn-lt"/>
                <a:cs typeface="Segoe UI"/>
              </a:rPr>
              <a:t>A digital platform supporting local authorities to accelerate their Net Zero projects, by providing the knowledge, tools, and connections needed for success.</a:t>
            </a:r>
            <a:endParaRPr lang="en-GB" b="1" noProof="0">
              <a:solidFill>
                <a:schemeClr val="tx1">
                  <a:lumMod val="65000"/>
                  <a:lumOff val="35000"/>
                </a:schemeClr>
              </a:solidFill>
            </a:endParaRPr>
          </a:p>
        </p:txBody>
      </p:sp>
      <p:pic>
        <p:nvPicPr>
          <p:cNvPr id="1032" name="Picture 8" descr="Non-Executive Board Members - Department for Energy ...">
            <a:extLst>
              <a:ext uri="{FF2B5EF4-FFF2-40B4-BE49-F238E27FC236}">
                <a16:creationId xmlns:a16="http://schemas.microsoft.com/office/drawing/2014/main" id="{97923810-3C40-AB12-B6F7-BC9330EEE4D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2881" t="22325" r="35474" b="16136"/>
          <a:stretch/>
        </p:blipFill>
        <p:spPr bwMode="auto">
          <a:xfrm>
            <a:off x="117693" y="5610630"/>
            <a:ext cx="1358021" cy="10048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nnovate UK - Agri-TechE">
            <a:extLst>
              <a:ext uri="{FF2B5EF4-FFF2-40B4-BE49-F238E27FC236}">
                <a16:creationId xmlns:a16="http://schemas.microsoft.com/office/drawing/2014/main" id="{43F5B091-0216-8230-A6E7-70C0390C104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86859" y="5610630"/>
            <a:ext cx="939395" cy="884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996E28D-34AE-6A34-F725-6D4F20BF87EE}"/>
              </a:ext>
            </a:extLst>
          </p:cNvPr>
          <p:cNvSpPr txBox="1"/>
          <p:nvPr/>
        </p:nvSpPr>
        <p:spPr>
          <a:xfrm>
            <a:off x="271410" y="5149404"/>
            <a:ext cx="863046" cy="4154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i="1" noProof="0"/>
              <a:t>Currently Funded by</a:t>
            </a:r>
          </a:p>
        </p:txBody>
      </p:sp>
      <p:sp>
        <p:nvSpPr>
          <p:cNvPr id="6" name="TextBox 3">
            <a:extLst>
              <a:ext uri="{FF2B5EF4-FFF2-40B4-BE49-F238E27FC236}">
                <a16:creationId xmlns:a16="http://schemas.microsoft.com/office/drawing/2014/main" id="{46B67289-C488-F6F9-95DC-00810AE3A595}"/>
              </a:ext>
            </a:extLst>
          </p:cNvPr>
          <p:cNvSpPr txBox="1"/>
          <p:nvPr/>
        </p:nvSpPr>
        <p:spPr>
          <a:xfrm>
            <a:off x="1686859" y="5140840"/>
            <a:ext cx="863046" cy="4154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i="1" noProof="0"/>
              <a:t>Previously Funded by</a:t>
            </a:r>
          </a:p>
        </p:txBody>
      </p:sp>
      <p:graphicFrame>
        <p:nvGraphicFramePr>
          <p:cNvPr id="8" name="Diagram 7">
            <a:extLst>
              <a:ext uri="{FF2B5EF4-FFF2-40B4-BE49-F238E27FC236}">
                <a16:creationId xmlns:a16="http://schemas.microsoft.com/office/drawing/2014/main" id="{5E75044C-89F4-D217-11D1-F071FC2E5DD4}"/>
              </a:ext>
            </a:extLst>
          </p:cNvPr>
          <p:cNvGraphicFramePr/>
          <p:nvPr>
            <p:extLst>
              <p:ext uri="{D42A27DB-BD31-4B8C-83A1-F6EECF244321}">
                <p14:modId xmlns:p14="http://schemas.microsoft.com/office/powerpoint/2010/main" val="1307636084"/>
              </p:ext>
            </p:extLst>
          </p:nvPr>
        </p:nvGraphicFramePr>
        <p:xfrm>
          <a:off x="2754646" y="1053753"/>
          <a:ext cx="9185958" cy="51188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9128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6844-F792-9CCD-86C2-71FA97D32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E6241-15C3-B5CE-D624-183F9B6AD13A}"/>
              </a:ext>
            </a:extLst>
          </p:cNvPr>
          <p:cNvSpPr>
            <a:spLocks noGrp="1"/>
          </p:cNvSpPr>
          <p:nvPr>
            <p:ph type="ctrTitle"/>
          </p:nvPr>
        </p:nvSpPr>
        <p:spPr>
          <a:xfrm>
            <a:off x="968573" y="1888958"/>
            <a:ext cx="6189096" cy="923330"/>
          </a:xfrm>
        </p:spPr>
        <p:txBody>
          <a:bodyPr/>
          <a:lstStyle/>
          <a:p>
            <a:r>
              <a:rPr lang="en-GB" noProof="0"/>
              <a:t>Case Studies </a:t>
            </a:r>
          </a:p>
        </p:txBody>
      </p:sp>
      <p:grpSp>
        <p:nvGrpSpPr>
          <p:cNvPr id="3" name="Group 2">
            <a:extLst>
              <a:ext uri="{FF2B5EF4-FFF2-40B4-BE49-F238E27FC236}">
                <a16:creationId xmlns:a16="http://schemas.microsoft.com/office/drawing/2014/main" id="{19F3C496-4083-916D-502C-7252A0157EE7}"/>
              </a:ext>
            </a:extLst>
          </p:cNvPr>
          <p:cNvGrpSpPr/>
          <p:nvPr/>
        </p:nvGrpSpPr>
        <p:grpSpPr>
          <a:xfrm>
            <a:off x="6706409" y="1409901"/>
            <a:ext cx="4884955" cy="4884955"/>
            <a:chOff x="1359492" y="1119605"/>
            <a:chExt cx="4884955" cy="4884955"/>
          </a:xfrm>
        </p:grpSpPr>
        <p:sp>
          <p:nvSpPr>
            <p:cNvPr id="5" name="Oval 4">
              <a:extLst>
                <a:ext uri="{FF2B5EF4-FFF2-40B4-BE49-F238E27FC236}">
                  <a16:creationId xmlns:a16="http://schemas.microsoft.com/office/drawing/2014/main" id="{F30C5392-8EAC-7E8F-42C3-95163A93CFFC}"/>
                </a:ext>
              </a:extLst>
            </p:cNvPr>
            <p:cNvSpPr/>
            <p:nvPr/>
          </p:nvSpPr>
          <p:spPr>
            <a:xfrm>
              <a:off x="1359492" y="1119605"/>
              <a:ext cx="4884955" cy="4884955"/>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6" name="Graphic 5">
              <a:extLst>
                <a:ext uri="{FF2B5EF4-FFF2-40B4-BE49-F238E27FC236}">
                  <a16:creationId xmlns:a16="http://schemas.microsoft.com/office/drawing/2014/main" id="{DA0F920B-60D8-B277-9C37-2FF073A51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7754" y="1677867"/>
              <a:ext cx="3768430" cy="3768430"/>
            </a:xfrm>
            <a:prstGeom prst="rect">
              <a:avLst/>
            </a:prstGeom>
          </p:spPr>
        </p:pic>
      </p:grpSp>
      <p:pic>
        <p:nvPicPr>
          <p:cNvPr id="7" name="Picture 6" descr="A person holding a computer&#10;&#10;Description automatically generated">
            <a:extLst>
              <a:ext uri="{FF2B5EF4-FFF2-40B4-BE49-F238E27FC236}">
                <a16:creationId xmlns:a16="http://schemas.microsoft.com/office/drawing/2014/main" id="{B388281C-FE91-34F3-D1B8-ACBCC017D7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454897" y="2129005"/>
            <a:ext cx="6737103" cy="5317671"/>
          </a:xfrm>
          <a:prstGeom prst="rect">
            <a:avLst/>
          </a:prstGeom>
        </p:spPr>
      </p:pic>
    </p:spTree>
    <p:extLst>
      <p:ext uri="{BB962C8B-B14F-4D97-AF65-F5344CB8AC3E}">
        <p14:creationId xmlns:p14="http://schemas.microsoft.com/office/powerpoint/2010/main" val="1142452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A7664B-E366-BB70-E135-C2691CF8E1C9}"/>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9" name="Rectangle 18">
            <a:extLst>
              <a:ext uri="{FF2B5EF4-FFF2-40B4-BE49-F238E27FC236}">
                <a16:creationId xmlns:a16="http://schemas.microsoft.com/office/drawing/2014/main" id="{FBC206ED-BEC0-25B6-4A4E-81203A477382}"/>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D17E05E4-B021-19F5-46DE-981086714D58}"/>
              </a:ext>
            </a:extLst>
          </p:cNvPr>
          <p:cNvSpPr>
            <a:spLocks noGrp="1"/>
          </p:cNvSpPr>
          <p:nvPr>
            <p:ph type="sldNum" sz="quarter" idx="10"/>
          </p:nvPr>
        </p:nvSpPr>
        <p:spPr/>
        <p:txBody>
          <a:bodyPr/>
          <a:lstStyle/>
          <a:p>
            <a:fld id="{BC713994-E38F-4BB4-A257-6815BBC3FB08}" type="slidenum">
              <a:rPr lang="en-GB" noProof="0" smtClean="0"/>
              <a:pPr/>
              <a:t>21</a:t>
            </a:fld>
            <a:endParaRPr lang="en-GB" noProof="0"/>
          </a:p>
        </p:txBody>
      </p:sp>
      <p:sp>
        <p:nvSpPr>
          <p:cNvPr id="5" name="TextBox 4">
            <a:extLst>
              <a:ext uri="{FF2B5EF4-FFF2-40B4-BE49-F238E27FC236}">
                <a16:creationId xmlns:a16="http://schemas.microsoft.com/office/drawing/2014/main" id="{E44CA8B4-E20C-8B34-7929-CB2B4E36F02F}"/>
              </a:ext>
            </a:extLst>
          </p:cNvPr>
          <p:cNvSpPr txBox="1"/>
          <p:nvPr/>
        </p:nvSpPr>
        <p:spPr>
          <a:xfrm>
            <a:off x="224349" y="1005750"/>
            <a:ext cx="6894433" cy="1261884"/>
          </a:xfrm>
          <a:prstGeom prst="rect">
            <a:avLst/>
          </a:prstGeom>
          <a:noFill/>
        </p:spPr>
        <p:txBody>
          <a:bodyPr wrap="square" rtlCol="0">
            <a:spAutoFit/>
          </a:bodyPr>
          <a:lstStyle/>
          <a:p>
            <a:pPr algn="l"/>
            <a:r>
              <a:rPr lang="en-GB" sz="1400" b="1" noProof="0">
                <a:solidFill>
                  <a:srgbClr val="000000"/>
                </a:solidFill>
              </a:rPr>
              <a:t>Impact Hypothesis </a:t>
            </a:r>
            <a:endParaRPr lang="en-GB" sz="1400" b="1" i="0" noProof="0">
              <a:solidFill>
                <a:srgbClr val="000000"/>
              </a:solidFill>
              <a:effectLst/>
            </a:endParaRPr>
          </a:p>
          <a:p>
            <a:pPr algn="l"/>
            <a:endParaRPr lang="en-GB" sz="1400" b="1" i="0" noProof="0">
              <a:solidFill>
                <a:srgbClr val="000000"/>
              </a:solidFill>
              <a:effectLst/>
            </a:endParaRPr>
          </a:p>
          <a:p>
            <a:pPr algn="l"/>
            <a:r>
              <a:rPr lang="en-GB" sz="1400" i="0" noProof="0">
                <a:solidFill>
                  <a:srgbClr val="000000"/>
                </a:solidFill>
                <a:effectLst/>
              </a:rPr>
              <a:t>We helped to build the capabilities of local authority officers. </a:t>
            </a:r>
          </a:p>
          <a:p>
            <a:pPr algn="l"/>
            <a:r>
              <a:rPr lang="en-GB" sz="1400" i="0" noProof="0">
                <a:solidFill>
                  <a:srgbClr val="000000"/>
                </a:solidFill>
                <a:effectLst/>
              </a:rPr>
              <a:t>Thanks to Net Zero Go, they gained new skills, knowledge, and competencies.</a:t>
            </a:r>
          </a:p>
          <a:p>
            <a:pPr algn="l"/>
            <a:endParaRPr lang="en-GB" sz="2000" i="0" noProof="0">
              <a:solidFill>
                <a:srgbClr val="000000"/>
              </a:solidFill>
              <a:effectLst/>
            </a:endParaRPr>
          </a:p>
        </p:txBody>
      </p:sp>
      <p:sp>
        <p:nvSpPr>
          <p:cNvPr id="4" name="TextBox 3">
            <a:extLst>
              <a:ext uri="{FF2B5EF4-FFF2-40B4-BE49-F238E27FC236}">
                <a16:creationId xmlns:a16="http://schemas.microsoft.com/office/drawing/2014/main" id="{7FBBE255-8D2D-1671-2B8D-793480875969}"/>
              </a:ext>
            </a:extLst>
          </p:cNvPr>
          <p:cNvSpPr txBox="1"/>
          <p:nvPr/>
        </p:nvSpPr>
        <p:spPr>
          <a:xfrm>
            <a:off x="6904698" y="5234974"/>
            <a:ext cx="26982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a:rPr>
              <a:t>Our impact </a:t>
            </a: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8" name="TextBox 7">
            <a:extLst>
              <a:ext uri="{FF2B5EF4-FFF2-40B4-BE49-F238E27FC236}">
                <a16:creationId xmlns:a16="http://schemas.microsoft.com/office/drawing/2014/main" id="{966D546F-E1AA-7241-5214-D1AD625A0767}"/>
              </a:ext>
            </a:extLst>
          </p:cNvPr>
          <p:cNvSpPr txBox="1"/>
          <p:nvPr/>
        </p:nvSpPr>
        <p:spPr>
          <a:xfrm>
            <a:off x="7380868" y="4201279"/>
            <a:ext cx="20730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a:rPr>
              <a:t>Key</a:t>
            </a:r>
            <a:r>
              <a:rPr kumimoji="0" lang="en-GB" sz="2000" b="1" i="0" u="none" strike="noStrike" kern="1200" cap="none" spc="0" normalizeH="0" baseline="0" noProof="0">
                <a:ln>
                  <a:noFill/>
                </a:ln>
                <a:solidFill>
                  <a:prstClr val="black"/>
                </a:solidFill>
                <a:effectLst/>
                <a:uLnTx/>
                <a:uFillTx/>
                <a:latin typeface="Segoe UI"/>
                <a:ea typeface="+mn-ea"/>
                <a:cs typeface="+mn-cs"/>
              </a:rPr>
              <a:t> need</a:t>
            </a:r>
          </a:p>
        </p:txBody>
      </p:sp>
      <p:sp>
        <p:nvSpPr>
          <p:cNvPr id="27" name="TextBox 26">
            <a:extLst>
              <a:ext uri="{FF2B5EF4-FFF2-40B4-BE49-F238E27FC236}">
                <a16:creationId xmlns:a16="http://schemas.microsoft.com/office/drawing/2014/main" id="{4B596DC4-AA01-D7CC-1DAE-44D78E11026D}"/>
              </a:ext>
            </a:extLst>
          </p:cNvPr>
          <p:cNvSpPr txBox="1"/>
          <p:nvPr/>
        </p:nvSpPr>
        <p:spPr>
          <a:xfrm>
            <a:off x="7233319" y="2682276"/>
            <a:ext cx="25983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Key pain points</a:t>
            </a:r>
          </a:p>
        </p:txBody>
      </p:sp>
      <p:sp>
        <p:nvSpPr>
          <p:cNvPr id="26" name="Rectangle 25">
            <a:extLst>
              <a:ext uri="{FF2B5EF4-FFF2-40B4-BE49-F238E27FC236}">
                <a16:creationId xmlns:a16="http://schemas.microsoft.com/office/drawing/2014/main" id="{6A37AA36-2EDA-0B76-F0FA-752DC68A84A8}"/>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8" name="Graphic 27">
            <a:extLst>
              <a:ext uri="{FF2B5EF4-FFF2-40B4-BE49-F238E27FC236}">
                <a16:creationId xmlns:a16="http://schemas.microsoft.com/office/drawing/2014/main" id="{FE3328B6-1A50-0FA6-6C32-5D4BA5BF0A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5089" y="294483"/>
            <a:ext cx="1693422" cy="558372"/>
          </a:xfrm>
          <a:prstGeom prst="rect">
            <a:avLst/>
          </a:prstGeom>
        </p:spPr>
      </p:pic>
      <p:sp>
        <p:nvSpPr>
          <p:cNvPr id="36" name="Rectangle 35">
            <a:extLst>
              <a:ext uri="{FF2B5EF4-FFF2-40B4-BE49-F238E27FC236}">
                <a16:creationId xmlns:a16="http://schemas.microsoft.com/office/drawing/2014/main" id="{C9297FFF-9F31-2403-3A20-37446174F775}"/>
              </a:ext>
            </a:extLst>
          </p:cNvPr>
          <p:cNvSpPr/>
          <p:nvPr/>
        </p:nvSpPr>
        <p:spPr>
          <a:xfrm>
            <a:off x="7316582" y="1114637"/>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7" name="Rectangle 36">
            <a:extLst>
              <a:ext uri="{FF2B5EF4-FFF2-40B4-BE49-F238E27FC236}">
                <a16:creationId xmlns:a16="http://schemas.microsoft.com/office/drawing/2014/main" id="{34092ADE-9DC0-3308-C515-8231BBDCAD7F}"/>
              </a:ext>
            </a:extLst>
          </p:cNvPr>
          <p:cNvSpPr/>
          <p:nvPr/>
        </p:nvSpPr>
        <p:spPr>
          <a:xfrm>
            <a:off x="7325958" y="3120070"/>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8" name="Rectangle 37">
            <a:extLst>
              <a:ext uri="{FF2B5EF4-FFF2-40B4-BE49-F238E27FC236}">
                <a16:creationId xmlns:a16="http://schemas.microsoft.com/office/drawing/2014/main" id="{F255B570-5A3C-A047-3734-C10826507594}"/>
              </a:ext>
            </a:extLst>
          </p:cNvPr>
          <p:cNvSpPr/>
          <p:nvPr/>
        </p:nvSpPr>
        <p:spPr>
          <a:xfrm>
            <a:off x="7922639" y="4604179"/>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9" name="Rectangle 38">
            <a:extLst>
              <a:ext uri="{FF2B5EF4-FFF2-40B4-BE49-F238E27FC236}">
                <a16:creationId xmlns:a16="http://schemas.microsoft.com/office/drawing/2014/main" id="{C9B063AC-C328-C254-3662-D0FC250DEEE0}"/>
              </a:ext>
            </a:extLst>
          </p:cNvPr>
          <p:cNvSpPr/>
          <p:nvPr/>
        </p:nvSpPr>
        <p:spPr>
          <a:xfrm>
            <a:off x="7658185" y="5656593"/>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pic>
        <p:nvPicPr>
          <p:cNvPr id="6" name="Picture 5" descr="A person smiling with her arms crossed&#10;&#10;Description automatically generated">
            <a:extLst>
              <a:ext uri="{FF2B5EF4-FFF2-40B4-BE49-F238E27FC236}">
                <a16:creationId xmlns:a16="http://schemas.microsoft.com/office/drawing/2014/main" id="{10227F71-D6E8-A9F4-6DE0-34CE9196E6E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0530" r="18258" b="16592"/>
          <a:stretch/>
        </p:blipFill>
        <p:spPr>
          <a:xfrm rot="356740">
            <a:off x="5134692" y="3078859"/>
            <a:ext cx="2535018" cy="2464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itle 2">
            <a:extLst>
              <a:ext uri="{FF2B5EF4-FFF2-40B4-BE49-F238E27FC236}">
                <a16:creationId xmlns:a16="http://schemas.microsoft.com/office/drawing/2014/main" id="{5FDF4BAF-1A93-0999-19F1-75A47D51401D}"/>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noProof="0"/>
              <a:t>Case Study – Capabilities  </a:t>
            </a:r>
          </a:p>
        </p:txBody>
      </p:sp>
      <p:sp>
        <p:nvSpPr>
          <p:cNvPr id="13" name="TextBox 12">
            <a:extLst>
              <a:ext uri="{FF2B5EF4-FFF2-40B4-BE49-F238E27FC236}">
                <a16:creationId xmlns:a16="http://schemas.microsoft.com/office/drawing/2014/main" id="{D69090D8-683C-7035-E0EE-A4481C540715}"/>
              </a:ext>
            </a:extLst>
          </p:cNvPr>
          <p:cNvSpPr txBox="1"/>
          <p:nvPr/>
        </p:nvSpPr>
        <p:spPr>
          <a:xfrm>
            <a:off x="7192386" y="672179"/>
            <a:ext cx="32176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Background </a:t>
            </a:r>
          </a:p>
        </p:txBody>
      </p:sp>
      <p:sp>
        <p:nvSpPr>
          <p:cNvPr id="14" name="TextBox 13">
            <a:extLst>
              <a:ext uri="{FF2B5EF4-FFF2-40B4-BE49-F238E27FC236}">
                <a16:creationId xmlns:a16="http://schemas.microsoft.com/office/drawing/2014/main" id="{F336D96E-0AC8-FF00-1819-F4A2A0C3F1DA}"/>
              </a:ext>
            </a:extLst>
          </p:cNvPr>
          <p:cNvSpPr txBox="1"/>
          <p:nvPr/>
        </p:nvSpPr>
        <p:spPr>
          <a:xfrm>
            <a:off x="7192386" y="1798879"/>
            <a:ext cx="317428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Organisation</a:t>
            </a:r>
          </a:p>
        </p:txBody>
      </p:sp>
      <p:pic>
        <p:nvPicPr>
          <p:cNvPr id="17" name="Picture 16" descr="A black background with a black square&#10;&#10;AI-generated content may be incorrect.">
            <a:extLst>
              <a:ext uri="{FF2B5EF4-FFF2-40B4-BE49-F238E27FC236}">
                <a16:creationId xmlns:a16="http://schemas.microsoft.com/office/drawing/2014/main" id="{C0C5C760-5AA6-32E2-F5A4-575F76B5B5F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24358" y="2453875"/>
            <a:ext cx="1687846" cy="282862"/>
          </a:xfrm>
          <a:prstGeom prst="rect">
            <a:avLst/>
          </a:prstGeom>
        </p:spPr>
      </p:pic>
      <p:pic>
        <p:nvPicPr>
          <p:cNvPr id="18" name="Picture 17" descr="A logo with a pin on it&#10;&#10;AI-generated content may be incorrect.">
            <a:extLst>
              <a:ext uri="{FF2B5EF4-FFF2-40B4-BE49-F238E27FC236}">
                <a16:creationId xmlns:a16="http://schemas.microsoft.com/office/drawing/2014/main" id="{35622B31-763B-A0B4-0DE1-F394B33A993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074529" y="95206"/>
            <a:ext cx="1066957" cy="1066957"/>
          </a:xfrm>
          <a:prstGeom prst="rect">
            <a:avLst/>
          </a:prstGeom>
        </p:spPr>
      </p:pic>
      <p:sp>
        <p:nvSpPr>
          <p:cNvPr id="22" name="Rectangle 21">
            <a:extLst>
              <a:ext uri="{FF2B5EF4-FFF2-40B4-BE49-F238E27FC236}">
                <a16:creationId xmlns:a16="http://schemas.microsoft.com/office/drawing/2014/main" id="{C50A64E7-39A5-8E80-C246-BDCA76415D5D}"/>
              </a:ext>
            </a:extLst>
          </p:cNvPr>
          <p:cNvSpPr/>
          <p:nvPr/>
        </p:nvSpPr>
        <p:spPr>
          <a:xfrm>
            <a:off x="7316582" y="2174664"/>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23" name="TextBox 22">
            <a:extLst>
              <a:ext uri="{FF2B5EF4-FFF2-40B4-BE49-F238E27FC236}">
                <a16:creationId xmlns:a16="http://schemas.microsoft.com/office/drawing/2014/main" id="{AD62C3C2-37BD-F799-CA52-6A66B40C8FBA}"/>
              </a:ext>
            </a:extLst>
          </p:cNvPr>
          <p:cNvSpPr txBox="1"/>
          <p:nvPr/>
        </p:nvSpPr>
        <p:spPr>
          <a:xfrm>
            <a:off x="7673077" y="4495168"/>
            <a:ext cx="4172762" cy="67710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i="1" noProof="0">
                <a:solidFill>
                  <a:srgbClr val="000000"/>
                </a:solidFill>
                <a:effectLst/>
              </a:rPr>
              <a:t>“I need bite size learnings to be able to pick up nuggets and pieces and kind of dip in and out.”​</a:t>
            </a:r>
          </a:p>
        </p:txBody>
      </p:sp>
      <p:sp>
        <p:nvSpPr>
          <p:cNvPr id="31" name="TextBox 30">
            <a:extLst>
              <a:ext uri="{FF2B5EF4-FFF2-40B4-BE49-F238E27FC236}">
                <a16:creationId xmlns:a16="http://schemas.microsoft.com/office/drawing/2014/main" id="{2E81D2F0-E0C3-A356-233C-4540302FD473}"/>
              </a:ext>
            </a:extLst>
          </p:cNvPr>
          <p:cNvSpPr txBox="1"/>
          <p:nvPr/>
        </p:nvSpPr>
        <p:spPr>
          <a:xfrm>
            <a:off x="7231936" y="5747131"/>
            <a:ext cx="4784574" cy="830997"/>
          </a:xfrm>
          <a:prstGeom prst="rect">
            <a:avLst/>
          </a:prstGeom>
          <a:noFill/>
        </p:spPr>
        <p:txBody>
          <a:bodyPr wrap="square">
            <a:spAutoFit/>
          </a:bodyPr>
          <a:lstStyle/>
          <a:p>
            <a:r>
              <a:rPr lang="en-GB" sz="1200" i="1" noProof="0"/>
              <a:t>‘I went through your e-learning, and I have to say, I completed all of it. Now, I find myself wanting more. I need more! I’m really looking for any training or upskilling resources I can find to make sure I feel confident in what I’m doing moving forward.’</a:t>
            </a:r>
          </a:p>
        </p:txBody>
      </p:sp>
      <p:sp>
        <p:nvSpPr>
          <p:cNvPr id="32" name="TextBox 31">
            <a:extLst>
              <a:ext uri="{FF2B5EF4-FFF2-40B4-BE49-F238E27FC236}">
                <a16:creationId xmlns:a16="http://schemas.microsoft.com/office/drawing/2014/main" id="{ABB7F801-E1C8-8461-D5DC-D3C5902124E6}"/>
              </a:ext>
            </a:extLst>
          </p:cNvPr>
          <p:cNvSpPr txBox="1"/>
          <p:nvPr/>
        </p:nvSpPr>
        <p:spPr>
          <a:xfrm>
            <a:off x="7637970" y="2978397"/>
            <a:ext cx="4463040" cy="1231106"/>
          </a:xfrm>
          <a:prstGeom prst="rect">
            <a:avLst/>
          </a:prstGeom>
          <a:noFill/>
        </p:spPr>
        <p:txBody>
          <a:bodyPr wrap="square" rtlCol="0">
            <a:spAutoFit/>
          </a:bodyPr>
          <a:lstStyle/>
          <a:p>
            <a:pPr algn="l"/>
            <a:endParaRPr lang="en-GB" sz="1400" b="1" i="0" noProof="0">
              <a:solidFill>
                <a:srgbClr val="000000"/>
              </a:solidFill>
              <a:effectLst/>
            </a:endParaRPr>
          </a:p>
          <a:p>
            <a:pPr algn="l"/>
            <a:r>
              <a:rPr lang="en-US" sz="1200" i="1" noProof="0">
                <a:solidFill>
                  <a:srgbClr val="000000"/>
                </a:solidFill>
                <a:effectLst/>
              </a:rPr>
              <a:t>’I am currently taking in a lot of new information and feeling unsure about the next steps. I am experiencing some imposter syndrome with net zero projects and green technology. The council is a completely new environment for me, and I am navigating a steep learning curve.’</a:t>
            </a:r>
          </a:p>
        </p:txBody>
      </p:sp>
      <p:sp>
        <p:nvSpPr>
          <p:cNvPr id="33" name="TextBox 32">
            <a:extLst>
              <a:ext uri="{FF2B5EF4-FFF2-40B4-BE49-F238E27FC236}">
                <a16:creationId xmlns:a16="http://schemas.microsoft.com/office/drawing/2014/main" id="{73F63483-3E5D-1843-4134-01157F095E3F}"/>
              </a:ext>
            </a:extLst>
          </p:cNvPr>
          <p:cNvSpPr txBox="1"/>
          <p:nvPr/>
        </p:nvSpPr>
        <p:spPr>
          <a:xfrm>
            <a:off x="7231936" y="2085271"/>
            <a:ext cx="4939491" cy="646331"/>
          </a:xfrm>
          <a:prstGeom prst="rect">
            <a:avLst/>
          </a:prstGeom>
          <a:noFill/>
        </p:spPr>
        <p:txBody>
          <a:bodyPr wrap="square" rtlCol="0">
            <a:spAutoFit/>
          </a:bodyPr>
          <a:lstStyle/>
          <a:p>
            <a:pPr algn="l"/>
            <a:endParaRPr lang="en-GB" sz="1200" b="1" i="0" noProof="0">
              <a:solidFill>
                <a:srgbClr val="000000"/>
              </a:solidFill>
              <a:effectLst/>
            </a:endParaRPr>
          </a:p>
          <a:p>
            <a:pPr algn="l"/>
            <a:r>
              <a:rPr lang="en-GB" sz="1200" i="1" noProof="0">
                <a:solidFill>
                  <a:srgbClr val="000000"/>
                </a:solidFill>
                <a:effectLst/>
              </a:rPr>
              <a:t>‘My council is very proactive in encouraging growth and learning. It was my line manager who pointed out Net Zero Go to me.’</a:t>
            </a:r>
          </a:p>
        </p:txBody>
      </p:sp>
      <p:sp>
        <p:nvSpPr>
          <p:cNvPr id="34" name="TextBox 33">
            <a:extLst>
              <a:ext uri="{FF2B5EF4-FFF2-40B4-BE49-F238E27FC236}">
                <a16:creationId xmlns:a16="http://schemas.microsoft.com/office/drawing/2014/main" id="{5B66E6CB-0124-3A82-5750-A71DCDFAFCBD}"/>
              </a:ext>
            </a:extLst>
          </p:cNvPr>
          <p:cNvSpPr txBox="1"/>
          <p:nvPr/>
        </p:nvSpPr>
        <p:spPr>
          <a:xfrm>
            <a:off x="7236199" y="1209703"/>
            <a:ext cx="4780311" cy="646331"/>
          </a:xfrm>
          <a:prstGeom prst="rect">
            <a:avLst/>
          </a:prstGeom>
          <a:noFill/>
        </p:spPr>
        <p:txBody>
          <a:bodyPr wrap="square" rtlCol="0">
            <a:spAutoFit/>
          </a:bodyPr>
          <a:lstStyle/>
          <a:p>
            <a:pPr algn="l"/>
            <a:r>
              <a:rPr lang="en-GB" sz="1200" i="1" noProof="0">
                <a:solidFill>
                  <a:srgbClr val="000000"/>
                </a:solidFill>
                <a:effectLst/>
              </a:rPr>
              <a:t>‘My previous roles were in broadcasting and higher education. After being made redundant, I attended a bootcamp on net zero, which captivated me and marked the beginning of my career change.</a:t>
            </a:r>
          </a:p>
        </p:txBody>
      </p:sp>
      <p:sp>
        <p:nvSpPr>
          <p:cNvPr id="24" name="TextBox 23">
            <a:extLst>
              <a:ext uri="{FF2B5EF4-FFF2-40B4-BE49-F238E27FC236}">
                <a16:creationId xmlns:a16="http://schemas.microsoft.com/office/drawing/2014/main" id="{6A424CD3-A1C9-3228-2416-A2ED94AB7DE3}"/>
              </a:ext>
            </a:extLst>
          </p:cNvPr>
          <p:cNvSpPr txBox="1"/>
          <p:nvPr/>
        </p:nvSpPr>
        <p:spPr>
          <a:xfrm>
            <a:off x="286287" y="2082112"/>
            <a:ext cx="5028940" cy="160043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Challenge</a:t>
            </a:r>
            <a:r>
              <a:rPr lang="en-GB" sz="1200" i="0" noProof="0">
                <a:solidFill>
                  <a:srgbClr val="000000"/>
                </a:solidFill>
                <a:effectLst/>
              </a:rPr>
              <a:t> </a:t>
            </a:r>
          </a:p>
          <a:p>
            <a:pPr algn="l"/>
            <a:r>
              <a:rPr lang="en-US" sz="1200" i="0" noProof="0">
                <a:solidFill>
                  <a:srgbClr val="000000"/>
                </a:solidFill>
                <a:effectLst/>
              </a:rPr>
              <a:t>Similar to numerous energy project officers throughout the United Kingdom, Mel was recently appointed within the Climate Change Team. This position marks her initial foray into such a role. Despite her strong commitment to climate action, she finds herself challenged by the intricacies of the council environment and the complexities associated with net zero initiatives.</a:t>
            </a:r>
            <a:endParaRPr lang="en-GB" sz="1200" i="0" noProof="0">
              <a:solidFill>
                <a:srgbClr val="000000"/>
              </a:solidFill>
              <a:effectLst/>
            </a:endParaRPr>
          </a:p>
        </p:txBody>
      </p:sp>
      <p:sp>
        <p:nvSpPr>
          <p:cNvPr id="7" name="Rectangle 6">
            <a:extLst>
              <a:ext uri="{FF2B5EF4-FFF2-40B4-BE49-F238E27FC236}">
                <a16:creationId xmlns:a16="http://schemas.microsoft.com/office/drawing/2014/main" id="{7F405FEC-AEC4-5741-11CC-C1E384EE1F65}"/>
              </a:ext>
            </a:extLst>
          </p:cNvPr>
          <p:cNvSpPr/>
          <p:nvPr/>
        </p:nvSpPr>
        <p:spPr>
          <a:xfrm>
            <a:off x="4139856" y="4770452"/>
            <a:ext cx="977177" cy="90475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5" name="TextBox 24">
            <a:extLst>
              <a:ext uri="{FF2B5EF4-FFF2-40B4-BE49-F238E27FC236}">
                <a16:creationId xmlns:a16="http://schemas.microsoft.com/office/drawing/2014/main" id="{56C89F3E-DE93-853B-C0F9-7912F5A5866C}"/>
              </a:ext>
            </a:extLst>
          </p:cNvPr>
          <p:cNvSpPr txBox="1"/>
          <p:nvPr/>
        </p:nvSpPr>
        <p:spPr>
          <a:xfrm>
            <a:off x="251396" y="3767814"/>
            <a:ext cx="4873689" cy="1600438"/>
          </a:xfrm>
          <a:prstGeom prst="rect">
            <a:avLst/>
          </a:prstGeom>
          <a:noFill/>
        </p:spPr>
        <p:txBody>
          <a:bodyPr wrap="square" rtlCol="0">
            <a:spAutoFit/>
          </a:bodyPr>
          <a:lstStyle/>
          <a:p>
            <a:pPr algn="l"/>
            <a:r>
              <a:rPr lang="en-GB" sz="1200" b="1" noProof="0">
                <a:solidFill>
                  <a:srgbClr val="000000"/>
                </a:solidFill>
              </a:rPr>
              <a:t>Net Zero Support</a:t>
            </a:r>
          </a:p>
          <a:p>
            <a:pPr algn="l"/>
            <a:r>
              <a:rPr lang="en-GB" sz="1200" i="0" noProof="0">
                <a:solidFill>
                  <a:srgbClr val="000000"/>
                </a:solidFill>
                <a:effectLst/>
              </a:rPr>
              <a:t>Like many new energy project officers exploring Net Zero Go, Mel was drawn to the </a:t>
            </a:r>
            <a:r>
              <a:rPr lang="en-GB" sz="1200" b="1" i="0" noProof="0">
                <a:solidFill>
                  <a:srgbClr val="000000"/>
                </a:solidFill>
                <a:effectLst/>
              </a:rPr>
              <a:t>e-learning resources</a:t>
            </a:r>
            <a:r>
              <a:rPr lang="en-GB" sz="1200" i="0" noProof="0">
                <a:solidFill>
                  <a:srgbClr val="000000"/>
                </a:solidFill>
                <a:effectLst/>
              </a:rPr>
              <a:t>, eager to learn and aware of the need to take charge of her own development. She began with Non-Domestic Decarbonisation, as it was most relevant to her role, but soon found herself completing all the available e-learning; some of it simply to build her confidence in the new job. Now, </a:t>
            </a:r>
            <a:r>
              <a:rPr lang="en-GB" sz="1200">
                <a:solidFill>
                  <a:srgbClr val="000000"/>
                </a:solidFill>
              </a:rPr>
              <a:t>Mel</a:t>
            </a:r>
            <a:r>
              <a:rPr lang="en-GB" sz="1200" i="0" noProof="0">
                <a:solidFill>
                  <a:srgbClr val="000000"/>
                </a:solidFill>
                <a:effectLst/>
              </a:rPr>
              <a:t> is excited for more learning opportunities to come.</a:t>
            </a:r>
          </a:p>
        </p:txBody>
      </p:sp>
      <p:sp>
        <p:nvSpPr>
          <p:cNvPr id="10" name="Rectangle 9">
            <a:extLst>
              <a:ext uri="{FF2B5EF4-FFF2-40B4-BE49-F238E27FC236}">
                <a16:creationId xmlns:a16="http://schemas.microsoft.com/office/drawing/2014/main" id="{1AA3913E-0DCF-57EE-B331-1BF7587B06A6}"/>
              </a:ext>
            </a:extLst>
          </p:cNvPr>
          <p:cNvSpPr/>
          <p:nvPr/>
        </p:nvSpPr>
        <p:spPr>
          <a:xfrm>
            <a:off x="5174670" y="5656557"/>
            <a:ext cx="1978641" cy="1034772"/>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3" name="TextBox 2">
            <a:extLst>
              <a:ext uri="{FF2B5EF4-FFF2-40B4-BE49-F238E27FC236}">
                <a16:creationId xmlns:a16="http://schemas.microsoft.com/office/drawing/2014/main" id="{97917171-D60E-91FD-6D5F-C1407E43174E}"/>
              </a:ext>
            </a:extLst>
          </p:cNvPr>
          <p:cNvSpPr txBox="1"/>
          <p:nvPr/>
        </p:nvSpPr>
        <p:spPr>
          <a:xfrm>
            <a:off x="251396" y="5330797"/>
            <a:ext cx="6940990" cy="3200876"/>
          </a:xfrm>
          <a:prstGeom prst="rect">
            <a:avLst/>
          </a:prstGeom>
          <a:noFill/>
        </p:spPr>
        <p:txBody>
          <a:bodyPr wrap="square" rtlCol="0">
            <a:spAutoFit/>
          </a:bodyPr>
          <a:lstStyle/>
          <a:p>
            <a:pPr algn="l"/>
            <a:r>
              <a:rPr lang="en-GB" sz="1400" b="1" i="0" noProof="0">
                <a:solidFill>
                  <a:srgbClr val="000000"/>
                </a:solidFill>
                <a:effectLst/>
              </a:rPr>
              <a:t>Net Zero Go impact</a:t>
            </a:r>
          </a:p>
          <a:p>
            <a:pPr algn="l"/>
            <a:r>
              <a:rPr lang="en-GB" sz="1200" i="0" noProof="0">
                <a:solidFill>
                  <a:srgbClr val="000000"/>
                </a:solidFill>
                <a:effectLst/>
              </a:rPr>
              <a:t>Thanks to Net Zero Go, local authority officers like Mel have been able to build </a:t>
            </a:r>
            <a:r>
              <a:rPr lang="en-GB" sz="1200" b="1" i="0" noProof="0">
                <a:solidFill>
                  <a:srgbClr val="000000"/>
                </a:solidFill>
                <a:effectLst/>
              </a:rPr>
              <a:t>essential skills, knowledge, and confidence</a:t>
            </a:r>
            <a:r>
              <a:rPr lang="en-GB" sz="1200" i="0" noProof="0">
                <a:solidFill>
                  <a:srgbClr val="000000"/>
                </a:solidFill>
                <a:effectLst/>
              </a:rPr>
              <a:t> in net zero projects. As a new member of staff in the Climate Change Team, </a:t>
            </a:r>
            <a:r>
              <a:rPr lang="en-GB" sz="1200">
                <a:solidFill>
                  <a:srgbClr val="000000"/>
                </a:solidFill>
              </a:rPr>
              <a:t>Mel</a:t>
            </a:r>
            <a:r>
              <a:rPr lang="en-GB" sz="1200" i="0" noProof="0">
                <a:solidFill>
                  <a:srgbClr val="000000"/>
                </a:solidFill>
                <a:effectLst/>
              </a:rPr>
              <a:t> initially struggled with the complexities of navigating council structures and managing energy projects. However, by engaging with Net Zero Go’s e-learning resources, she took control of her own development, gaining technical knowledge in Non-Domestic Decarbonisation and expanding her understanding of broader net zero challenges.</a:t>
            </a:r>
          </a:p>
          <a:p>
            <a:pPr algn="l"/>
            <a:endParaRPr lang="en-GB" sz="1200" i="0" noProof="0">
              <a:solidFill>
                <a:srgbClr val="000000"/>
              </a:solidFill>
              <a:effectLst/>
            </a:endParaRPr>
          </a:p>
          <a:p>
            <a:pPr algn="l"/>
            <a:endParaRPr lang="en-GB" sz="1200" i="0" noProof="0">
              <a:solidFill>
                <a:srgbClr val="000000"/>
              </a:solidFill>
              <a:effectLst/>
            </a:endParaRPr>
          </a:p>
          <a:p>
            <a:pPr algn="l"/>
            <a:endParaRPr lang="en-GB" sz="1200" i="0" noProof="0">
              <a:solidFill>
                <a:srgbClr val="000000"/>
              </a:solidFill>
              <a:effectLst/>
            </a:endParaRPr>
          </a:p>
          <a:p>
            <a:pPr algn="l"/>
            <a:endParaRPr lang="en-GB" sz="2000" i="0" noProof="0">
              <a:solidFill>
                <a:srgbClr val="000000"/>
              </a:solidFill>
              <a:effectLst/>
            </a:endParaRPr>
          </a:p>
          <a:p>
            <a:pPr algn="l"/>
            <a:endParaRPr lang="en-GB" sz="2000" noProof="0">
              <a:solidFill>
                <a:srgbClr val="000000"/>
              </a:solidFill>
            </a:endParaRPr>
          </a:p>
          <a:p>
            <a:pPr algn="l"/>
            <a:endParaRPr lang="en-GB" sz="2000" noProof="0">
              <a:solidFill>
                <a:srgbClr val="000000"/>
              </a:solidFill>
            </a:endParaRPr>
          </a:p>
          <a:p>
            <a:pPr algn="l"/>
            <a:endParaRPr lang="en-GB" sz="2000" i="0" noProof="0">
              <a:solidFill>
                <a:srgbClr val="000000"/>
              </a:solidFill>
              <a:effectLst/>
            </a:endParaRPr>
          </a:p>
        </p:txBody>
      </p:sp>
    </p:spTree>
    <p:extLst>
      <p:ext uri="{BB962C8B-B14F-4D97-AF65-F5344CB8AC3E}">
        <p14:creationId xmlns:p14="http://schemas.microsoft.com/office/powerpoint/2010/main" val="399150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051DF-C281-3B54-1CED-950DF6397E4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C4738D-5CC5-D491-E2FA-1218489EFC3A}"/>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9" name="Rectangle 18">
            <a:extLst>
              <a:ext uri="{FF2B5EF4-FFF2-40B4-BE49-F238E27FC236}">
                <a16:creationId xmlns:a16="http://schemas.microsoft.com/office/drawing/2014/main" id="{3CF53273-8FA4-1FB8-5844-AE3492DBFA0E}"/>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DAA83EDD-82A6-DE9C-6EA4-24E5658DF851}"/>
              </a:ext>
            </a:extLst>
          </p:cNvPr>
          <p:cNvSpPr>
            <a:spLocks noGrp="1"/>
          </p:cNvSpPr>
          <p:nvPr>
            <p:ph type="sldNum" sz="quarter" idx="10"/>
          </p:nvPr>
        </p:nvSpPr>
        <p:spPr/>
        <p:txBody>
          <a:bodyPr/>
          <a:lstStyle/>
          <a:p>
            <a:fld id="{BC713994-E38F-4BB4-A257-6815BBC3FB08}" type="slidenum">
              <a:rPr lang="en-GB" noProof="0" smtClean="0"/>
              <a:pPr/>
              <a:t>22</a:t>
            </a:fld>
            <a:endParaRPr lang="en-GB" noProof="0"/>
          </a:p>
        </p:txBody>
      </p:sp>
      <p:sp>
        <p:nvSpPr>
          <p:cNvPr id="5" name="TextBox 4">
            <a:extLst>
              <a:ext uri="{FF2B5EF4-FFF2-40B4-BE49-F238E27FC236}">
                <a16:creationId xmlns:a16="http://schemas.microsoft.com/office/drawing/2014/main" id="{20232AA4-5BDF-C28B-AC21-98F1F10FA05F}"/>
              </a:ext>
            </a:extLst>
          </p:cNvPr>
          <p:cNvSpPr txBox="1"/>
          <p:nvPr/>
        </p:nvSpPr>
        <p:spPr>
          <a:xfrm>
            <a:off x="224350" y="969890"/>
            <a:ext cx="6742948" cy="1477328"/>
          </a:xfrm>
          <a:prstGeom prst="rect">
            <a:avLst/>
          </a:prstGeom>
          <a:noFill/>
        </p:spPr>
        <p:txBody>
          <a:bodyPr wrap="square" rtlCol="0">
            <a:spAutoFit/>
          </a:bodyPr>
          <a:lstStyle/>
          <a:p>
            <a:pPr algn="l"/>
            <a:r>
              <a:rPr lang="en-GB" sz="1400" b="1" i="0" noProof="0">
                <a:solidFill>
                  <a:srgbClr val="000000"/>
                </a:solidFill>
                <a:effectLst/>
              </a:rPr>
              <a:t>Impact Hypothesis </a:t>
            </a:r>
          </a:p>
          <a:p>
            <a:pPr algn="l"/>
            <a:endParaRPr lang="en-GB" sz="1400" b="1" i="0" noProof="0">
              <a:solidFill>
                <a:srgbClr val="000000"/>
              </a:solidFill>
              <a:effectLst/>
            </a:endParaRPr>
          </a:p>
          <a:p>
            <a:pPr algn="l"/>
            <a:r>
              <a:rPr lang="en-GB" sz="1400" i="0" noProof="0">
                <a:solidFill>
                  <a:srgbClr val="000000"/>
                </a:solidFill>
                <a:effectLst/>
              </a:rPr>
              <a:t>We helped build the capacities of local authorities by leveraging replicable approaches, which accelerated progress and enhanced the quality of their work.</a:t>
            </a:r>
          </a:p>
          <a:p>
            <a:pPr algn="l"/>
            <a:endParaRPr lang="en-GB" sz="1400" i="0" noProof="0">
              <a:solidFill>
                <a:srgbClr val="000000"/>
              </a:solidFill>
              <a:effectLst/>
            </a:endParaRPr>
          </a:p>
          <a:p>
            <a:pPr algn="l"/>
            <a:endParaRPr lang="en-GB" sz="2000" i="0" noProof="0">
              <a:solidFill>
                <a:srgbClr val="000000"/>
              </a:solidFill>
              <a:effectLst/>
            </a:endParaRPr>
          </a:p>
        </p:txBody>
      </p:sp>
      <p:sp>
        <p:nvSpPr>
          <p:cNvPr id="8" name="TextBox 7">
            <a:extLst>
              <a:ext uri="{FF2B5EF4-FFF2-40B4-BE49-F238E27FC236}">
                <a16:creationId xmlns:a16="http://schemas.microsoft.com/office/drawing/2014/main" id="{C2A6CE49-98AB-1693-2C99-C76AE6FEB925}"/>
              </a:ext>
            </a:extLst>
          </p:cNvPr>
          <p:cNvSpPr txBox="1"/>
          <p:nvPr/>
        </p:nvSpPr>
        <p:spPr>
          <a:xfrm>
            <a:off x="7114171" y="4905593"/>
            <a:ext cx="20730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Our im</a:t>
            </a:r>
            <a:r>
              <a:rPr lang="en-GB" sz="2000" b="1" noProof="0">
                <a:solidFill>
                  <a:prstClr val="black"/>
                </a:solidFill>
                <a:latin typeface="Segoe UI"/>
              </a:rPr>
              <a:t>pact</a:t>
            </a: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3617FBE0-0084-879F-AC68-CC4A4C6070E5}"/>
              </a:ext>
            </a:extLst>
          </p:cNvPr>
          <p:cNvSpPr txBox="1"/>
          <p:nvPr/>
        </p:nvSpPr>
        <p:spPr>
          <a:xfrm>
            <a:off x="7736400" y="3689302"/>
            <a:ext cx="25983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Key pain points</a:t>
            </a:r>
          </a:p>
        </p:txBody>
      </p:sp>
      <p:sp>
        <p:nvSpPr>
          <p:cNvPr id="26" name="Rectangle 25">
            <a:extLst>
              <a:ext uri="{FF2B5EF4-FFF2-40B4-BE49-F238E27FC236}">
                <a16:creationId xmlns:a16="http://schemas.microsoft.com/office/drawing/2014/main" id="{2400176E-C159-6300-065F-0FCC3E0FAA8C}"/>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8" name="Graphic 27">
            <a:extLst>
              <a:ext uri="{FF2B5EF4-FFF2-40B4-BE49-F238E27FC236}">
                <a16:creationId xmlns:a16="http://schemas.microsoft.com/office/drawing/2014/main" id="{1994A944-B46E-A190-E261-F0D2910297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5089" y="294483"/>
            <a:ext cx="1693422" cy="558372"/>
          </a:xfrm>
          <a:prstGeom prst="rect">
            <a:avLst/>
          </a:prstGeom>
        </p:spPr>
      </p:pic>
      <p:sp>
        <p:nvSpPr>
          <p:cNvPr id="36" name="Rectangle 35">
            <a:extLst>
              <a:ext uri="{FF2B5EF4-FFF2-40B4-BE49-F238E27FC236}">
                <a16:creationId xmlns:a16="http://schemas.microsoft.com/office/drawing/2014/main" id="{F9B59EC9-E1B2-EDCE-B9DE-CD7D17D944B7}"/>
              </a:ext>
            </a:extLst>
          </p:cNvPr>
          <p:cNvSpPr/>
          <p:nvPr/>
        </p:nvSpPr>
        <p:spPr>
          <a:xfrm>
            <a:off x="7316582" y="1114637"/>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7" name="Rectangle 36">
            <a:extLst>
              <a:ext uri="{FF2B5EF4-FFF2-40B4-BE49-F238E27FC236}">
                <a16:creationId xmlns:a16="http://schemas.microsoft.com/office/drawing/2014/main" id="{E9F8AAB7-0820-17EA-C1AC-150EF8D3B6E7}"/>
              </a:ext>
            </a:extLst>
          </p:cNvPr>
          <p:cNvSpPr/>
          <p:nvPr/>
        </p:nvSpPr>
        <p:spPr>
          <a:xfrm>
            <a:off x="7851685" y="4101273"/>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8" name="Rectangle 37">
            <a:extLst>
              <a:ext uri="{FF2B5EF4-FFF2-40B4-BE49-F238E27FC236}">
                <a16:creationId xmlns:a16="http://schemas.microsoft.com/office/drawing/2014/main" id="{E078185E-0A25-DD7B-9484-BF737A02B95F}"/>
              </a:ext>
            </a:extLst>
          </p:cNvPr>
          <p:cNvSpPr/>
          <p:nvPr/>
        </p:nvSpPr>
        <p:spPr>
          <a:xfrm>
            <a:off x="7467493" y="5329425"/>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9" name="Title 2">
            <a:extLst>
              <a:ext uri="{FF2B5EF4-FFF2-40B4-BE49-F238E27FC236}">
                <a16:creationId xmlns:a16="http://schemas.microsoft.com/office/drawing/2014/main" id="{A9FF6B7E-D624-D43A-A2CD-332354E0DF05}"/>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noProof="0"/>
              <a:t>Case Study – Capacities</a:t>
            </a:r>
          </a:p>
        </p:txBody>
      </p:sp>
      <p:sp>
        <p:nvSpPr>
          <p:cNvPr id="13" name="TextBox 12">
            <a:extLst>
              <a:ext uri="{FF2B5EF4-FFF2-40B4-BE49-F238E27FC236}">
                <a16:creationId xmlns:a16="http://schemas.microsoft.com/office/drawing/2014/main" id="{04F77ADE-9478-EE82-1789-6437CCAB73A8}"/>
              </a:ext>
            </a:extLst>
          </p:cNvPr>
          <p:cNvSpPr txBox="1"/>
          <p:nvPr/>
        </p:nvSpPr>
        <p:spPr>
          <a:xfrm>
            <a:off x="7192386" y="672179"/>
            <a:ext cx="32176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Background </a:t>
            </a:r>
          </a:p>
        </p:txBody>
      </p:sp>
      <p:sp>
        <p:nvSpPr>
          <p:cNvPr id="14" name="TextBox 13">
            <a:extLst>
              <a:ext uri="{FF2B5EF4-FFF2-40B4-BE49-F238E27FC236}">
                <a16:creationId xmlns:a16="http://schemas.microsoft.com/office/drawing/2014/main" id="{8B857013-77C3-6900-EAB4-E9293CDFBCD0}"/>
              </a:ext>
            </a:extLst>
          </p:cNvPr>
          <p:cNvSpPr txBox="1"/>
          <p:nvPr/>
        </p:nvSpPr>
        <p:spPr>
          <a:xfrm>
            <a:off x="7370647" y="2263155"/>
            <a:ext cx="317428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Organisation</a:t>
            </a:r>
          </a:p>
        </p:txBody>
      </p:sp>
      <p:pic>
        <p:nvPicPr>
          <p:cNvPr id="18" name="Picture 17" descr="A logo with a pin on it&#10;&#10;AI-generated content may be incorrect.">
            <a:extLst>
              <a:ext uri="{FF2B5EF4-FFF2-40B4-BE49-F238E27FC236}">
                <a16:creationId xmlns:a16="http://schemas.microsoft.com/office/drawing/2014/main" id="{FF5CD8A8-440F-D9EB-0527-41A6B1A4BE6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035588" y="85387"/>
            <a:ext cx="1066957" cy="1066957"/>
          </a:xfrm>
          <a:prstGeom prst="rect">
            <a:avLst/>
          </a:prstGeom>
        </p:spPr>
      </p:pic>
      <p:sp>
        <p:nvSpPr>
          <p:cNvPr id="22" name="Rectangle 21">
            <a:extLst>
              <a:ext uri="{FF2B5EF4-FFF2-40B4-BE49-F238E27FC236}">
                <a16:creationId xmlns:a16="http://schemas.microsoft.com/office/drawing/2014/main" id="{8EAD4CDB-F4A1-E3BD-02B4-F98D007A5249}"/>
              </a:ext>
            </a:extLst>
          </p:cNvPr>
          <p:cNvSpPr/>
          <p:nvPr/>
        </p:nvSpPr>
        <p:spPr>
          <a:xfrm>
            <a:off x="7458581" y="2717920"/>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2" name="TextBox 31">
            <a:extLst>
              <a:ext uri="{FF2B5EF4-FFF2-40B4-BE49-F238E27FC236}">
                <a16:creationId xmlns:a16="http://schemas.microsoft.com/office/drawing/2014/main" id="{E60C5A5E-83B4-3D10-3BF3-853EEBCBC23F}"/>
              </a:ext>
            </a:extLst>
          </p:cNvPr>
          <p:cNvSpPr txBox="1"/>
          <p:nvPr/>
        </p:nvSpPr>
        <p:spPr>
          <a:xfrm>
            <a:off x="7436650" y="2882989"/>
            <a:ext cx="4579860" cy="646331"/>
          </a:xfrm>
          <a:prstGeom prst="rect">
            <a:avLst/>
          </a:prstGeom>
          <a:noFill/>
        </p:spPr>
        <p:txBody>
          <a:bodyPr wrap="square" rtlCol="0">
            <a:spAutoFit/>
          </a:bodyPr>
          <a:lstStyle/>
          <a:p>
            <a:pPr algn="l"/>
            <a:r>
              <a:rPr lang="en-GB" sz="1200" i="1" noProof="0">
                <a:solidFill>
                  <a:srgbClr val="000000"/>
                </a:solidFill>
                <a:effectLst/>
              </a:rPr>
              <a:t>‘Most local authorities rely on third parties or local suppliers to handle these technical tasks, as they don't have their own technical teams or individuals to define their energy strategy.’</a:t>
            </a:r>
          </a:p>
        </p:txBody>
      </p:sp>
      <p:sp>
        <p:nvSpPr>
          <p:cNvPr id="34" name="TextBox 33">
            <a:extLst>
              <a:ext uri="{FF2B5EF4-FFF2-40B4-BE49-F238E27FC236}">
                <a16:creationId xmlns:a16="http://schemas.microsoft.com/office/drawing/2014/main" id="{3CE89294-861A-9ECD-FA9D-0FCE3D736327}"/>
              </a:ext>
            </a:extLst>
          </p:cNvPr>
          <p:cNvSpPr txBox="1"/>
          <p:nvPr/>
        </p:nvSpPr>
        <p:spPr>
          <a:xfrm>
            <a:off x="7236199" y="1209703"/>
            <a:ext cx="4780311" cy="830997"/>
          </a:xfrm>
          <a:prstGeom prst="rect">
            <a:avLst/>
          </a:prstGeom>
          <a:noFill/>
        </p:spPr>
        <p:txBody>
          <a:bodyPr wrap="square" rtlCol="0">
            <a:spAutoFit/>
          </a:bodyPr>
          <a:lstStyle/>
          <a:p>
            <a:pPr algn="l"/>
            <a:r>
              <a:rPr lang="en-GB" sz="1200" i="1" noProof="0">
                <a:solidFill>
                  <a:srgbClr val="000000"/>
                </a:solidFill>
                <a:effectLst/>
              </a:rPr>
              <a:t>‘I had never worked for a council before, so the ways of working were a surprise to me. However, it's been a few years now, and I'm getting used to it. I come from the private sector and have over 30 years of experience in electrical engineering.’</a:t>
            </a:r>
          </a:p>
        </p:txBody>
      </p:sp>
      <p:sp>
        <p:nvSpPr>
          <p:cNvPr id="24" name="TextBox 23">
            <a:extLst>
              <a:ext uri="{FF2B5EF4-FFF2-40B4-BE49-F238E27FC236}">
                <a16:creationId xmlns:a16="http://schemas.microsoft.com/office/drawing/2014/main" id="{467DDECB-0A9B-B1E2-8AF6-F844127CD3D6}"/>
              </a:ext>
            </a:extLst>
          </p:cNvPr>
          <p:cNvSpPr txBox="1"/>
          <p:nvPr/>
        </p:nvSpPr>
        <p:spPr>
          <a:xfrm>
            <a:off x="192126" y="2022669"/>
            <a:ext cx="5145201" cy="160043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Challenge</a:t>
            </a:r>
          </a:p>
          <a:p>
            <a:pPr algn="l"/>
            <a:r>
              <a:rPr lang="en-GB" sz="1200" i="0" noProof="0">
                <a:solidFill>
                  <a:srgbClr val="000000"/>
                </a:solidFill>
                <a:effectLst/>
              </a:rPr>
              <a:t>Alex wanted to accelerate net zero projects in his council and was concerned that the </a:t>
            </a:r>
            <a:r>
              <a:rPr lang="en-GB" sz="1200" b="1" i="0" noProof="0">
                <a:solidFill>
                  <a:srgbClr val="000000"/>
                </a:solidFill>
                <a:effectLst/>
              </a:rPr>
              <a:t>climate action plan wouldn’t be specific enough to tackle all the challenges related to the transition from fossil fuels</a:t>
            </a:r>
            <a:r>
              <a:rPr lang="en-GB" sz="1200" i="0" noProof="0">
                <a:solidFill>
                  <a:srgbClr val="000000"/>
                </a:solidFill>
                <a:effectLst/>
              </a:rPr>
              <a:t>. </a:t>
            </a:r>
            <a:r>
              <a:rPr lang="en-US" sz="1200" i="0" noProof="0">
                <a:solidFill>
                  <a:srgbClr val="000000"/>
                </a:solidFill>
                <a:effectLst/>
              </a:rPr>
              <a:t>Alex discovered Local Area Energy Plans online and saw them as the key to driving effective local action in his council. However, he didn’t know where to start in creating his own plan.</a:t>
            </a:r>
            <a:endParaRPr lang="en-GB" sz="1200" i="0" noProof="0">
              <a:solidFill>
                <a:srgbClr val="000000"/>
              </a:solidFill>
              <a:effectLst/>
            </a:endParaRPr>
          </a:p>
        </p:txBody>
      </p:sp>
      <p:pic>
        <p:nvPicPr>
          <p:cNvPr id="16" name="Picture 15" descr="A logo with a blue and white background&#10;&#10;AI-generated content may be incorrect.">
            <a:extLst>
              <a:ext uri="{FF2B5EF4-FFF2-40B4-BE49-F238E27FC236}">
                <a16:creationId xmlns:a16="http://schemas.microsoft.com/office/drawing/2014/main" id="{713524FA-C2F2-F0CC-6572-523B2D9BFF35}"/>
              </a:ext>
            </a:extLst>
          </p:cNvPr>
          <p:cNvPicPr>
            <a:picLocks noChangeAspect="1"/>
          </p:cNvPicPr>
          <p:nvPr/>
        </p:nvPicPr>
        <p:blipFill>
          <a:blip r:embed="rId6" cstate="screen">
            <a:extLst>
              <a:ext uri="{28A0092B-C50C-407E-A947-70E740481C1C}">
                <a14:useLocalDpi xmlns:a14="http://schemas.microsoft.com/office/drawing/2010/main" val="0"/>
              </a:ext>
            </a:extLst>
          </a:blip>
          <a:srcRect l="25926" t="38214" r="28856" b="44144"/>
          <a:stretch/>
        </p:blipFill>
        <p:spPr>
          <a:xfrm>
            <a:off x="5461574" y="2358964"/>
            <a:ext cx="1669943" cy="342056"/>
          </a:xfrm>
          <a:prstGeom prst="rect">
            <a:avLst/>
          </a:prstGeom>
        </p:spPr>
      </p:pic>
      <p:sp>
        <p:nvSpPr>
          <p:cNvPr id="35" name="TextBox 34">
            <a:extLst>
              <a:ext uri="{FF2B5EF4-FFF2-40B4-BE49-F238E27FC236}">
                <a16:creationId xmlns:a16="http://schemas.microsoft.com/office/drawing/2014/main" id="{8A83683A-060C-EC0C-7EED-A73E5CE9BE06}"/>
              </a:ext>
            </a:extLst>
          </p:cNvPr>
          <p:cNvSpPr txBox="1"/>
          <p:nvPr/>
        </p:nvSpPr>
        <p:spPr>
          <a:xfrm>
            <a:off x="7714859" y="4238225"/>
            <a:ext cx="3145794" cy="646331"/>
          </a:xfrm>
          <a:prstGeom prst="rect">
            <a:avLst/>
          </a:prstGeom>
          <a:noFill/>
        </p:spPr>
        <p:txBody>
          <a:bodyPr wrap="square" rtlCol="0">
            <a:spAutoFit/>
          </a:bodyPr>
          <a:lstStyle/>
          <a:p>
            <a:pPr algn="l"/>
            <a:r>
              <a:rPr lang="en-GB" sz="1200" i="1" noProof="0">
                <a:solidFill>
                  <a:srgbClr val="000000"/>
                </a:solidFill>
                <a:effectLst/>
              </a:rPr>
              <a:t>‘Looking back, the biggest challenge was figuring out how to get started on a local decarbonisation plan.’ </a:t>
            </a:r>
          </a:p>
        </p:txBody>
      </p:sp>
      <p:sp>
        <p:nvSpPr>
          <p:cNvPr id="41" name="TextBox 40">
            <a:extLst>
              <a:ext uri="{FF2B5EF4-FFF2-40B4-BE49-F238E27FC236}">
                <a16:creationId xmlns:a16="http://schemas.microsoft.com/office/drawing/2014/main" id="{2D879D95-71CD-DD25-99F2-73B1A1555486}"/>
              </a:ext>
            </a:extLst>
          </p:cNvPr>
          <p:cNvSpPr txBox="1"/>
          <p:nvPr/>
        </p:nvSpPr>
        <p:spPr>
          <a:xfrm>
            <a:off x="7427098" y="5494494"/>
            <a:ext cx="3967075" cy="1200329"/>
          </a:xfrm>
          <a:prstGeom prst="rect">
            <a:avLst/>
          </a:prstGeom>
          <a:noFill/>
        </p:spPr>
        <p:txBody>
          <a:bodyPr wrap="square">
            <a:spAutoFit/>
          </a:bodyPr>
          <a:lstStyle/>
          <a:p>
            <a:r>
              <a:rPr lang="en-GB" sz="1200" i="1" noProof="0"/>
              <a:t>‘I needed a clear guide on how to get started, along with references from those who have done this before, and I found it thanks to Net Zero Go. I believe knowing the process and collaborating is the key. I’m happy to share my experiences with anyone, of course, especially when it comes to getting started.’ </a:t>
            </a:r>
          </a:p>
        </p:txBody>
      </p:sp>
      <p:pic>
        <p:nvPicPr>
          <p:cNvPr id="3" name="Picture 2" descr="A person riding a bicycle&#10;&#10;Description automatically generated">
            <a:extLst>
              <a:ext uri="{FF2B5EF4-FFF2-40B4-BE49-F238E27FC236}">
                <a16:creationId xmlns:a16="http://schemas.microsoft.com/office/drawing/2014/main" id="{131B350F-1CC9-E1D0-4E3F-5D3EC89278E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5833" t="15845" r="10696" b="11330"/>
          <a:stretch/>
        </p:blipFill>
        <p:spPr>
          <a:xfrm>
            <a:off x="5049412" y="3007554"/>
            <a:ext cx="2503098" cy="2438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DF9FF395-A742-1858-4975-30A7057847C1}"/>
              </a:ext>
            </a:extLst>
          </p:cNvPr>
          <p:cNvSpPr/>
          <p:nvPr/>
        </p:nvSpPr>
        <p:spPr>
          <a:xfrm>
            <a:off x="3555929" y="4711664"/>
            <a:ext cx="1544070" cy="988304"/>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5" name="TextBox 24">
            <a:extLst>
              <a:ext uri="{FF2B5EF4-FFF2-40B4-BE49-F238E27FC236}">
                <a16:creationId xmlns:a16="http://schemas.microsoft.com/office/drawing/2014/main" id="{D1ACA993-F261-4499-2CA5-39E60EAABD6C}"/>
              </a:ext>
            </a:extLst>
          </p:cNvPr>
          <p:cNvSpPr txBox="1"/>
          <p:nvPr/>
        </p:nvSpPr>
        <p:spPr>
          <a:xfrm>
            <a:off x="215221" y="3567890"/>
            <a:ext cx="5018116" cy="160043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Net Zero Go support </a:t>
            </a:r>
          </a:p>
          <a:p>
            <a:pPr algn="l"/>
            <a:r>
              <a:rPr lang="en-GB" sz="1200" i="0" noProof="0">
                <a:solidFill>
                  <a:srgbClr val="000000"/>
                </a:solidFill>
                <a:effectLst/>
              </a:rPr>
              <a:t>Alex came across Net Zero Go and its guides: "</a:t>
            </a:r>
            <a:r>
              <a:rPr lang="en-GB" sz="1200" b="1" i="0" noProof="0">
                <a:solidFill>
                  <a:srgbClr val="000000"/>
                </a:solidFill>
                <a:effectLst/>
              </a:rPr>
              <a:t>Preparing to Deliver Local Energy Projects" and "Creating a Local Area Energy Plan" with its seven-step methodology, which were clear and concise</a:t>
            </a:r>
            <a:r>
              <a:rPr lang="en-GB" sz="1200" i="0" noProof="0">
                <a:solidFill>
                  <a:srgbClr val="000000"/>
                </a:solidFill>
                <a:effectLst/>
              </a:rPr>
              <a:t> compared to the other resources he found while searching for solutions online. The resources were real eye opening and helped him to get started and understand the whole process.</a:t>
            </a:r>
          </a:p>
        </p:txBody>
      </p:sp>
      <p:sp>
        <p:nvSpPr>
          <p:cNvPr id="7" name="TextBox 6">
            <a:extLst>
              <a:ext uri="{FF2B5EF4-FFF2-40B4-BE49-F238E27FC236}">
                <a16:creationId xmlns:a16="http://schemas.microsoft.com/office/drawing/2014/main" id="{369198F8-5100-54D7-10D1-C4FF20CE2B47}"/>
              </a:ext>
            </a:extLst>
          </p:cNvPr>
          <p:cNvSpPr txBox="1"/>
          <p:nvPr/>
        </p:nvSpPr>
        <p:spPr>
          <a:xfrm>
            <a:off x="187998" y="4958229"/>
            <a:ext cx="6747226" cy="1785104"/>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Net Zero Go impact </a:t>
            </a:r>
          </a:p>
          <a:p>
            <a:pPr algn="l"/>
            <a:r>
              <a:rPr lang="en-GB" sz="1200" i="0" noProof="0">
                <a:solidFill>
                  <a:srgbClr val="000000"/>
                </a:solidFill>
                <a:effectLst/>
              </a:rPr>
              <a:t>For officers like Alex, Net Zero Go has been instrumental in strengthening capacity by offering clear, replicable frameworks that drive progress and improve work quality. These resources not only provided clarity but also gave Alex the confidence to initiate projects with a strong grasp of best practices. By delivering structured yet flexible materials, Net Zero Go is helping to streamline processes, reducing the time and effort needed to produce high-quality outcomes. Alex is a strong advocate for knowledge sharing and deeply invested in the mission of Net Zero Go. He </a:t>
            </a:r>
            <a:r>
              <a:rPr lang="en-GB" sz="1200" i="0" noProof="0">
                <a:solidFill>
                  <a:srgbClr val="000000"/>
                </a:solidFill>
                <a:effectLst/>
                <a:hlinkClick r:id="rId8"/>
              </a:rPr>
              <a:t>shared his experiences on the platform </a:t>
            </a:r>
            <a:r>
              <a:rPr lang="en-GB" sz="1200" i="0" noProof="0">
                <a:solidFill>
                  <a:srgbClr val="000000"/>
                </a:solidFill>
                <a:effectLst/>
              </a:rPr>
              <a:t>to support other local authorities in their net zero journey.</a:t>
            </a:r>
          </a:p>
        </p:txBody>
      </p:sp>
    </p:spTree>
    <p:extLst>
      <p:ext uri="{BB962C8B-B14F-4D97-AF65-F5344CB8AC3E}">
        <p14:creationId xmlns:p14="http://schemas.microsoft.com/office/powerpoint/2010/main" val="156985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048E-15BE-C82C-B46E-94B95C8C654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3222EC0-607F-85D5-BFFE-B9FAEF3A267F}"/>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9" name="Rectangle 18">
            <a:extLst>
              <a:ext uri="{FF2B5EF4-FFF2-40B4-BE49-F238E27FC236}">
                <a16:creationId xmlns:a16="http://schemas.microsoft.com/office/drawing/2014/main" id="{D209D8A3-331C-5783-3F5C-59089F4DB673}"/>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E658569C-7FD6-8FCC-8C68-32C22ACC3AB0}"/>
              </a:ext>
            </a:extLst>
          </p:cNvPr>
          <p:cNvSpPr>
            <a:spLocks noGrp="1"/>
          </p:cNvSpPr>
          <p:nvPr>
            <p:ph type="sldNum" sz="quarter" idx="10"/>
          </p:nvPr>
        </p:nvSpPr>
        <p:spPr/>
        <p:txBody>
          <a:bodyPr/>
          <a:lstStyle/>
          <a:p>
            <a:fld id="{BC713994-E38F-4BB4-A257-6815BBC3FB08}" type="slidenum">
              <a:rPr lang="en-GB" noProof="0" smtClean="0"/>
              <a:pPr/>
              <a:t>23</a:t>
            </a:fld>
            <a:endParaRPr lang="en-GB" noProof="0"/>
          </a:p>
        </p:txBody>
      </p:sp>
      <p:sp>
        <p:nvSpPr>
          <p:cNvPr id="5" name="TextBox 4">
            <a:extLst>
              <a:ext uri="{FF2B5EF4-FFF2-40B4-BE49-F238E27FC236}">
                <a16:creationId xmlns:a16="http://schemas.microsoft.com/office/drawing/2014/main" id="{2EBC3458-89C9-0A03-45DC-E1AF2DE70CEC}"/>
              </a:ext>
            </a:extLst>
          </p:cNvPr>
          <p:cNvSpPr txBox="1"/>
          <p:nvPr/>
        </p:nvSpPr>
        <p:spPr>
          <a:xfrm>
            <a:off x="224350" y="1005750"/>
            <a:ext cx="5827476" cy="1261884"/>
          </a:xfrm>
          <a:prstGeom prst="rect">
            <a:avLst/>
          </a:prstGeom>
          <a:noFill/>
        </p:spPr>
        <p:txBody>
          <a:bodyPr wrap="square" rtlCol="0">
            <a:spAutoFit/>
          </a:bodyPr>
          <a:lstStyle/>
          <a:p>
            <a:pPr algn="l"/>
            <a:r>
              <a:rPr lang="en-GB" sz="1400" b="1" noProof="0">
                <a:solidFill>
                  <a:srgbClr val="000000"/>
                </a:solidFill>
              </a:rPr>
              <a:t>Impact Hypothesis </a:t>
            </a:r>
            <a:endParaRPr lang="en-GB" sz="1400" b="1" i="0" noProof="0">
              <a:solidFill>
                <a:srgbClr val="000000"/>
              </a:solidFill>
              <a:effectLst/>
            </a:endParaRPr>
          </a:p>
          <a:p>
            <a:pPr algn="l"/>
            <a:endParaRPr lang="en-GB" sz="1400" b="1" i="0" noProof="0">
              <a:solidFill>
                <a:srgbClr val="000000"/>
              </a:solidFill>
              <a:effectLst/>
            </a:endParaRPr>
          </a:p>
          <a:p>
            <a:pPr algn="l"/>
            <a:r>
              <a:rPr lang="en-GB" sz="1400" i="0" noProof="0">
                <a:solidFill>
                  <a:srgbClr val="000000"/>
                </a:solidFill>
                <a:effectLst/>
              </a:rPr>
              <a:t>We helped local authorities collaborate and share insights through the platform, building collective expertise.</a:t>
            </a:r>
          </a:p>
          <a:p>
            <a:pPr algn="l"/>
            <a:endParaRPr lang="en-GB" sz="2000" i="0" noProof="0">
              <a:solidFill>
                <a:srgbClr val="000000"/>
              </a:solidFill>
              <a:effectLst/>
            </a:endParaRPr>
          </a:p>
        </p:txBody>
      </p:sp>
      <p:sp>
        <p:nvSpPr>
          <p:cNvPr id="27" name="TextBox 26">
            <a:extLst>
              <a:ext uri="{FF2B5EF4-FFF2-40B4-BE49-F238E27FC236}">
                <a16:creationId xmlns:a16="http://schemas.microsoft.com/office/drawing/2014/main" id="{83D50A26-257A-AB74-6C23-5E0EF90DC9C9}"/>
              </a:ext>
            </a:extLst>
          </p:cNvPr>
          <p:cNvSpPr txBox="1"/>
          <p:nvPr/>
        </p:nvSpPr>
        <p:spPr>
          <a:xfrm>
            <a:off x="7616713" y="3094867"/>
            <a:ext cx="25983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Key pain points</a:t>
            </a:r>
          </a:p>
        </p:txBody>
      </p:sp>
      <p:sp>
        <p:nvSpPr>
          <p:cNvPr id="26" name="Rectangle 25">
            <a:extLst>
              <a:ext uri="{FF2B5EF4-FFF2-40B4-BE49-F238E27FC236}">
                <a16:creationId xmlns:a16="http://schemas.microsoft.com/office/drawing/2014/main" id="{9C4ABEDE-7499-86EB-A022-B95A5ADB0FE3}"/>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8" name="Graphic 27">
            <a:extLst>
              <a:ext uri="{FF2B5EF4-FFF2-40B4-BE49-F238E27FC236}">
                <a16:creationId xmlns:a16="http://schemas.microsoft.com/office/drawing/2014/main" id="{24A22249-E75E-9E20-4260-A9DA45098A7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5089" y="294483"/>
            <a:ext cx="1693422" cy="558372"/>
          </a:xfrm>
          <a:prstGeom prst="rect">
            <a:avLst/>
          </a:prstGeom>
        </p:spPr>
      </p:pic>
      <p:sp>
        <p:nvSpPr>
          <p:cNvPr id="36" name="Rectangle 35">
            <a:extLst>
              <a:ext uri="{FF2B5EF4-FFF2-40B4-BE49-F238E27FC236}">
                <a16:creationId xmlns:a16="http://schemas.microsoft.com/office/drawing/2014/main" id="{3F48B391-6882-3B75-2ADD-9CF89400A125}"/>
              </a:ext>
            </a:extLst>
          </p:cNvPr>
          <p:cNvSpPr/>
          <p:nvPr/>
        </p:nvSpPr>
        <p:spPr>
          <a:xfrm>
            <a:off x="7276441" y="1051801"/>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7" name="Rectangle 36">
            <a:extLst>
              <a:ext uri="{FF2B5EF4-FFF2-40B4-BE49-F238E27FC236}">
                <a16:creationId xmlns:a16="http://schemas.microsoft.com/office/drawing/2014/main" id="{D962413F-E239-0634-198E-6F8C561FA7D0}"/>
              </a:ext>
            </a:extLst>
          </p:cNvPr>
          <p:cNvSpPr/>
          <p:nvPr/>
        </p:nvSpPr>
        <p:spPr>
          <a:xfrm>
            <a:off x="8640627" y="3545981"/>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9" name="Title 2">
            <a:extLst>
              <a:ext uri="{FF2B5EF4-FFF2-40B4-BE49-F238E27FC236}">
                <a16:creationId xmlns:a16="http://schemas.microsoft.com/office/drawing/2014/main" id="{035E2612-EFF4-92A1-2277-D2CED8DF0C85}"/>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noProof="0"/>
              <a:t>Case Study – Collaboration  </a:t>
            </a:r>
          </a:p>
        </p:txBody>
      </p:sp>
      <p:sp>
        <p:nvSpPr>
          <p:cNvPr id="13" name="TextBox 12">
            <a:extLst>
              <a:ext uri="{FF2B5EF4-FFF2-40B4-BE49-F238E27FC236}">
                <a16:creationId xmlns:a16="http://schemas.microsoft.com/office/drawing/2014/main" id="{C3B052D0-7691-98F1-5D8E-1A49EFBF7D7E}"/>
              </a:ext>
            </a:extLst>
          </p:cNvPr>
          <p:cNvSpPr txBox="1"/>
          <p:nvPr/>
        </p:nvSpPr>
        <p:spPr>
          <a:xfrm>
            <a:off x="7173884" y="645080"/>
            <a:ext cx="32176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Background </a:t>
            </a:r>
          </a:p>
        </p:txBody>
      </p:sp>
      <p:sp>
        <p:nvSpPr>
          <p:cNvPr id="14" name="TextBox 13">
            <a:extLst>
              <a:ext uri="{FF2B5EF4-FFF2-40B4-BE49-F238E27FC236}">
                <a16:creationId xmlns:a16="http://schemas.microsoft.com/office/drawing/2014/main" id="{C157E57B-0C7A-562E-FC98-84326CB10FDA}"/>
              </a:ext>
            </a:extLst>
          </p:cNvPr>
          <p:cNvSpPr txBox="1"/>
          <p:nvPr/>
        </p:nvSpPr>
        <p:spPr>
          <a:xfrm>
            <a:off x="7159613" y="1953644"/>
            <a:ext cx="317428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Organisation</a:t>
            </a:r>
          </a:p>
        </p:txBody>
      </p:sp>
      <p:pic>
        <p:nvPicPr>
          <p:cNvPr id="18" name="Picture 17" descr="A logo with a pin on it&#10;&#10;AI-generated content may be incorrect.">
            <a:extLst>
              <a:ext uri="{FF2B5EF4-FFF2-40B4-BE49-F238E27FC236}">
                <a16:creationId xmlns:a16="http://schemas.microsoft.com/office/drawing/2014/main" id="{4A2F8C11-1F14-43C1-E2CA-4450EE41590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074529" y="-26665"/>
            <a:ext cx="1066957" cy="1066957"/>
          </a:xfrm>
          <a:prstGeom prst="rect">
            <a:avLst/>
          </a:prstGeom>
        </p:spPr>
      </p:pic>
      <p:sp>
        <p:nvSpPr>
          <p:cNvPr id="32" name="TextBox 31">
            <a:extLst>
              <a:ext uri="{FF2B5EF4-FFF2-40B4-BE49-F238E27FC236}">
                <a16:creationId xmlns:a16="http://schemas.microsoft.com/office/drawing/2014/main" id="{420DF73A-BAC2-D564-A476-0ED3F200973D}"/>
              </a:ext>
            </a:extLst>
          </p:cNvPr>
          <p:cNvSpPr txBox="1"/>
          <p:nvPr/>
        </p:nvSpPr>
        <p:spPr>
          <a:xfrm>
            <a:off x="7662408" y="3431648"/>
            <a:ext cx="4456369" cy="67710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i="1" noProof="0">
                <a:solidFill>
                  <a:srgbClr val="000000"/>
                </a:solidFill>
                <a:effectLst/>
              </a:rPr>
              <a:t>It’s actually really hard to find people working on similar projects, especially when they’re innovative. </a:t>
            </a:r>
          </a:p>
        </p:txBody>
      </p:sp>
      <p:sp>
        <p:nvSpPr>
          <p:cNvPr id="33" name="TextBox 32">
            <a:extLst>
              <a:ext uri="{FF2B5EF4-FFF2-40B4-BE49-F238E27FC236}">
                <a16:creationId xmlns:a16="http://schemas.microsoft.com/office/drawing/2014/main" id="{3D4C1403-9E0E-6205-0E53-21E8DC143CBA}"/>
              </a:ext>
            </a:extLst>
          </p:cNvPr>
          <p:cNvSpPr txBox="1"/>
          <p:nvPr/>
        </p:nvSpPr>
        <p:spPr>
          <a:xfrm>
            <a:off x="7188155" y="2129464"/>
            <a:ext cx="4907944" cy="1015663"/>
          </a:xfrm>
          <a:prstGeom prst="rect">
            <a:avLst/>
          </a:prstGeom>
          <a:noFill/>
        </p:spPr>
        <p:txBody>
          <a:bodyPr wrap="square" rtlCol="0">
            <a:spAutoFit/>
          </a:bodyPr>
          <a:lstStyle/>
          <a:p>
            <a:pPr algn="l"/>
            <a:endParaRPr lang="en-GB" sz="1200" b="1" i="0" noProof="0">
              <a:solidFill>
                <a:srgbClr val="000000"/>
              </a:solidFill>
              <a:effectLst/>
            </a:endParaRPr>
          </a:p>
          <a:p>
            <a:pPr algn="l"/>
            <a:endParaRPr lang="en-GB" sz="1200" i="0" noProof="0">
              <a:solidFill>
                <a:srgbClr val="000000"/>
              </a:solidFill>
              <a:effectLst/>
            </a:endParaRPr>
          </a:p>
          <a:p>
            <a:pPr algn="l"/>
            <a:r>
              <a:rPr lang="en-GB" sz="1200" i="1" noProof="0">
                <a:solidFill>
                  <a:srgbClr val="000000"/>
                </a:solidFill>
                <a:effectLst/>
              </a:rPr>
              <a:t>Our County Council is a bit ahead when it comes to offsets, so in that sense, we’re pretty innovative. But there are plenty of other areas where we’re not ahead, so there’s still a lot we can learn from others</a:t>
            </a:r>
          </a:p>
        </p:txBody>
      </p:sp>
      <p:sp>
        <p:nvSpPr>
          <p:cNvPr id="34" name="TextBox 33">
            <a:extLst>
              <a:ext uri="{FF2B5EF4-FFF2-40B4-BE49-F238E27FC236}">
                <a16:creationId xmlns:a16="http://schemas.microsoft.com/office/drawing/2014/main" id="{64D409B5-E74B-2A60-498F-A543D7B3D76C}"/>
              </a:ext>
            </a:extLst>
          </p:cNvPr>
          <p:cNvSpPr txBox="1"/>
          <p:nvPr/>
        </p:nvSpPr>
        <p:spPr>
          <a:xfrm>
            <a:off x="7188155" y="1128860"/>
            <a:ext cx="4993087" cy="830997"/>
          </a:xfrm>
          <a:prstGeom prst="rect">
            <a:avLst/>
          </a:prstGeom>
          <a:noFill/>
        </p:spPr>
        <p:txBody>
          <a:bodyPr wrap="square" rtlCol="0">
            <a:spAutoFit/>
          </a:bodyPr>
          <a:lstStyle/>
          <a:p>
            <a:pPr algn="l"/>
            <a:r>
              <a:rPr lang="en-GB" sz="1200" i="1" noProof="0">
                <a:solidFill>
                  <a:srgbClr val="000000"/>
                </a:solidFill>
                <a:effectLst/>
              </a:rPr>
              <a:t>‘My title is Climate and Ecological Emergency Officer at Devon County Council. My background is in environmental management, I worked as the Environmental Manager for the RSPB for 10 years before this. I’ve been at the County Council for just over three years now.’</a:t>
            </a:r>
          </a:p>
        </p:txBody>
      </p:sp>
      <p:sp>
        <p:nvSpPr>
          <p:cNvPr id="24" name="TextBox 23">
            <a:extLst>
              <a:ext uri="{FF2B5EF4-FFF2-40B4-BE49-F238E27FC236}">
                <a16:creationId xmlns:a16="http://schemas.microsoft.com/office/drawing/2014/main" id="{F2F5BB9D-D753-FAE7-97DF-767590426379}"/>
              </a:ext>
            </a:extLst>
          </p:cNvPr>
          <p:cNvSpPr txBox="1"/>
          <p:nvPr/>
        </p:nvSpPr>
        <p:spPr>
          <a:xfrm>
            <a:off x="180569" y="2217664"/>
            <a:ext cx="5362602" cy="1969770"/>
          </a:xfrm>
          <a:prstGeom prst="rect">
            <a:avLst/>
          </a:prstGeom>
          <a:noFill/>
        </p:spPr>
        <p:txBody>
          <a:bodyPr wrap="square" rtlCol="0">
            <a:spAutoFit/>
          </a:bodyPr>
          <a:lstStyle/>
          <a:p>
            <a:pPr algn="l"/>
            <a:r>
              <a:rPr lang="en-GB" sz="1200" b="1" i="0" noProof="0">
                <a:solidFill>
                  <a:srgbClr val="000000"/>
                </a:solidFill>
                <a:effectLst/>
              </a:rPr>
              <a:t>Challenge</a:t>
            </a:r>
          </a:p>
          <a:p>
            <a:pPr algn="l"/>
            <a:r>
              <a:rPr lang="en-GB" sz="1200" i="0" noProof="0">
                <a:solidFill>
                  <a:srgbClr val="000000"/>
                </a:solidFill>
                <a:effectLst/>
              </a:rPr>
              <a:t>Margaret is a Climate and Ecological Emergency Officer in the Climate Change team. She works on a variety of net zero projects: energy audits funded by the Low Carbon Skills Fund, </a:t>
            </a:r>
            <a:r>
              <a:rPr lang="en-GB" sz="1200">
                <a:solidFill>
                  <a:srgbClr val="000000"/>
                </a:solidFill>
              </a:rPr>
              <a:t>producing the Council’s carbon footprint, working with colleagues in Highways on their Carbon Reduction Project, etc.</a:t>
            </a:r>
            <a:r>
              <a:rPr lang="en-GB" sz="1200" i="0" noProof="0">
                <a:solidFill>
                  <a:srgbClr val="000000"/>
                </a:solidFill>
                <a:effectLst/>
              </a:rPr>
              <a:t> Although she joined the council three years ago, the world of local authorities still feels unfamiliar. She knows that truly understanding the best way to </a:t>
            </a:r>
            <a:r>
              <a:rPr lang="en-GB" sz="1200">
                <a:solidFill>
                  <a:srgbClr val="000000"/>
                </a:solidFill>
              </a:rPr>
              <a:t>achieve ambitious projects</a:t>
            </a:r>
            <a:r>
              <a:rPr lang="en-GB" sz="1200" i="0" noProof="0">
                <a:solidFill>
                  <a:srgbClr val="000000"/>
                </a:solidFill>
                <a:effectLst/>
              </a:rPr>
              <a:t> means </a:t>
            </a:r>
            <a:r>
              <a:rPr lang="en-GB" sz="1200" b="1" i="0" noProof="0">
                <a:solidFill>
                  <a:srgbClr val="000000"/>
                </a:solidFill>
                <a:effectLst/>
              </a:rPr>
              <a:t>building a strong network and learning from councils </a:t>
            </a:r>
            <a:r>
              <a:rPr lang="en-GB" sz="1200" i="0" noProof="0">
                <a:solidFill>
                  <a:srgbClr val="000000"/>
                </a:solidFill>
                <a:effectLst/>
              </a:rPr>
              <a:t>that have successfully delivered similar projects.</a:t>
            </a:r>
          </a:p>
          <a:p>
            <a:pPr algn="l"/>
            <a:endParaRPr lang="en-GB" sz="1400" b="1" i="0" noProof="0">
              <a:solidFill>
                <a:srgbClr val="000000"/>
              </a:solidFill>
              <a:effectLst/>
            </a:endParaRPr>
          </a:p>
        </p:txBody>
      </p:sp>
      <p:pic>
        <p:nvPicPr>
          <p:cNvPr id="3" name="Picture 2" descr="A person smiling at camera&#10;&#10;Description automatically generated">
            <a:extLst>
              <a:ext uri="{FF2B5EF4-FFF2-40B4-BE49-F238E27FC236}">
                <a16:creationId xmlns:a16="http://schemas.microsoft.com/office/drawing/2014/main" id="{4624A6C5-7070-FC6D-24B6-2D158D2FDC96}"/>
              </a:ext>
            </a:extLst>
          </p:cNvPr>
          <p:cNvPicPr>
            <a:picLocks noChangeAspect="1"/>
          </p:cNvPicPr>
          <p:nvPr/>
        </p:nvPicPr>
        <p:blipFill>
          <a:blip r:embed="rId6"/>
          <a:stretch>
            <a:fillRect/>
          </a:stretch>
        </p:blipFill>
        <p:spPr>
          <a:xfrm>
            <a:off x="5454536" y="2967822"/>
            <a:ext cx="2193601" cy="21245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34594C1E-7F79-23F5-5DB2-468EAFDC43A5}"/>
              </a:ext>
            </a:extLst>
          </p:cNvPr>
          <p:cNvSpPr txBox="1"/>
          <p:nvPr/>
        </p:nvSpPr>
        <p:spPr>
          <a:xfrm>
            <a:off x="7221831" y="4127805"/>
            <a:ext cx="26982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a:rPr>
              <a:t>Our impact </a:t>
            </a: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454AD97F-97B5-B234-9E84-ACF0A85B4CC3}"/>
              </a:ext>
            </a:extLst>
          </p:cNvPr>
          <p:cNvSpPr/>
          <p:nvPr/>
        </p:nvSpPr>
        <p:spPr>
          <a:xfrm>
            <a:off x="7237442" y="2393585"/>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9" name="Rectangle 38">
            <a:extLst>
              <a:ext uri="{FF2B5EF4-FFF2-40B4-BE49-F238E27FC236}">
                <a16:creationId xmlns:a16="http://schemas.microsoft.com/office/drawing/2014/main" id="{83E0EB1B-4121-E09F-636B-582B6EEDA815}"/>
              </a:ext>
            </a:extLst>
          </p:cNvPr>
          <p:cNvSpPr/>
          <p:nvPr/>
        </p:nvSpPr>
        <p:spPr>
          <a:xfrm>
            <a:off x="7771174" y="4562752"/>
            <a:ext cx="494733" cy="6954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7" name="Rectangle 6">
            <a:extLst>
              <a:ext uri="{FF2B5EF4-FFF2-40B4-BE49-F238E27FC236}">
                <a16:creationId xmlns:a16="http://schemas.microsoft.com/office/drawing/2014/main" id="{B5BBEE88-60FC-E8AE-C97E-A95C99696FBE}"/>
              </a:ext>
            </a:extLst>
          </p:cNvPr>
          <p:cNvSpPr/>
          <p:nvPr/>
        </p:nvSpPr>
        <p:spPr>
          <a:xfrm>
            <a:off x="7261481" y="5225377"/>
            <a:ext cx="988607" cy="1007526"/>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31" name="TextBox 30">
            <a:extLst>
              <a:ext uri="{FF2B5EF4-FFF2-40B4-BE49-F238E27FC236}">
                <a16:creationId xmlns:a16="http://schemas.microsoft.com/office/drawing/2014/main" id="{54CC1B38-F533-49EB-BD24-9F7C0F0BF980}"/>
              </a:ext>
            </a:extLst>
          </p:cNvPr>
          <p:cNvSpPr txBox="1"/>
          <p:nvPr/>
        </p:nvSpPr>
        <p:spPr>
          <a:xfrm>
            <a:off x="7221831" y="4844457"/>
            <a:ext cx="4772132" cy="1754326"/>
          </a:xfrm>
          <a:prstGeom prst="rect">
            <a:avLst/>
          </a:prstGeom>
          <a:noFill/>
        </p:spPr>
        <p:txBody>
          <a:bodyPr wrap="square">
            <a:spAutoFit/>
          </a:bodyPr>
          <a:lstStyle/>
          <a:p>
            <a:r>
              <a:rPr lang="en-GB" sz="1200" i="1" noProof="0"/>
              <a:t>Not many local authorities have bought offsets yet and it’s still seen as pretty innovative. The Devon case study has definitely caught people’s attention. I </a:t>
            </a:r>
            <a:r>
              <a:rPr lang="en-GB" sz="1200" i="1"/>
              <a:t>regularly </a:t>
            </a:r>
            <a:r>
              <a:rPr lang="en-GB" sz="1200" i="1" err="1"/>
              <a:t>ge</a:t>
            </a:r>
            <a:r>
              <a:rPr lang="en-GB" sz="1200" i="1" noProof="0"/>
              <a:t>t emails from people asking about it. Hopefully, I’m being helpful to those who’ve reached out. It’s all about sharing knowledge and expertise. Take Cambridgeshire, for example, they’re way ahead of us on solar and renewables. Hearing about their experience was really useful since we’re just starting down that road. Worth mentioning, their approach to carbon accounting was quite different. As a result, I have thought again about our approach.</a:t>
            </a:r>
          </a:p>
        </p:txBody>
      </p:sp>
      <p:sp>
        <p:nvSpPr>
          <p:cNvPr id="8" name="Rectangle 7">
            <a:extLst>
              <a:ext uri="{FF2B5EF4-FFF2-40B4-BE49-F238E27FC236}">
                <a16:creationId xmlns:a16="http://schemas.microsoft.com/office/drawing/2014/main" id="{9D0B8524-2D30-F011-9FF6-00C26D383654}"/>
              </a:ext>
            </a:extLst>
          </p:cNvPr>
          <p:cNvSpPr/>
          <p:nvPr/>
        </p:nvSpPr>
        <p:spPr>
          <a:xfrm>
            <a:off x="4162427" y="4615176"/>
            <a:ext cx="1380744" cy="1206168"/>
          </a:xfrm>
          <a:prstGeom prst="rect">
            <a:avLst/>
          </a:prstGeom>
          <a:solidFill>
            <a:schemeClr val="bg1"/>
          </a:solidFill>
          <a:ln>
            <a:solidFill>
              <a:srgbClr val="FFFFFF"/>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0" name="Rectangle 9">
            <a:extLst>
              <a:ext uri="{FF2B5EF4-FFF2-40B4-BE49-F238E27FC236}">
                <a16:creationId xmlns:a16="http://schemas.microsoft.com/office/drawing/2014/main" id="{6D4319ED-5F57-DAE6-FBCE-A5A2BCF4AF9D}"/>
              </a:ext>
            </a:extLst>
          </p:cNvPr>
          <p:cNvSpPr/>
          <p:nvPr/>
        </p:nvSpPr>
        <p:spPr>
          <a:xfrm>
            <a:off x="5411397" y="5225377"/>
            <a:ext cx="1717365" cy="1465829"/>
          </a:xfrm>
          <a:prstGeom prst="rect">
            <a:avLst/>
          </a:prstGeom>
          <a:solidFill>
            <a:schemeClr val="bg1"/>
          </a:solidFill>
          <a:ln>
            <a:solidFill>
              <a:srgbClr val="FFFFFF"/>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5" name="TextBox 24">
            <a:extLst>
              <a:ext uri="{FF2B5EF4-FFF2-40B4-BE49-F238E27FC236}">
                <a16:creationId xmlns:a16="http://schemas.microsoft.com/office/drawing/2014/main" id="{110D60E4-276C-AFCB-8813-48B6D04F2854}"/>
              </a:ext>
            </a:extLst>
          </p:cNvPr>
          <p:cNvSpPr txBox="1"/>
          <p:nvPr/>
        </p:nvSpPr>
        <p:spPr>
          <a:xfrm>
            <a:off x="143787" y="3760308"/>
            <a:ext cx="5620519" cy="1415772"/>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Net Zero Go support</a:t>
            </a:r>
          </a:p>
          <a:p>
            <a:pPr algn="l"/>
            <a:r>
              <a:rPr lang="en-GB" sz="1200" i="0" noProof="0">
                <a:solidFill>
                  <a:srgbClr val="000000"/>
                </a:solidFill>
                <a:effectLst/>
              </a:rPr>
              <a:t>Margaret believes that collaboration and knowledge sharing are essential for successful net zero projects and that it works both ways. That’s </a:t>
            </a:r>
            <a:r>
              <a:rPr lang="en-GB" sz="1200" b="1" i="0" noProof="0">
                <a:solidFill>
                  <a:srgbClr val="000000"/>
                </a:solidFill>
                <a:effectLst/>
              </a:rPr>
              <a:t>why she chose to share her case study on </a:t>
            </a:r>
            <a:r>
              <a:rPr lang="en-GB" sz="1200" b="1" i="0" noProof="0">
                <a:solidFill>
                  <a:srgbClr val="000000"/>
                </a:solidFill>
                <a:effectLst/>
                <a:hlinkClick r:id="rId7"/>
              </a:rPr>
              <a:t>Net Zero Go</a:t>
            </a:r>
            <a:r>
              <a:rPr lang="en-GB" sz="1200" b="1" i="0" noProof="0">
                <a:solidFill>
                  <a:srgbClr val="000000"/>
                </a:solidFill>
                <a:effectLst/>
              </a:rPr>
              <a:t>,</a:t>
            </a:r>
            <a:r>
              <a:rPr lang="en-GB" sz="1200" i="0" noProof="0">
                <a:solidFill>
                  <a:srgbClr val="000000"/>
                </a:solidFill>
                <a:effectLst/>
              </a:rPr>
              <a:t> not only to help others but also to expand her network and learn from organisations tackling similar challenges. She knows there’s still a long way to go for her council to reach their targets. </a:t>
            </a:r>
          </a:p>
        </p:txBody>
      </p:sp>
      <p:sp>
        <p:nvSpPr>
          <p:cNvPr id="6" name="TextBox 5">
            <a:extLst>
              <a:ext uri="{FF2B5EF4-FFF2-40B4-BE49-F238E27FC236}">
                <a16:creationId xmlns:a16="http://schemas.microsoft.com/office/drawing/2014/main" id="{A10DCBE9-7F13-CD3F-0DB9-B9E10533287D}"/>
              </a:ext>
            </a:extLst>
          </p:cNvPr>
          <p:cNvSpPr txBox="1"/>
          <p:nvPr/>
        </p:nvSpPr>
        <p:spPr>
          <a:xfrm>
            <a:off x="151165" y="5309089"/>
            <a:ext cx="7017248" cy="1200329"/>
          </a:xfrm>
          <a:prstGeom prst="rect">
            <a:avLst/>
          </a:prstGeom>
          <a:noFill/>
        </p:spPr>
        <p:txBody>
          <a:bodyPr wrap="square" rtlCol="0">
            <a:spAutoFit/>
          </a:bodyPr>
          <a:lstStyle/>
          <a:p>
            <a:pPr algn="l"/>
            <a:r>
              <a:rPr lang="en-GB" sz="1200" b="1" i="0" noProof="0">
                <a:solidFill>
                  <a:srgbClr val="000000"/>
                </a:solidFill>
                <a:effectLst/>
              </a:rPr>
              <a:t>Net Zero Go </a:t>
            </a:r>
            <a:r>
              <a:rPr lang="en-GB" sz="1200" b="1" noProof="0">
                <a:solidFill>
                  <a:srgbClr val="000000"/>
                </a:solidFill>
              </a:rPr>
              <a:t>impact</a:t>
            </a:r>
          </a:p>
          <a:p>
            <a:pPr algn="l"/>
            <a:r>
              <a:rPr lang="en-GB" sz="1200" i="0" noProof="0">
                <a:solidFill>
                  <a:srgbClr val="000000"/>
                </a:solidFill>
                <a:effectLst/>
              </a:rPr>
              <a:t>As a result of the case study, more than 5</a:t>
            </a:r>
            <a:r>
              <a:rPr lang="en-GB" sz="1200" b="1" i="0" noProof="0">
                <a:solidFill>
                  <a:srgbClr val="000000"/>
                </a:solidFill>
                <a:effectLst/>
              </a:rPr>
              <a:t> local authorities have reached out </a:t>
            </a:r>
            <a:r>
              <a:rPr lang="en-GB" sz="1200" i="0" noProof="0">
                <a:solidFill>
                  <a:srgbClr val="000000"/>
                </a:solidFill>
                <a:effectLst/>
              </a:rPr>
              <a:t>and Margaret makes sure to respond to each one and to meet up to </a:t>
            </a:r>
            <a:r>
              <a:rPr lang="en-GB" sz="1200" b="1" i="0" noProof="0">
                <a:solidFill>
                  <a:srgbClr val="000000"/>
                </a:solidFill>
                <a:effectLst/>
              </a:rPr>
              <a:t>exchange experience on offsets, including Cambridgeshire County Council</a:t>
            </a:r>
            <a:r>
              <a:rPr lang="en-GB" sz="1200">
                <a:solidFill>
                  <a:srgbClr val="000000"/>
                </a:solidFill>
              </a:rPr>
              <a:t>.</a:t>
            </a:r>
            <a:r>
              <a:rPr lang="en-GB" sz="1200" i="0" noProof="0">
                <a:solidFill>
                  <a:srgbClr val="000000"/>
                </a:solidFill>
                <a:effectLst/>
              </a:rPr>
              <a:t> Her conversations  prompted her to update key learnings from a carbon offsetting case study and rethink her approach, reinforcing her belief that there’s always something new to learn from others.</a:t>
            </a:r>
          </a:p>
        </p:txBody>
      </p:sp>
      <p:pic>
        <p:nvPicPr>
          <p:cNvPr id="15" name="Picture 14" descr="A logo with text on it&#10;&#10;AI-generated content may be incorrect.">
            <a:extLst>
              <a:ext uri="{FF2B5EF4-FFF2-40B4-BE49-F238E27FC236}">
                <a16:creationId xmlns:a16="http://schemas.microsoft.com/office/drawing/2014/main" id="{FFBA005C-6262-518A-A435-D3D2168517B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534206" y="2056590"/>
            <a:ext cx="1783169" cy="891585"/>
          </a:xfrm>
          <a:prstGeom prst="rect">
            <a:avLst/>
          </a:prstGeom>
        </p:spPr>
      </p:pic>
    </p:spTree>
    <p:extLst>
      <p:ext uri="{BB962C8B-B14F-4D97-AF65-F5344CB8AC3E}">
        <p14:creationId xmlns:p14="http://schemas.microsoft.com/office/powerpoint/2010/main" val="229575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1A1F-C7B3-1718-7CCC-F0C63FBC893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F882F79-97FF-D41A-F241-94140B1CC2FF}"/>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9" name="Rectangle 18">
            <a:extLst>
              <a:ext uri="{FF2B5EF4-FFF2-40B4-BE49-F238E27FC236}">
                <a16:creationId xmlns:a16="http://schemas.microsoft.com/office/drawing/2014/main" id="{A0DC8F29-C7C5-A564-4155-80762D2D50E2}"/>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296C491C-1BCD-B234-C05A-4BED61713984}"/>
              </a:ext>
            </a:extLst>
          </p:cNvPr>
          <p:cNvSpPr>
            <a:spLocks noGrp="1"/>
          </p:cNvSpPr>
          <p:nvPr>
            <p:ph type="sldNum" sz="quarter" idx="10"/>
          </p:nvPr>
        </p:nvSpPr>
        <p:spPr/>
        <p:txBody>
          <a:bodyPr/>
          <a:lstStyle/>
          <a:p>
            <a:fld id="{BC713994-E38F-4BB4-A257-6815BBC3FB08}" type="slidenum">
              <a:rPr lang="en-GB" noProof="0" smtClean="0"/>
              <a:pPr/>
              <a:t>24</a:t>
            </a:fld>
            <a:endParaRPr lang="en-GB" noProof="0"/>
          </a:p>
        </p:txBody>
      </p:sp>
      <p:sp>
        <p:nvSpPr>
          <p:cNvPr id="5" name="TextBox 4">
            <a:extLst>
              <a:ext uri="{FF2B5EF4-FFF2-40B4-BE49-F238E27FC236}">
                <a16:creationId xmlns:a16="http://schemas.microsoft.com/office/drawing/2014/main" id="{DC417B63-27D0-78EA-A1FF-7ED21534947B}"/>
              </a:ext>
            </a:extLst>
          </p:cNvPr>
          <p:cNvSpPr txBox="1"/>
          <p:nvPr/>
        </p:nvSpPr>
        <p:spPr>
          <a:xfrm>
            <a:off x="224350" y="1005750"/>
            <a:ext cx="5172700" cy="1261884"/>
          </a:xfrm>
          <a:prstGeom prst="rect">
            <a:avLst/>
          </a:prstGeom>
          <a:noFill/>
        </p:spPr>
        <p:txBody>
          <a:bodyPr wrap="square" rtlCol="0">
            <a:spAutoFit/>
          </a:bodyPr>
          <a:lstStyle/>
          <a:p>
            <a:pPr algn="l"/>
            <a:r>
              <a:rPr lang="en-GB" sz="1400" b="1" noProof="0">
                <a:solidFill>
                  <a:srgbClr val="000000"/>
                </a:solidFill>
              </a:rPr>
              <a:t>Impact Hypothesis</a:t>
            </a:r>
            <a:endParaRPr lang="en-GB" sz="1400" b="1" i="0" noProof="0">
              <a:solidFill>
                <a:srgbClr val="000000"/>
              </a:solidFill>
              <a:effectLst/>
            </a:endParaRPr>
          </a:p>
          <a:p>
            <a:pPr algn="l"/>
            <a:endParaRPr lang="en-GB" sz="1400" b="1" i="0" noProof="0">
              <a:solidFill>
                <a:srgbClr val="000000"/>
              </a:solidFill>
              <a:effectLst/>
            </a:endParaRPr>
          </a:p>
          <a:p>
            <a:pPr algn="l"/>
            <a:r>
              <a:rPr lang="en-GB" sz="1400" i="0" noProof="0">
                <a:solidFill>
                  <a:srgbClr val="000000"/>
                </a:solidFill>
                <a:effectLst/>
              </a:rPr>
              <a:t>Our events promoting Net Zero Go helped showcase best practices and encourage cross-regional collaboration.</a:t>
            </a:r>
          </a:p>
          <a:p>
            <a:pPr algn="l"/>
            <a:endParaRPr lang="en-GB" sz="2000" i="0" noProof="0">
              <a:solidFill>
                <a:srgbClr val="000000"/>
              </a:solidFill>
              <a:effectLst/>
            </a:endParaRPr>
          </a:p>
        </p:txBody>
      </p:sp>
      <p:sp>
        <p:nvSpPr>
          <p:cNvPr id="27" name="TextBox 26">
            <a:extLst>
              <a:ext uri="{FF2B5EF4-FFF2-40B4-BE49-F238E27FC236}">
                <a16:creationId xmlns:a16="http://schemas.microsoft.com/office/drawing/2014/main" id="{6295ECAB-A0A8-765F-982A-E6A1F803D6F9}"/>
              </a:ext>
            </a:extLst>
          </p:cNvPr>
          <p:cNvSpPr txBox="1"/>
          <p:nvPr/>
        </p:nvSpPr>
        <p:spPr>
          <a:xfrm>
            <a:off x="7332642" y="2498461"/>
            <a:ext cx="25983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Key pain points</a:t>
            </a:r>
          </a:p>
        </p:txBody>
      </p:sp>
      <p:sp>
        <p:nvSpPr>
          <p:cNvPr id="26" name="Rectangle 25">
            <a:extLst>
              <a:ext uri="{FF2B5EF4-FFF2-40B4-BE49-F238E27FC236}">
                <a16:creationId xmlns:a16="http://schemas.microsoft.com/office/drawing/2014/main" id="{7FC43033-0C48-A76D-9749-54C63756198A}"/>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8" name="Graphic 27">
            <a:extLst>
              <a:ext uri="{FF2B5EF4-FFF2-40B4-BE49-F238E27FC236}">
                <a16:creationId xmlns:a16="http://schemas.microsoft.com/office/drawing/2014/main" id="{87E660D6-B12E-BE95-2949-485FB848EA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5089" y="294483"/>
            <a:ext cx="1693422" cy="558372"/>
          </a:xfrm>
          <a:prstGeom prst="rect">
            <a:avLst/>
          </a:prstGeom>
        </p:spPr>
      </p:pic>
      <p:sp>
        <p:nvSpPr>
          <p:cNvPr id="36" name="Rectangle 35">
            <a:extLst>
              <a:ext uri="{FF2B5EF4-FFF2-40B4-BE49-F238E27FC236}">
                <a16:creationId xmlns:a16="http://schemas.microsoft.com/office/drawing/2014/main" id="{EEBF64CC-DE54-72C7-F82C-A61B505B0B5A}"/>
              </a:ext>
            </a:extLst>
          </p:cNvPr>
          <p:cNvSpPr/>
          <p:nvPr/>
        </p:nvSpPr>
        <p:spPr>
          <a:xfrm>
            <a:off x="7276441" y="1051801"/>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7" name="Rectangle 36">
            <a:extLst>
              <a:ext uri="{FF2B5EF4-FFF2-40B4-BE49-F238E27FC236}">
                <a16:creationId xmlns:a16="http://schemas.microsoft.com/office/drawing/2014/main" id="{6BBE8C95-F4D0-D4D9-B567-D91B07A43475}"/>
              </a:ext>
            </a:extLst>
          </p:cNvPr>
          <p:cNvSpPr/>
          <p:nvPr/>
        </p:nvSpPr>
        <p:spPr>
          <a:xfrm>
            <a:off x="7475378" y="2918371"/>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9" name="Title 2">
            <a:extLst>
              <a:ext uri="{FF2B5EF4-FFF2-40B4-BE49-F238E27FC236}">
                <a16:creationId xmlns:a16="http://schemas.microsoft.com/office/drawing/2014/main" id="{C346B583-A9FF-622D-0557-892C315BF5A0}"/>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r>
              <a:rPr lang="en-GB" noProof="0"/>
              <a:t>Case Study – Events  </a:t>
            </a:r>
          </a:p>
        </p:txBody>
      </p:sp>
      <p:sp>
        <p:nvSpPr>
          <p:cNvPr id="13" name="TextBox 12">
            <a:extLst>
              <a:ext uri="{FF2B5EF4-FFF2-40B4-BE49-F238E27FC236}">
                <a16:creationId xmlns:a16="http://schemas.microsoft.com/office/drawing/2014/main" id="{F002BA84-4AD8-54CD-AEFC-F70A87DD5DAA}"/>
              </a:ext>
            </a:extLst>
          </p:cNvPr>
          <p:cNvSpPr txBox="1"/>
          <p:nvPr/>
        </p:nvSpPr>
        <p:spPr>
          <a:xfrm>
            <a:off x="7173884" y="645080"/>
            <a:ext cx="32176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Background </a:t>
            </a:r>
          </a:p>
        </p:txBody>
      </p:sp>
      <p:sp>
        <p:nvSpPr>
          <p:cNvPr id="14" name="TextBox 13">
            <a:extLst>
              <a:ext uri="{FF2B5EF4-FFF2-40B4-BE49-F238E27FC236}">
                <a16:creationId xmlns:a16="http://schemas.microsoft.com/office/drawing/2014/main" id="{CB71BB08-9C75-61E6-1824-E2FB7C30DEB7}"/>
              </a:ext>
            </a:extLst>
          </p:cNvPr>
          <p:cNvSpPr txBox="1"/>
          <p:nvPr/>
        </p:nvSpPr>
        <p:spPr>
          <a:xfrm>
            <a:off x="7162252" y="1561059"/>
            <a:ext cx="317428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Organisation</a:t>
            </a:r>
          </a:p>
        </p:txBody>
      </p:sp>
      <p:pic>
        <p:nvPicPr>
          <p:cNvPr id="18" name="Picture 17" descr="A logo with a pin on it&#10;&#10;AI-generated content may be incorrect.">
            <a:extLst>
              <a:ext uri="{FF2B5EF4-FFF2-40B4-BE49-F238E27FC236}">
                <a16:creationId xmlns:a16="http://schemas.microsoft.com/office/drawing/2014/main" id="{1C12E9E8-7EF6-4182-402F-C5D8CB992FE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074529" y="-26665"/>
            <a:ext cx="1066957" cy="1066957"/>
          </a:xfrm>
          <a:prstGeom prst="rect">
            <a:avLst/>
          </a:prstGeom>
        </p:spPr>
      </p:pic>
      <p:sp>
        <p:nvSpPr>
          <p:cNvPr id="32" name="TextBox 31">
            <a:extLst>
              <a:ext uri="{FF2B5EF4-FFF2-40B4-BE49-F238E27FC236}">
                <a16:creationId xmlns:a16="http://schemas.microsoft.com/office/drawing/2014/main" id="{30EE2522-98CD-46C3-D212-9661D6FB5534}"/>
              </a:ext>
            </a:extLst>
          </p:cNvPr>
          <p:cNvSpPr txBox="1"/>
          <p:nvPr/>
        </p:nvSpPr>
        <p:spPr>
          <a:xfrm>
            <a:off x="7522378" y="2916787"/>
            <a:ext cx="4605757" cy="830997"/>
          </a:xfrm>
          <a:prstGeom prst="rect">
            <a:avLst/>
          </a:prstGeom>
          <a:noFill/>
        </p:spPr>
        <p:txBody>
          <a:bodyPr wrap="square" rtlCol="0">
            <a:spAutoFit/>
          </a:bodyPr>
          <a:lstStyle/>
          <a:p>
            <a:pPr algn="l"/>
            <a:r>
              <a:rPr lang="en-GB" sz="1200" i="1" noProof="0">
                <a:solidFill>
                  <a:srgbClr val="000000"/>
                </a:solidFill>
                <a:effectLst/>
              </a:rPr>
              <a:t>‘I want to share our experiences, but personally, I don’t have much time for online forums. I much prefer events and real interactions. Those types of connections work best for me. Maybe it’s because of my age.’</a:t>
            </a:r>
          </a:p>
        </p:txBody>
      </p:sp>
      <p:sp>
        <p:nvSpPr>
          <p:cNvPr id="33" name="TextBox 32">
            <a:extLst>
              <a:ext uri="{FF2B5EF4-FFF2-40B4-BE49-F238E27FC236}">
                <a16:creationId xmlns:a16="http://schemas.microsoft.com/office/drawing/2014/main" id="{8E30668E-10A2-F2A2-F5BC-F51EF3DA0F24}"/>
              </a:ext>
            </a:extLst>
          </p:cNvPr>
          <p:cNvSpPr txBox="1"/>
          <p:nvPr/>
        </p:nvSpPr>
        <p:spPr>
          <a:xfrm>
            <a:off x="7162252" y="1912523"/>
            <a:ext cx="4939491" cy="646331"/>
          </a:xfrm>
          <a:prstGeom prst="rect">
            <a:avLst/>
          </a:prstGeom>
          <a:noFill/>
        </p:spPr>
        <p:txBody>
          <a:bodyPr wrap="square" rtlCol="0">
            <a:spAutoFit/>
          </a:bodyPr>
          <a:lstStyle/>
          <a:p>
            <a:pPr algn="l"/>
            <a:endParaRPr lang="en-GB" sz="1200" b="1" i="0" noProof="0">
              <a:solidFill>
                <a:srgbClr val="000000"/>
              </a:solidFill>
              <a:effectLst/>
            </a:endParaRPr>
          </a:p>
          <a:p>
            <a:pPr algn="l"/>
            <a:r>
              <a:rPr lang="en-GB" sz="1200" i="1" noProof="0">
                <a:solidFill>
                  <a:srgbClr val="000000"/>
                </a:solidFill>
                <a:effectLst/>
              </a:rPr>
              <a:t>‘Bradford is well ahead of our carbon emissions targets - far beyond where we need to be. We’re actually doing really well</a:t>
            </a:r>
            <a:r>
              <a:rPr lang="en-GB" sz="1200" i="1" noProof="0">
                <a:solidFill>
                  <a:srgbClr val="000000"/>
                </a:solidFill>
              </a:rPr>
              <a:t>.’</a:t>
            </a:r>
            <a:endParaRPr lang="en-GB" sz="1200" i="1" noProof="0">
              <a:solidFill>
                <a:srgbClr val="000000"/>
              </a:solidFill>
              <a:effectLst/>
            </a:endParaRPr>
          </a:p>
        </p:txBody>
      </p:sp>
      <p:sp>
        <p:nvSpPr>
          <p:cNvPr id="34" name="TextBox 33">
            <a:extLst>
              <a:ext uri="{FF2B5EF4-FFF2-40B4-BE49-F238E27FC236}">
                <a16:creationId xmlns:a16="http://schemas.microsoft.com/office/drawing/2014/main" id="{F9CD7BCF-7EDE-46EC-8295-A35799E74CCF}"/>
              </a:ext>
            </a:extLst>
          </p:cNvPr>
          <p:cNvSpPr txBox="1"/>
          <p:nvPr/>
        </p:nvSpPr>
        <p:spPr>
          <a:xfrm>
            <a:off x="7188155" y="1128860"/>
            <a:ext cx="4993087" cy="461665"/>
          </a:xfrm>
          <a:prstGeom prst="rect">
            <a:avLst/>
          </a:prstGeom>
          <a:noFill/>
        </p:spPr>
        <p:txBody>
          <a:bodyPr wrap="square" rtlCol="0">
            <a:spAutoFit/>
          </a:bodyPr>
          <a:lstStyle/>
          <a:p>
            <a:pPr algn="l"/>
            <a:r>
              <a:rPr lang="en-GB" sz="1200" i="1" noProof="0">
                <a:solidFill>
                  <a:srgbClr val="000000"/>
                </a:solidFill>
                <a:effectLst/>
              </a:rPr>
              <a:t>‘I have over 40 years of combined experience in decarbonisation projects, sales, and both the private and public sectors.’</a:t>
            </a:r>
          </a:p>
        </p:txBody>
      </p:sp>
      <p:sp>
        <p:nvSpPr>
          <p:cNvPr id="24" name="TextBox 23">
            <a:extLst>
              <a:ext uri="{FF2B5EF4-FFF2-40B4-BE49-F238E27FC236}">
                <a16:creationId xmlns:a16="http://schemas.microsoft.com/office/drawing/2014/main" id="{1B3A2371-1E1F-2B5C-1449-E7486A2C865C}"/>
              </a:ext>
            </a:extLst>
          </p:cNvPr>
          <p:cNvSpPr txBox="1"/>
          <p:nvPr/>
        </p:nvSpPr>
        <p:spPr>
          <a:xfrm>
            <a:off x="5529" y="2230361"/>
            <a:ext cx="5223038" cy="1569660"/>
          </a:xfrm>
          <a:prstGeom prst="rect">
            <a:avLst/>
          </a:prstGeom>
          <a:noFill/>
        </p:spPr>
        <p:txBody>
          <a:bodyPr wrap="square" rtlCol="0">
            <a:spAutoFit/>
          </a:bodyPr>
          <a:lstStyle/>
          <a:p>
            <a:pPr algn="l"/>
            <a:r>
              <a:rPr lang="en-GB" sz="1200" b="1" i="0" noProof="0">
                <a:solidFill>
                  <a:srgbClr val="000000"/>
                </a:solidFill>
                <a:effectLst/>
              </a:rPr>
              <a:t>Challenge</a:t>
            </a:r>
          </a:p>
          <a:p>
            <a:pPr algn="l"/>
            <a:r>
              <a:rPr lang="en-GB" sz="1200" i="0" noProof="0">
                <a:solidFill>
                  <a:srgbClr val="000000"/>
                </a:solidFill>
                <a:effectLst/>
              </a:rPr>
              <a:t>Robert is an Energy Team Manager with decades of experience driving strategic and operational energy solutions across both the private and public sectors. With a wealth of expertise in decarbonisation projects across diverse settings, he excels at building and leading high-performing teams. Despite his busy schedule, </a:t>
            </a:r>
            <a:r>
              <a:rPr lang="en-GB" sz="1200" b="1" i="0" noProof="0">
                <a:solidFill>
                  <a:srgbClr val="000000"/>
                </a:solidFill>
                <a:effectLst/>
              </a:rPr>
              <a:t>Robert is passionate about sharing his knowledge</a:t>
            </a:r>
            <a:r>
              <a:rPr lang="en-GB" sz="1200" i="0" noProof="0">
                <a:solidFill>
                  <a:srgbClr val="000000"/>
                </a:solidFill>
                <a:effectLst/>
              </a:rPr>
              <a:t>, showcasing best practices, and fostering cross-regional collaboration. </a:t>
            </a:r>
          </a:p>
        </p:txBody>
      </p:sp>
      <p:sp>
        <p:nvSpPr>
          <p:cNvPr id="4" name="TextBox 3">
            <a:extLst>
              <a:ext uri="{FF2B5EF4-FFF2-40B4-BE49-F238E27FC236}">
                <a16:creationId xmlns:a16="http://schemas.microsoft.com/office/drawing/2014/main" id="{8BDF8F28-511E-6376-860D-3DE9DF306888}"/>
              </a:ext>
            </a:extLst>
          </p:cNvPr>
          <p:cNvSpPr txBox="1"/>
          <p:nvPr/>
        </p:nvSpPr>
        <p:spPr>
          <a:xfrm>
            <a:off x="7604970" y="3798411"/>
            <a:ext cx="2698237"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a:rPr>
              <a:t>Our impact </a:t>
            </a: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499F89A9-FE8E-944F-6BB4-FAF84C58B4D0}"/>
              </a:ext>
            </a:extLst>
          </p:cNvPr>
          <p:cNvSpPr/>
          <p:nvPr/>
        </p:nvSpPr>
        <p:spPr>
          <a:xfrm>
            <a:off x="7261051" y="2046970"/>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9" name="Rectangle 38">
            <a:extLst>
              <a:ext uri="{FF2B5EF4-FFF2-40B4-BE49-F238E27FC236}">
                <a16:creationId xmlns:a16="http://schemas.microsoft.com/office/drawing/2014/main" id="{9899F63C-11D2-1B02-6F78-D88C908C47F0}"/>
              </a:ext>
            </a:extLst>
          </p:cNvPr>
          <p:cNvSpPr/>
          <p:nvPr/>
        </p:nvSpPr>
        <p:spPr>
          <a:xfrm>
            <a:off x="7710473" y="4223999"/>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pic>
        <p:nvPicPr>
          <p:cNvPr id="8" name="Picture 7" descr="A group of men wearing hard hats&#10;&#10;Description automatically generated">
            <a:extLst>
              <a:ext uri="{FF2B5EF4-FFF2-40B4-BE49-F238E27FC236}">
                <a16:creationId xmlns:a16="http://schemas.microsoft.com/office/drawing/2014/main" id="{9E2177E0-6282-F202-6627-35A660B79AC2}"/>
              </a:ext>
            </a:extLst>
          </p:cNvPr>
          <p:cNvPicPr>
            <a:picLocks noChangeAspect="1"/>
          </p:cNvPicPr>
          <p:nvPr/>
        </p:nvPicPr>
        <p:blipFill>
          <a:blip r:embed="rId6"/>
          <a:stretch>
            <a:fillRect/>
          </a:stretch>
        </p:blipFill>
        <p:spPr>
          <a:xfrm>
            <a:off x="5338395" y="3053166"/>
            <a:ext cx="2156747" cy="217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close-up of a logo&#10;&#10;AI-generated content may be incorrect.">
            <a:extLst>
              <a:ext uri="{FF2B5EF4-FFF2-40B4-BE49-F238E27FC236}">
                <a16:creationId xmlns:a16="http://schemas.microsoft.com/office/drawing/2014/main" id="{FC24811E-1F9D-72BF-3367-2AF57450CAD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28567" y="2352539"/>
            <a:ext cx="1707580" cy="481823"/>
          </a:xfrm>
          <a:prstGeom prst="rect">
            <a:avLst/>
          </a:prstGeom>
        </p:spPr>
      </p:pic>
      <p:sp>
        <p:nvSpPr>
          <p:cNvPr id="12" name="Rectangle 11">
            <a:extLst>
              <a:ext uri="{FF2B5EF4-FFF2-40B4-BE49-F238E27FC236}">
                <a16:creationId xmlns:a16="http://schemas.microsoft.com/office/drawing/2014/main" id="{D6870291-D9F8-94DD-4047-794104065536}"/>
              </a:ext>
            </a:extLst>
          </p:cNvPr>
          <p:cNvSpPr/>
          <p:nvPr/>
        </p:nvSpPr>
        <p:spPr>
          <a:xfrm>
            <a:off x="7261481" y="5225377"/>
            <a:ext cx="988607" cy="1007526"/>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3" name="Rectangle 2">
            <a:extLst>
              <a:ext uri="{FF2B5EF4-FFF2-40B4-BE49-F238E27FC236}">
                <a16:creationId xmlns:a16="http://schemas.microsoft.com/office/drawing/2014/main" id="{CC4AD5AA-FFBC-B8D7-1A4C-8FB08AEFA1F1}"/>
              </a:ext>
            </a:extLst>
          </p:cNvPr>
          <p:cNvSpPr/>
          <p:nvPr/>
        </p:nvSpPr>
        <p:spPr>
          <a:xfrm>
            <a:off x="4103285" y="4798803"/>
            <a:ext cx="1329977" cy="1101040"/>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7" name="Rectangle 6">
            <a:extLst>
              <a:ext uri="{FF2B5EF4-FFF2-40B4-BE49-F238E27FC236}">
                <a16:creationId xmlns:a16="http://schemas.microsoft.com/office/drawing/2014/main" id="{2F126E66-9EC9-967B-BFCA-5733EB7DCE4F}"/>
              </a:ext>
            </a:extLst>
          </p:cNvPr>
          <p:cNvSpPr/>
          <p:nvPr/>
        </p:nvSpPr>
        <p:spPr>
          <a:xfrm>
            <a:off x="5404925" y="5325035"/>
            <a:ext cx="1741723" cy="1434691"/>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74EE5431-97AB-97F5-CC20-21F6ADFE3814}"/>
              </a:ext>
            </a:extLst>
          </p:cNvPr>
          <p:cNvSpPr txBox="1"/>
          <p:nvPr/>
        </p:nvSpPr>
        <p:spPr>
          <a:xfrm>
            <a:off x="68389" y="5415137"/>
            <a:ext cx="7036990" cy="1200329"/>
          </a:xfrm>
          <a:prstGeom prst="rect">
            <a:avLst/>
          </a:prstGeom>
          <a:noFill/>
        </p:spPr>
        <p:txBody>
          <a:bodyPr wrap="square" rtlCol="0">
            <a:spAutoFit/>
          </a:bodyPr>
          <a:lstStyle/>
          <a:p>
            <a:pPr algn="l"/>
            <a:r>
              <a:rPr lang="en-GB" sz="1200" b="1" i="0" noProof="0">
                <a:solidFill>
                  <a:srgbClr val="000000"/>
                </a:solidFill>
                <a:effectLst/>
              </a:rPr>
              <a:t>Net Zero Go </a:t>
            </a:r>
            <a:r>
              <a:rPr lang="en-GB" sz="1200" b="1" noProof="0">
                <a:solidFill>
                  <a:srgbClr val="000000"/>
                </a:solidFill>
              </a:rPr>
              <a:t>impact</a:t>
            </a:r>
          </a:p>
          <a:p>
            <a:r>
              <a:rPr lang="en-GB" sz="1200" i="0" noProof="0">
                <a:solidFill>
                  <a:srgbClr val="000000"/>
                </a:solidFill>
                <a:effectLst/>
              </a:rPr>
              <a:t>After the event, </a:t>
            </a:r>
            <a:r>
              <a:rPr lang="en-GB" sz="1200" b="1" i="0" noProof="0">
                <a:solidFill>
                  <a:srgbClr val="000000"/>
                </a:solidFill>
                <a:effectLst/>
              </a:rPr>
              <a:t>several local authorities reached out to Robert</a:t>
            </a:r>
            <a:r>
              <a:rPr lang="en-GB" sz="1200" i="0" noProof="0">
                <a:solidFill>
                  <a:srgbClr val="000000"/>
                </a:solidFill>
                <a:effectLst/>
              </a:rPr>
              <a:t>, particularly officers who were just beginning their decarbonisation journey. But for Robert, the impact of collaboration wasn’t one-sided. </a:t>
            </a:r>
            <a:r>
              <a:rPr lang="en-GB" sz="1200" b="1" i="0" noProof="0">
                <a:solidFill>
                  <a:srgbClr val="000000"/>
                </a:solidFill>
                <a:effectLst/>
              </a:rPr>
              <a:t>He also connected with a fellow speaker </a:t>
            </a:r>
            <a:r>
              <a:rPr lang="en-GB" sz="1200" i="0" noProof="0">
                <a:solidFill>
                  <a:srgbClr val="000000"/>
                </a:solidFill>
                <a:effectLst/>
              </a:rPr>
              <a:t>from the Liverpool City Region Combine Authority (LCRCA), whom he has since met a few times. Through these exchanges, he has actively engaged in knowledge sharing and discovered new approaches to planning, enriching his own expertise.</a:t>
            </a:r>
          </a:p>
        </p:txBody>
      </p:sp>
      <p:sp>
        <p:nvSpPr>
          <p:cNvPr id="15" name="Rectangle 14">
            <a:extLst>
              <a:ext uri="{FF2B5EF4-FFF2-40B4-BE49-F238E27FC236}">
                <a16:creationId xmlns:a16="http://schemas.microsoft.com/office/drawing/2014/main" id="{AF07393A-0AA9-8662-5028-7A78DBA6BFD9}"/>
              </a:ext>
            </a:extLst>
          </p:cNvPr>
          <p:cNvSpPr/>
          <p:nvPr/>
        </p:nvSpPr>
        <p:spPr>
          <a:xfrm>
            <a:off x="11293940" y="5956228"/>
            <a:ext cx="914400" cy="9144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31" name="TextBox 30">
            <a:extLst>
              <a:ext uri="{FF2B5EF4-FFF2-40B4-BE49-F238E27FC236}">
                <a16:creationId xmlns:a16="http://schemas.microsoft.com/office/drawing/2014/main" id="{7D016B90-FA28-245A-DDF0-D9634D3930DF}"/>
              </a:ext>
            </a:extLst>
          </p:cNvPr>
          <p:cNvSpPr txBox="1"/>
          <p:nvPr/>
        </p:nvSpPr>
        <p:spPr>
          <a:xfrm>
            <a:off x="7356066" y="4492778"/>
            <a:ext cx="4870002" cy="2308324"/>
          </a:xfrm>
          <a:prstGeom prst="rect">
            <a:avLst/>
          </a:prstGeom>
          <a:noFill/>
        </p:spPr>
        <p:txBody>
          <a:bodyPr wrap="square">
            <a:spAutoFit/>
          </a:bodyPr>
          <a:lstStyle/>
          <a:p>
            <a:pPr algn="l"/>
            <a:r>
              <a:rPr lang="en-GB" sz="1200" i="1" noProof="0"/>
              <a:t>After speaking at your event, we’ve made plenty of contacts, and we’re still in touch with various people. I had quite a few people reach out to me afterward, which was great. Right now, I’m in touch with about 15 other councils. These kinds of events generate a lot of interest, especially from people who don’t know where to start with energy efficiency. I’ve learned a lot from them, so it’s been, you know, it’s not just a one-way thing. </a:t>
            </a:r>
          </a:p>
          <a:p>
            <a:pPr algn="l"/>
            <a:r>
              <a:rPr lang="en-GB" sz="1200" i="1" noProof="0">
                <a:solidFill>
                  <a:srgbClr val="000000"/>
                </a:solidFill>
                <a:effectLst/>
              </a:rPr>
              <a:t>It’s been really great to have those kinds of discussions. I’ve had a few conversations with the speaker from Merseyside who’s working on project planning, and I really love the approach they take. The way he structured project planning and how I built on that has made a big difference in how we’re now approaching some of these projects.</a:t>
            </a:r>
          </a:p>
        </p:txBody>
      </p:sp>
      <p:sp>
        <p:nvSpPr>
          <p:cNvPr id="25" name="TextBox 24">
            <a:extLst>
              <a:ext uri="{FF2B5EF4-FFF2-40B4-BE49-F238E27FC236}">
                <a16:creationId xmlns:a16="http://schemas.microsoft.com/office/drawing/2014/main" id="{DF412D89-942A-0D90-FB37-84C601BE1728}"/>
              </a:ext>
            </a:extLst>
          </p:cNvPr>
          <p:cNvSpPr txBox="1"/>
          <p:nvPr/>
        </p:nvSpPr>
        <p:spPr>
          <a:xfrm>
            <a:off x="6370" y="3676362"/>
            <a:ext cx="5277111" cy="1600438"/>
          </a:xfrm>
          <a:prstGeom prst="rect">
            <a:avLst/>
          </a:prstGeom>
          <a:noFill/>
        </p:spPr>
        <p:txBody>
          <a:bodyPr wrap="square" rtlCol="0">
            <a:spAutoFit/>
          </a:bodyPr>
          <a:lstStyle/>
          <a:p>
            <a:pPr algn="l"/>
            <a:endParaRPr lang="en-GB" sz="1400" b="1" i="0" noProof="0">
              <a:solidFill>
                <a:srgbClr val="000000"/>
              </a:solidFill>
              <a:effectLst/>
            </a:endParaRPr>
          </a:p>
          <a:p>
            <a:pPr algn="l"/>
            <a:r>
              <a:rPr lang="en-GB" sz="1200" b="1" i="0" noProof="0">
                <a:solidFill>
                  <a:srgbClr val="000000"/>
                </a:solidFill>
                <a:effectLst/>
              </a:rPr>
              <a:t>Net Zero Go support</a:t>
            </a:r>
          </a:p>
          <a:p>
            <a:pPr algn="l"/>
            <a:r>
              <a:rPr lang="en-GB" sz="1200" i="0" noProof="0">
                <a:solidFill>
                  <a:srgbClr val="000000"/>
                </a:solidFill>
                <a:effectLst/>
              </a:rPr>
              <a:t>We invited Robert to speak at one of our webinars, "Decarbonising Your Estate – Best Practice and Learnings for UK Local Authorities," which took place in June 2024. </a:t>
            </a:r>
            <a:r>
              <a:rPr lang="en-GB" sz="1200" b="1" i="0" noProof="0">
                <a:solidFill>
                  <a:srgbClr val="000000"/>
                </a:solidFill>
                <a:effectLst/>
              </a:rPr>
              <a:t>As a speaker, Robert shared valuable insights, showcased best practices</a:t>
            </a:r>
            <a:r>
              <a:rPr lang="en-GB" sz="1200" i="0" noProof="0">
                <a:solidFill>
                  <a:srgbClr val="000000"/>
                </a:solidFill>
                <a:effectLst/>
              </a:rPr>
              <a:t>, and provided practical learnings to help others navigate the challenges of decarbonisation. His expertise and real-world experience made a significant impact on the discussion.</a:t>
            </a:r>
          </a:p>
        </p:txBody>
      </p:sp>
    </p:spTree>
    <p:extLst>
      <p:ext uri="{BB962C8B-B14F-4D97-AF65-F5344CB8AC3E}">
        <p14:creationId xmlns:p14="http://schemas.microsoft.com/office/powerpoint/2010/main" val="3117068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3D94-A320-6D58-DF9D-F4127A80856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4437DE-BC6F-1480-41BE-ECEF239F1677}"/>
              </a:ext>
            </a:extLst>
          </p:cNvPr>
          <p:cNvSpPr/>
          <p:nvPr/>
        </p:nvSpPr>
        <p:spPr>
          <a:xfrm>
            <a:off x="0" y="966246"/>
            <a:ext cx="12231278" cy="112877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sp>
        <p:nvSpPr>
          <p:cNvPr id="2" name="Slide Number Placeholder 1">
            <a:extLst>
              <a:ext uri="{FF2B5EF4-FFF2-40B4-BE49-F238E27FC236}">
                <a16:creationId xmlns:a16="http://schemas.microsoft.com/office/drawing/2014/main" id="{EFAC852B-18D5-36FE-08F2-3A73E6C2DE5A}"/>
              </a:ext>
            </a:extLst>
          </p:cNvPr>
          <p:cNvSpPr>
            <a:spLocks noGrp="1"/>
          </p:cNvSpPr>
          <p:nvPr>
            <p:ph type="sldNum" sz="quarter" idx="10"/>
          </p:nvPr>
        </p:nvSpPr>
        <p:spPr/>
        <p:txBody>
          <a:bodyPr/>
          <a:lstStyle/>
          <a:p>
            <a:fld id="{BC713994-E38F-4BB4-A257-6815BBC3FB08}" type="slidenum">
              <a:rPr lang="en-GB" noProof="0" smtClean="0"/>
              <a:pPr/>
              <a:t>25</a:t>
            </a:fld>
            <a:endParaRPr lang="en-GB" noProof="0"/>
          </a:p>
        </p:txBody>
      </p:sp>
      <p:sp>
        <p:nvSpPr>
          <p:cNvPr id="3" name="Title 2">
            <a:extLst>
              <a:ext uri="{FF2B5EF4-FFF2-40B4-BE49-F238E27FC236}">
                <a16:creationId xmlns:a16="http://schemas.microsoft.com/office/drawing/2014/main" id="{45B773E5-3462-98AD-B532-C2B2F2C9C9E7}"/>
              </a:ext>
            </a:extLst>
          </p:cNvPr>
          <p:cNvSpPr>
            <a:spLocks noGrp="1"/>
          </p:cNvSpPr>
          <p:nvPr>
            <p:ph type="title"/>
          </p:nvPr>
        </p:nvSpPr>
        <p:spPr/>
        <p:txBody>
          <a:bodyPr/>
          <a:lstStyle/>
          <a:p>
            <a:r>
              <a:rPr lang="en-GB" noProof="0"/>
              <a:t>Case Study – GSENZH Learning Group  </a:t>
            </a:r>
          </a:p>
        </p:txBody>
      </p:sp>
      <p:pic>
        <p:nvPicPr>
          <p:cNvPr id="12" name="Picture 11" descr="A logo with purple circles and white text&#10;&#10;AI-generated content may be incorrect.">
            <a:extLst>
              <a:ext uri="{FF2B5EF4-FFF2-40B4-BE49-F238E27FC236}">
                <a16:creationId xmlns:a16="http://schemas.microsoft.com/office/drawing/2014/main" id="{3E3C8E60-F6FB-A721-EE49-577276F8C00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01436" y="89993"/>
            <a:ext cx="1811689" cy="776007"/>
          </a:xfrm>
          <a:prstGeom prst="rect">
            <a:avLst/>
          </a:prstGeom>
        </p:spPr>
      </p:pic>
      <p:pic>
        <p:nvPicPr>
          <p:cNvPr id="14" name="Picture 13" descr="A logo with a pin on it&#10;&#10;AI-generated content may be incorrect.">
            <a:extLst>
              <a:ext uri="{FF2B5EF4-FFF2-40B4-BE49-F238E27FC236}">
                <a16:creationId xmlns:a16="http://schemas.microsoft.com/office/drawing/2014/main" id="{60E1A7CC-0D62-1DDE-DEBC-C350F6C13C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20641" y="63263"/>
            <a:ext cx="910187" cy="910187"/>
          </a:xfrm>
          <a:prstGeom prst="rect">
            <a:avLst/>
          </a:prstGeom>
        </p:spPr>
      </p:pic>
      <p:sp>
        <p:nvSpPr>
          <p:cNvPr id="25" name="TextBox 24">
            <a:extLst>
              <a:ext uri="{FF2B5EF4-FFF2-40B4-BE49-F238E27FC236}">
                <a16:creationId xmlns:a16="http://schemas.microsoft.com/office/drawing/2014/main" id="{6B71D703-B3A1-46EB-23DC-E88E37CD589B}"/>
              </a:ext>
            </a:extLst>
          </p:cNvPr>
          <p:cNvSpPr txBox="1"/>
          <p:nvPr/>
        </p:nvSpPr>
        <p:spPr>
          <a:xfrm>
            <a:off x="159357" y="1090549"/>
            <a:ext cx="7401444" cy="874278"/>
          </a:xfrm>
          <a:prstGeom prst="rect">
            <a:avLst/>
          </a:prstGeom>
          <a:noFill/>
        </p:spPr>
        <p:txBody>
          <a:bodyPr wrap="square" rtlCol="0">
            <a:spAutoFit/>
          </a:bodyPr>
          <a:lstStyle/>
          <a:p>
            <a:pPr>
              <a:lnSpc>
                <a:spcPct val="107000"/>
              </a:lnSpc>
              <a:spcAft>
                <a:spcPts val="800"/>
              </a:spcAft>
            </a:pPr>
            <a:r>
              <a:rPr lang="en-GB" sz="1200" i="1" kern="100" noProof="0">
                <a:effectLst/>
                <a:latin typeface="Aptos" panose="020B0004020202020204" pitchFamily="34" charset="0"/>
                <a:ea typeface="Aptos" panose="020B0004020202020204" pitchFamily="34" charset="0"/>
                <a:cs typeface="Times New Roman" panose="02020603050405020304" pitchFamily="18" charset="0"/>
              </a:rPr>
              <a:t>‘One of the main challenges, I think, is that as people get busier, they don’t always find the time for learning and knowledge sharing. The hubs are designed for sharing knowledge with local authorities and the public sector, but sometimes I think we forget that within the hub itself, we all have valuable knowledge to share with each other too.’</a:t>
            </a:r>
            <a:endParaRPr lang="en-GB" sz="1600" i="1" noProof="0"/>
          </a:p>
        </p:txBody>
      </p:sp>
      <p:grpSp>
        <p:nvGrpSpPr>
          <p:cNvPr id="30" name="Group 29">
            <a:extLst>
              <a:ext uri="{FF2B5EF4-FFF2-40B4-BE49-F238E27FC236}">
                <a16:creationId xmlns:a16="http://schemas.microsoft.com/office/drawing/2014/main" id="{80F8C864-A367-184B-DC08-EDA33AC0DB26}"/>
              </a:ext>
            </a:extLst>
          </p:cNvPr>
          <p:cNvGrpSpPr/>
          <p:nvPr/>
        </p:nvGrpSpPr>
        <p:grpSpPr>
          <a:xfrm>
            <a:off x="0" y="2095022"/>
            <a:ext cx="2104050" cy="473324"/>
            <a:chOff x="0" y="2095022"/>
            <a:chExt cx="2104050" cy="473324"/>
          </a:xfrm>
        </p:grpSpPr>
        <p:sp>
          <p:nvSpPr>
            <p:cNvPr id="28" name="Rectangle 27">
              <a:extLst>
                <a:ext uri="{FF2B5EF4-FFF2-40B4-BE49-F238E27FC236}">
                  <a16:creationId xmlns:a16="http://schemas.microsoft.com/office/drawing/2014/main" id="{AB87E338-1097-54A4-9E3B-C5F1F09B6EEE}"/>
                </a:ext>
              </a:extLst>
            </p:cNvPr>
            <p:cNvSpPr/>
            <p:nvPr/>
          </p:nvSpPr>
          <p:spPr>
            <a:xfrm>
              <a:off x="0" y="2095023"/>
              <a:ext cx="1852654" cy="473323"/>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9" name="Oval 28">
              <a:extLst>
                <a:ext uri="{FF2B5EF4-FFF2-40B4-BE49-F238E27FC236}">
                  <a16:creationId xmlns:a16="http://schemas.microsoft.com/office/drawing/2014/main" id="{715C51D9-A028-8E07-DE09-3F0684D43168}"/>
                </a:ext>
              </a:extLst>
            </p:cNvPr>
            <p:cNvSpPr/>
            <p:nvPr/>
          </p:nvSpPr>
          <p:spPr>
            <a:xfrm>
              <a:off x="1539507" y="2095022"/>
              <a:ext cx="564543" cy="47332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pSp>
      <p:sp>
        <p:nvSpPr>
          <p:cNvPr id="31" name="TextBox 30">
            <a:extLst>
              <a:ext uri="{FF2B5EF4-FFF2-40B4-BE49-F238E27FC236}">
                <a16:creationId xmlns:a16="http://schemas.microsoft.com/office/drawing/2014/main" id="{F0B5ED22-A3B4-F864-8C5A-7E6C89E461E0}"/>
              </a:ext>
            </a:extLst>
          </p:cNvPr>
          <p:cNvSpPr txBox="1"/>
          <p:nvPr/>
        </p:nvSpPr>
        <p:spPr>
          <a:xfrm>
            <a:off x="203341" y="2135319"/>
            <a:ext cx="1775011" cy="400110"/>
          </a:xfrm>
          <a:prstGeom prst="rect">
            <a:avLst/>
          </a:prstGeom>
          <a:noFill/>
        </p:spPr>
        <p:txBody>
          <a:bodyPr wrap="square" rtlCol="0">
            <a:spAutoFit/>
          </a:bodyPr>
          <a:lstStyle/>
          <a:p>
            <a:pPr algn="l"/>
            <a:r>
              <a:rPr lang="en-GB" sz="2000" b="1" noProof="0">
                <a:solidFill>
                  <a:schemeClr val="bg1"/>
                </a:solidFill>
              </a:rPr>
              <a:t>CHALLENGES</a:t>
            </a:r>
          </a:p>
        </p:txBody>
      </p:sp>
      <p:pic>
        <p:nvPicPr>
          <p:cNvPr id="5" name="Picture 4" descr="A person smiling at camera&#10;&#10;Description automatically generated">
            <a:extLst>
              <a:ext uri="{FF2B5EF4-FFF2-40B4-BE49-F238E27FC236}">
                <a16:creationId xmlns:a16="http://schemas.microsoft.com/office/drawing/2014/main" id="{B86174A7-9D25-A493-FE62-5A53ED729C8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3325" t="2138" r="9798" b="18736"/>
          <a:stretch/>
        </p:blipFill>
        <p:spPr>
          <a:xfrm>
            <a:off x="9636846" y="1884346"/>
            <a:ext cx="1813420" cy="1865939"/>
          </a:xfrm>
          <a:prstGeom prst="ellipse">
            <a:avLst/>
          </a:prstGeom>
          <a:effectLst>
            <a:outerShdw blurRad="50800" dist="38100" dir="8100000" algn="tr" rotWithShape="0">
              <a:prstClr val="black">
                <a:alpha val="40000"/>
              </a:prstClr>
            </a:outerShdw>
          </a:effectLst>
        </p:spPr>
      </p:pic>
      <p:pic>
        <p:nvPicPr>
          <p:cNvPr id="6" name="Graphic 5">
            <a:extLst>
              <a:ext uri="{FF2B5EF4-FFF2-40B4-BE49-F238E27FC236}">
                <a16:creationId xmlns:a16="http://schemas.microsoft.com/office/drawing/2014/main" id="{CDD83178-8B95-AB7D-D584-298807353E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73387" y="1296926"/>
            <a:ext cx="2510041" cy="2772225"/>
          </a:xfrm>
          <a:prstGeom prst="rect">
            <a:avLst/>
          </a:prstGeom>
        </p:spPr>
      </p:pic>
      <p:pic>
        <p:nvPicPr>
          <p:cNvPr id="8" name="Picture 7" descr="A person in a blue shirt and tie&#10;&#10;Description automatically generated">
            <a:extLst>
              <a:ext uri="{FF2B5EF4-FFF2-40B4-BE49-F238E27FC236}">
                <a16:creationId xmlns:a16="http://schemas.microsoft.com/office/drawing/2014/main" id="{C38B2FBD-47E6-78E4-067D-CB5DA73DFAB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35822" r="7989" b="10735"/>
          <a:stretch/>
        </p:blipFill>
        <p:spPr>
          <a:xfrm>
            <a:off x="9648100" y="4274811"/>
            <a:ext cx="1852654" cy="1826026"/>
          </a:xfrm>
          <a:prstGeom prst="ellipse">
            <a:avLst/>
          </a:prstGeom>
          <a:effectLst>
            <a:outerShdw blurRad="50800" dist="38100" dir="8100000" algn="tr" rotWithShape="0">
              <a:prstClr val="black">
                <a:alpha val="40000"/>
              </a:prstClr>
            </a:outerShdw>
          </a:effectLst>
        </p:spPr>
      </p:pic>
      <p:pic>
        <p:nvPicPr>
          <p:cNvPr id="9" name="Graphic 8">
            <a:extLst>
              <a:ext uri="{FF2B5EF4-FFF2-40B4-BE49-F238E27FC236}">
                <a16:creationId xmlns:a16="http://schemas.microsoft.com/office/drawing/2014/main" id="{BF92D8B5-D34A-4E0A-DF1E-A81A550A188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9273387" y="3845020"/>
            <a:ext cx="2602080" cy="2873878"/>
          </a:xfrm>
          <a:prstGeom prst="rect">
            <a:avLst/>
          </a:prstGeom>
        </p:spPr>
      </p:pic>
      <p:pic>
        <p:nvPicPr>
          <p:cNvPr id="4" name="Graphic 3">
            <a:extLst>
              <a:ext uri="{FF2B5EF4-FFF2-40B4-BE49-F238E27FC236}">
                <a16:creationId xmlns:a16="http://schemas.microsoft.com/office/drawing/2014/main" id="{7DAB8D67-2884-3D67-66DA-8F4A12B5D7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663063">
            <a:off x="7803752" y="1372062"/>
            <a:ext cx="1549743" cy="1310351"/>
          </a:xfrm>
          <a:prstGeom prst="rect">
            <a:avLst/>
          </a:prstGeom>
        </p:spPr>
      </p:pic>
      <p:sp>
        <p:nvSpPr>
          <p:cNvPr id="19" name="Rectangle: Rounded Corners 18">
            <a:extLst>
              <a:ext uri="{FF2B5EF4-FFF2-40B4-BE49-F238E27FC236}">
                <a16:creationId xmlns:a16="http://schemas.microsoft.com/office/drawing/2014/main" id="{E0078612-FE3B-63C2-6760-31FE8AD935F6}"/>
              </a:ext>
            </a:extLst>
          </p:cNvPr>
          <p:cNvSpPr/>
          <p:nvPr/>
        </p:nvSpPr>
        <p:spPr>
          <a:xfrm>
            <a:off x="203341" y="2603656"/>
            <a:ext cx="8989017"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spcAft>
                <a:spcPts val="600"/>
              </a:spcAft>
            </a:pPr>
            <a:r>
              <a:rPr lang="en-GB" b="1" noProof="0">
                <a:solidFill>
                  <a:schemeClr val="accent2">
                    <a:lumMod val="75000"/>
                  </a:schemeClr>
                </a:solidFill>
                <a:latin typeface="Segoe UI"/>
                <a:cs typeface="Segoe UI"/>
              </a:rPr>
              <a:t>Knowledge Gap</a:t>
            </a:r>
          </a:p>
          <a:p>
            <a:pPr>
              <a:spcBef>
                <a:spcPts val="300"/>
              </a:spcBef>
            </a:pPr>
            <a:r>
              <a:rPr lang="en-GB" sz="1200" noProof="0">
                <a:solidFill>
                  <a:schemeClr val="tx1"/>
                </a:solidFill>
                <a:latin typeface="Segoe UI"/>
                <a:cs typeface="Segoe UI"/>
              </a:rPr>
              <a:t>Net Zero Hubs Regional Energy Project officers are expected to be specialists in one area while catering to a wide range of projects. There is often a knowledge and skills gap, particularly for early-career Energy Project Managers (EPMs).</a:t>
            </a:r>
          </a:p>
        </p:txBody>
      </p:sp>
      <p:cxnSp>
        <p:nvCxnSpPr>
          <p:cNvPr id="20" name="Straight Connector 19">
            <a:extLst>
              <a:ext uri="{FF2B5EF4-FFF2-40B4-BE49-F238E27FC236}">
                <a16:creationId xmlns:a16="http://schemas.microsoft.com/office/drawing/2014/main" id="{68864AD2-9546-7FA3-3A53-24A4A650DE7F}"/>
              </a:ext>
            </a:extLst>
          </p:cNvPr>
          <p:cNvCxnSpPr>
            <a:cxnSpLocks/>
          </p:cNvCxnSpPr>
          <p:nvPr/>
        </p:nvCxnSpPr>
        <p:spPr>
          <a:xfrm>
            <a:off x="328757" y="3630355"/>
            <a:ext cx="9148757" cy="1785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F50721C-BCC4-72C8-51F8-7B05064D2356}"/>
              </a:ext>
            </a:extLst>
          </p:cNvPr>
          <p:cNvCxnSpPr>
            <a:cxnSpLocks/>
          </p:cNvCxnSpPr>
          <p:nvPr/>
        </p:nvCxnSpPr>
        <p:spPr>
          <a:xfrm>
            <a:off x="328757" y="4996608"/>
            <a:ext cx="9175650" cy="3946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8812A5A-E761-E420-8B20-B777909A2605}"/>
              </a:ext>
            </a:extLst>
          </p:cNvPr>
          <p:cNvCxnSpPr>
            <a:cxnSpLocks/>
          </p:cNvCxnSpPr>
          <p:nvPr/>
        </p:nvCxnSpPr>
        <p:spPr>
          <a:xfrm flipV="1">
            <a:off x="328757" y="6249808"/>
            <a:ext cx="9175650" cy="3325"/>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1" name="Rectangle: Rounded Corners 10">
            <a:extLst>
              <a:ext uri="{FF2B5EF4-FFF2-40B4-BE49-F238E27FC236}">
                <a16:creationId xmlns:a16="http://schemas.microsoft.com/office/drawing/2014/main" id="{CADCF17E-A9C8-5184-B7AA-43570ACAC863}"/>
              </a:ext>
            </a:extLst>
          </p:cNvPr>
          <p:cNvSpPr/>
          <p:nvPr/>
        </p:nvSpPr>
        <p:spPr>
          <a:xfrm>
            <a:off x="212523" y="3905213"/>
            <a:ext cx="9264991"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spcAft>
                <a:spcPts val="600"/>
              </a:spcAft>
            </a:pPr>
            <a:r>
              <a:rPr lang="en-GB" b="1" noProof="0">
                <a:solidFill>
                  <a:schemeClr val="accent2">
                    <a:lumMod val="75000"/>
                  </a:schemeClr>
                </a:solidFill>
                <a:latin typeface="Segoe UI"/>
                <a:cs typeface="Segoe UI"/>
              </a:rPr>
              <a:t>Time Constraints</a:t>
            </a:r>
          </a:p>
          <a:p>
            <a:pPr>
              <a:spcBef>
                <a:spcPts val="300"/>
              </a:spcBef>
            </a:pPr>
            <a:r>
              <a:rPr lang="en-GB" sz="1200" noProof="0">
                <a:solidFill>
                  <a:schemeClr val="tx1"/>
                </a:solidFill>
                <a:latin typeface="Segoe UI"/>
                <a:cs typeface="Segoe UI"/>
              </a:rPr>
              <a:t>With a busy schedule, it’s challenging to accommodate upskilling and learning about new Net Zero topics. EPMs want to engage with credible knowledge related to energy projects, which they can then share with local authorities at different levels of Net Zero maturity. Perhaps more importantly, while learning about new Net Zero topics, they want to understand the challenges local authorities face when approaching Net Zero projects and gain real lessons learned from projects that have been delivered in the past</a:t>
            </a:r>
          </a:p>
        </p:txBody>
      </p:sp>
      <p:sp>
        <p:nvSpPr>
          <p:cNvPr id="13" name="Rectangle: Rounded Corners 12">
            <a:extLst>
              <a:ext uri="{FF2B5EF4-FFF2-40B4-BE49-F238E27FC236}">
                <a16:creationId xmlns:a16="http://schemas.microsoft.com/office/drawing/2014/main" id="{3F513EDB-78FA-C78A-73F1-E83882EB77DB}"/>
              </a:ext>
            </a:extLst>
          </p:cNvPr>
          <p:cNvSpPr/>
          <p:nvPr/>
        </p:nvSpPr>
        <p:spPr>
          <a:xfrm>
            <a:off x="221706" y="5195822"/>
            <a:ext cx="8989017"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spcAft>
                <a:spcPts val="600"/>
              </a:spcAft>
            </a:pPr>
            <a:r>
              <a:rPr lang="en-GB" b="1" noProof="0">
                <a:solidFill>
                  <a:schemeClr val="accent2">
                    <a:lumMod val="75000"/>
                  </a:schemeClr>
                </a:solidFill>
                <a:latin typeface="Segoe UI"/>
                <a:cs typeface="Segoe UI"/>
              </a:rPr>
              <a:t>Remote work </a:t>
            </a:r>
          </a:p>
          <a:p>
            <a:pPr>
              <a:spcBef>
                <a:spcPts val="300"/>
              </a:spcBef>
            </a:pPr>
            <a:r>
              <a:rPr lang="en-GB" sz="1200" noProof="0">
                <a:solidFill>
                  <a:schemeClr val="tx1"/>
                </a:solidFill>
                <a:latin typeface="Segoe UI"/>
                <a:cs typeface="Segoe UI"/>
              </a:rPr>
              <a:t>Remote work can make it harder for natural knowledge sharing to happen, the kind that would naturally occur through conversations in the office. As a result, more junior team members can sometimes miss out on the internal knowledge and expertise held by their more senior colleagues</a:t>
            </a:r>
          </a:p>
        </p:txBody>
      </p:sp>
    </p:spTree>
    <p:extLst>
      <p:ext uri="{BB962C8B-B14F-4D97-AF65-F5344CB8AC3E}">
        <p14:creationId xmlns:p14="http://schemas.microsoft.com/office/powerpoint/2010/main" val="27440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16A91-AAEA-F6AA-11A7-919F2992E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A404A-C509-2212-ED9E-B3D36243DF61}"/>
              </a:ext>
            </a:extLst>
          </p:cNvPr>
          <p:cNvSpPr>
            <a:spLocks noGrp="1"/>
          </p:cNvSpPr>
          <p:nvPr>
            <p:ph type="sldNum" sz="quarter" idx="10"/>
          </p:nvPr>
        </p:nvSpPr>
        <p:spPr/>
        <p:txBody>
          <a:bodyPr/>
          <a:lstStyle/>
          <a:p>
            <a:fld id="{BC713994-E38F-4BB4-A257-6815BBC3FB08}" type="slidenum">
              <a:rPr lang="en-GB" noProof="0" smtClean="0"/>
              <a:pPr/>
              <a:t>26</a:t>
            </a:fld>
            <a:endParaRPr lang="en-GB" noProof="0"/>
          </a:p>
        </p:txBody>
      </p:sp>
      <p:sp>
        <p:nvSpPr>
          <p:cNvPr id="3" name="Title 2">
            <a:extLst>
              <a:ext uri="{FF2B5EF4-FFF2-40B4-BE49-F238E27FC236}">
                <a16:creationId xmlns:a16="http://schemas.microsoft.com/office/drawing/2014/main" id="{8644592D-783E-97C6-51E2-C3C4151F619B}"/>
              </a:ext>
            </a:extLst>
          </p:cNvPr>
          <p:cNvSpPr>
            <a:spLocks noGrp="1"/>
          </p:cNvSpPr>
          <p:nvPr>
            <p:ph type="title"/>
          </p:nvPr>
        </p:nvSpPr>
        <p:spPr/>
        <p:txBody>
          <a:bodyPr/>
          <a:lstStyle/>
          <a:p>
            <a:r>
              <a:rPr lang="en-GB" noProof="0"/>
              <a:t>Case Study – GSENZH Learning Group  </a:t>
            </a:r>
          </a:p>
        </p:txBody>
      </p:sp>
      <p:sp>
        <p:nvSpPr>
          <p:cNvPr id="7" name="Rectangle 6">
            <a:extLst>
              <a:ext uri="{FF2B5EF4-FFF2-40B4-BE49-F238E27FC236}">
                <a16:creationId xmlns:a16="http://schemas.microsoft.com/office/drawing/2014/main" id="{A0C4BFD9-533B-128C-DA0C-D33F4D55C96E}"/>
              </a:ext>
            </a:extLst>
          </p:cNvPr>
          <p:cNvSpPr/>
          <p:nvPr/>
        </p:nvSpPr>
        <p:spPr>
          <a:xfrm>
            <a:off x="0" y="966246"/>
            <a:ext cx="12231278" cy="112877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pic>
        <p:nvPicPr>
          <p:cNvPr id="12" name="Picture 11" descr="A logo with purple circles and white text&#10;&#10;AI-generated content may be incorrect.">
            <a:extLst>
              <a:ext uri="{FF2B5EF4-FFF2-40B4-BE49-F238E27FC236}">
                <a16:creationId xmlns:a16="http://schemas.microsoft.com/office/drawing/2014/main" id="{2F93234C-6215-212B-FF4B-A078297D822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01436" y="89993"/>
            <a:ext cx="1811689" cy="776007"/>
          </a:xfrm>
          <a:prstGeom prst="rect">
            <a:avLst/>
          </a:prstGeom>
        </p:spPr>
      </p:pic>
      <p:pic>
        <p:nvPicPr>
          <p:cNvPr id="14" name="Picture 13" descr="A logo with a pin on it&#10;&#10;AI-generated content may be incorrect.">
            <a:extLst>
              <a:ext uri="{FF2B5EF4-FFF2-40B4-BE49-F238E27FC236}">
                <a16:creationId xmlns:a16="http://schemas.microsoft.com/office/drawing/2014/main" id="{E92152AF-9664-C00F-8A80-360B0E1234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20641" y="63263"/>
            <a:ext cx="910187" cy="910187"/>
          </a:xfrm>
          <a:prstGeom prst="rect">
            <a:avLst/>
          </a:prstGeom>
        </p:spPr>
      </p:pic>
      <p:sp>
        <p:nvSpPr>
          <p:cNvPr id="15" name="TextBox 14">
            <a:extLst>
              <a:ext uri="{FF2B5EF4-FFF2-40B4-BE49-F238E27FC236}">
                <a16:creationId xmlns:a16="http://schemas.microsoft.com/office/drawing/2014/main" id="{BD291767-996B-45D2-A22D-6969A7CAE0A3}"/>
              </a:ext>
            </a:extLst>
          </p:cNvPr>
          <p:cNvSpPr txBox="1"/>
          <p:nvPr/>
        </p:nvSpPr>
        <p:spPr>
          <a:xfrm>
            <a:off x="131859" y="3750285"/>
            <a:ext cx="7108049" cy="3368871"/>
          </a:xfrm>
          <a:prstGeom prst="rect">
            <a:avLst/>
          </a:prstGeom>
          <a:noFill/>
        </p:spPr>
        <p:txBody>
          <a:bodyPr wrap="square" rtlCol="0">
            <a:spAutoFit/>
          </a:bodyPr>
          <a:lstStyle/>
          <a:p>
            <a:pPr>
              <a:lnSpc>
                <a:spcPct val="107000"/>
              </a:lnSpc>
              <a:spcAft>
                <a:spcPts val="800"/>
              </a:spcAft>
            </a:pP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What’s in </a:t>
            </a:r>
            <a:r>
              <a:rPr lang="en-GB" b="1" kern="100" noProof="0">
                <a:solidFill>
                  <a:schemeClr val="accent1"/>
                </a:solidFill>
                <a:latin typeface="Aptos" panose="020B0004020202020204" pitchFamily="34" charset="0"/>
                <a:ea typeface="Aptos" panose="020B0004020202020204" pitchFamily="34" charset="0"/>
                <a:cs typeface="Times New Roman" panose="02020603050405020304" pitchFamily="18" charset="0"/>
              </a:rPr>
              <a:t>it for GSENZH</a:t>
            </a: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a:t>
            </a:r>
            <a:endParaRPr lang="en-GB" sz="1800"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Facilitate a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collective learning journey </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on the topic of net zero through monthly group sessions. Suggested discussion questions for these sessions include: What did we learn? </a:t>
            </a:r>
            <a:br>
              <a:rPr lang="en-GB" sz="1200" kern="100" noProof="0">
                <a:effectLst/>
                <a:latin typeface="Aptos" panose="020B0004020202020204" pitchFamily="34" charset="0"/>
                <a:ea typeface="Aptos" panose="020B0004020202020204" pitchFamily="34" charset="0"/>
                <a:cs typeface="Times New Roman" panose="02020603050405020304" pitchFamily="18" charset="0"/>
              </a:rPr>
            </a:br>
            <a:r>
              <a:rPr lang="en-GB" sz="1200" kern="100" noProof="0">
                <a:effectLst/>
                <a:latin typeface="Aptos" panose="020B0004020202020204" pitchFamily="34" charset="0"/>
                <a:ea typeface="Aptos" panose="020B0004020202020204" pitchFamily="34" charset="0"/>
                <a:cs typeface="Times New Roman" panose="02020603050405020304" pitchFamily="18" charset="0"/>
              </a:rPr>
              <a:t>What knowledge gaps exist? What should we do next?</a:t>
            </a:r>
          </a:p>
          <a:p>
            <a:pPr marL="285750" indent="-285750">
              <a:lnSpc>
                <a:spcPct val="107000"/>
              </a:lnSpc>
              <a:spcAft>
                <a:spcPts val="800"/>
              </a:spcAft>
              <a:buFont typeface="Arial" panose="020B0604020202020204" pitchFamily="34" charset="0"/>
              <a:buChar char="•"/>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Utilize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Net Zero Go as a learning tool </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by aligning its topics with the team's identified knowledge gaps and upcoming work priorities.</a:t>
            </a:r>
          </a:p>
          <a:p>
            <a:pPr marL="285750" indent="-285750">
              <a:lnSpc>
                <a:spcPct val="107000"/>
              </a:lnSpc>
              <a:spcAft>
                <a:spcPts val="800"/>
              </a:spcAft>
              <a:buFont typeface="Arial" panose="020B0604020202020204" pitchFamily="34" charset="0"/>
              <a:buChar char="•"/>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Support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internal knowledge sharing in the era of remote working  </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by fostering open discussions around knowledge gaps and areas for growth.</a:t>
            </a:r>
          </a:p>
          <a:p>
            <a:pPr marL="285750" indent="-285750">
              <a:lnSpc>
                <a:spcPct val="107000"/>
              </a:lnSpc>
              <a:spcAft>
                <a:spcPts val="800"/>
              </a:spcAft>
              <a:buFont typeface="Arial" panose="020B0604020202020204" pitchFamily="34" charset="0"/>
              <a:buChar char="•"/>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Promote a "lunch and learn" format to encourage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team building </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and the sharing of experiences in a relaxed setting.</a:t>
            </a:r>
          </a:p>
          <a:p>
            <a:pPr marL="285750" indent="-285750">
              <a:lnSpc>
                <a:spcPct val="107000"/>
              </a:lnSpc>
              <a:spcAft>
                <a:spcPts val="800"/>
              </a:spcAft>
              <a:buFont typeface="Arial" panose="020B0604020202020204" pitchFamily="34" charset="0"/>
              <a:buChar char="•"/>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Encourage knowledge and experience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exchange</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 among energy project managers </a:t>
            </a:r>
            <a:r>
              <a:rPr lang="en-GB" sz="1200" b="1" kern="100" noProof="0">
                <a:effectLst/>
                <a:latin typeface="Aptos" panose="020B0004020202020204" pitchFamily="34" charset="0"/>
                <a:ea typeface="Aptos" panose="020B0004020202020204" pitchFamily="34" charset="0"/>
                <a:cs typeface="Times New Roman" panose="02020603050405020304" pitchFamily="18" charset="0"/>
              </a:rPr>
              <a:t>across different seniority levels </a:t>
            </a:r>
            <a:r>
              <a:rPr lang="en-GB" sz="1200" kern="100" noProof="0">
                <a:effectLst/>
                <a:latin typeface="Aptos" panose="020B0004020202020204" pitchFamily="34" charset="0"/>
                <a:ea typeface="Aptos" panose="020B0004020202020204" pitchFamily="34" charset="0"/>
                <a:cs typeface="Times New Roman" panose="02020603050405020304" pitchFamily="18" charset="0"/>
              </a:rPr>
              <a:t>to foster growth and collaboration.</a:t>
            </a:r>
          </a:p>
          <a:p>
            <a:pPr marL="285750" indent="-285750">
              <a:lnSpc>
                <a:spcPct val="107000"/>
              </a:lnSpc>
              <a:spcAft>
                <a:spcPts val="800"/>
              </a:spcAft>
              <a:buFont typeface="Arial" panose="020B0604020202020204" pitchFamily="34" charset="0"/>
              <a:buChar char="•"/>
            </a:pPr>
            <a:endParaRPr lang="en-GB" sz="1200" kern="100" noProof="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C65C90D-7C9E-01C4-BF7C-BCE1BDA34027}"/>
              </a:ext>
            </a:extLst>
          </p:cNvPr>
          <p:cNvSpPr txBox="1"/>
          <p:nvPr/>
        </p:nvSpPr>
        <p:spPr>
          <a:xfrm>
            <a:off x="251396" y="2621508"/>
            <a:ext cx="6526142" cy="1075615"/>
          </a:xfrm>
          <a:prstGeom prst="rect">
            <a:avLst/>
          </a:prstGeom>
          <a:noFill/>
        </p:spPr>
        <p:txBody>
          <a:bodyPr wrap="square" rtlCol="0">
            <a:spAutoFit/>
          </a:bodyPr>
          <a:lstStyle/>
          <a:p>
            <a:pPr>
              <a:lnSpc>
                <a:spcPct val="107000"/>
              </a:lnSpc>
              <a:spcAft>
                <a:spcPts val="800"/>
              </a:spcAft>
            </a:pP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What is </a:t>
            </a:r>
            <a:r>
              <a:rPr lang="en-GB" b="1" kern="100" noProof="0">
                <a:solidFill>
                  <a:schemeClr val="accent1"/>
                </a:solidFill>
                <a:latin typeface="Aptos" panose="020B0004020202020204" pitchFamily="34" charset="0"/>
                <a:ea typeface="Aptos" panose="020B0004020202020204" pitchFamily="34" charset="0"/>
                <a:cs typeface="Times New Roman" panose="02020603050405020304" pitchFamily="18" charset="0"/>
              </a:rPr>
              <a:t>it</a:t>
            </a: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a:t>
            </a:r>
            <a:endParaRPr lang="en-GB" sz="1800"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A team of 12 EPMs from GSENZH explores a different topic each month through the platform. Each month, they come together in an online workshop to share learnings, ask questions, and provide feedback on Net Zero Go resources.</a:t>
            </a:r>
            <a:endParaRPr lang="en-GB" sz="1600" noProof="0"/>
          </a:p>
        </p:txBody>
      </p:sp>
      <p:pic>
        <p:nvPicPr>
          <p:cNvPr id="21" name="Picture 20">
            <a:extLst>
              <a:ext uri="{FF2B5EF4-FFF2-40B4-BE49-F238E27FC236}">
                <a16:creationId xmlns:a16="http://schemas.microsoft.com/office/drawing/2014/main" id="{34269BDD-140D-99DB-0EF9-370212B55AF0}"/>
              </a:ext>
            </a:extLst>
          </p:cNvPr>
          <p:cNvPicPr>
            <a:picLocks noChangeAspect="1"/>
          </p:cNvPicPr>
          <p:nvPr/>
        </p:nvPicPr>
        <p:blipFill>
          <a:blip r:embed="rId4"/>
          <a:stretch>
            <a:fillRect/>
          </a:stretch>
        </p:blipFill>
        <p:spPr>
          <a:xfrm>
            <a:off x="7364242" y="1155122"/>
            <a:ext cx="4352051" cy="2720032"/>
          </a:xfrm>
          <a:prstGeom prst="rect">
            <a:avLst/>
          </a:prstGeom>
        </p:spPr>
      </p:pic>
      <p:pic>
        <p:nvPicPr>
          <p:cNvPr id="23" name="Picture 22">
            <a:extLst>
              <a:ext uri="{FF2B5EF4-FFF2-40B4-BE49-F238E27FC236}">
                <a16:creationId xmlns:a16="http://schemas.microsoft.com/office/drawing/2014/main" id="{638FA6A9-A0DA-143C-0F55-5F0CDBC8C3D0}"/>
              </a:ext>
            </a:extLst>
          </p:cNvPr>
          <p:cNvPicPr>
            <a:picLocks noChangeAspect="1"/>
          </p:cNvPicPr>
          <p:nvPr/>
        </p:nvPicPr>
        <p:blipFill>
          <a:blip r:embed="rId5"/>
          <a:stretch>
            <a:fillRect/>
          </a:stretch>
        </p:blipFill>
        <p:spPr>
          <a:xfrm>
            <a:off x="7399708" y="4074705"/>
            <a:ext cx="4352052" cy="2720032"/>
          </a:xfrm>
          <a:prstGeom prst="rect">
            <a:avLst/>
          </a:prstGeom>
        </p:spPr>
      </p:pic>
      <p:grpSp>
        <p:nvGrpSpPr>
          <p:cNvPr id="30" name="Group 29">
            <a:extLst>
              <a:ext uri="{FF2B5EF4-FFF2-40B4-BE49-F238E27FC236}">
                <a16:creationId xmlns:a16="http://schemas.microsoft.com/office/drawing/2014/main" id="{9EC7EB43-53AE-90BC-00C1-2AB1858F8E02}"/>
              </a:ext>
            </a:extLst>
          </p:cNvPr>
          <p:cNvGrpSpPr/>
          <p:nvPr/>
        </p:nvGrpSpPr>
        <p:grpSpPr>
          <a:xfrm>
            <a:off x="0" y="2095022"/>
            <a:ext cx="2104050" cy="473324"/>
            <a:chOff x="0" y="2095022"/>
            <a:chExt cx="2104050" cy="473324"/>
          </a:xfrm>
        </p:grpSpPr>
        <p:sp>
          <p:nvSpPr>
            <p:cNvPr id="28" name="Rectangle 27">
              <a:extLst>
                <a:ext uri="{FF2B5EF4-FFF2-40B4-BE49-F238E27FC236}">
                  <a16:creationId xmlns:a16="http://schemas.microsoft.com/office/drawing/2014/main" id="{8F3B02F7-DC1D-BD12-80A6-D40DF29C6DDF}"/>
                </a:ext>
              </a:extLst>
            </p:cNvPr>
            <p:cNvSpPr/>
            <p:nvPr/>
          </p:nvSpPr>
          <p:spPr>
            <a:xfrm>
              <a:off x="0" y="2095023"/>
              <a:ext cx="1852654" cy="473323"/>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9" name="Oval 28">
              <a:extLst>
                <a:ext uri="{FF2B5EF4-FFF2-40B4-BE49-F238E27FC236}">
                  <a16:creationId xmlns:a16="http://schemas.microsoft.com/office/drawing/2014/main" id="{20519375-2915-2828-B28A-96C1E3E738B2}"/>
                </a:ext>
              </a:extLst>
            </p:cNvPr>
            <p:cNvSpPr/>
            <p:nvPr/>
          </p:nvSpPr>
          <p:spPr>
            <a:xfrm>
              <a:off x="1539507" y="2095022"/>
              <a:ext cx="564543" cy="47332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pSp>
      <p:sp>
        <p:nvSpPr>
          <p:cNvPr id="31" name="TextBox 30">
            <a:extLst>
              <a:ext uri="{FF2B5EF4-FFF2-40B4-BE49-F238E27FC236}">
                <a16:creationId xmlns:a16="http://schemas.microsoft.com/office/drawing/2014/main" id="{85438F6D-0886-41A5-FEB6-D9EDBCB5DBFA}"/>
              </a:ext>
            </a:extLst>
          </p:cNvPr>
          <p:cNvSpPr txBox="1"/>
          <p:nvPr/>
        </p:nvSpPr>
        <p:spPr>
          <a:xfrm>
            <a:off x="131859" y="2134676"/>
            <a:ext cx="1775011" cy="400110"/>
          </a:xfrm>
          <a:prstGeom prst="rect">
            <a:avLst/>
          </a:prstGeom>
          <a:noFill/>
        </p:spPr>
        <p:txBody>
          <a:bodyPr wrap="square" rtlCol="0">
            <a:spAutoFit/>
          </a:bodyPr>
          <a:lstStyle/>
          <a:p>
            <a:pPr algn="l"/>
            <a:r>
              <a:rPr lang="en-GB" sz="2000" b="1" noProof="0">
                <a:solidFill>
                  <a:schemeClr val="bg1"/>
                </a:solidFill>
              </a:rPr>
              <a:t>SOLUTION </a:t>
            </a:r>
          </a:p>
        </p:txBody>
      </p:sp>
      <p:sp>
        <p:nvSpPr>
          <p:cNvPr id="5" name="TextBox 4">
            <a:extLst>
              <a:ext uri="{FF2B5EF4-FFF2-40B4-BE49-F238E27FC236}">
                <a16:creationId xmlns:a16="http://schemas.microsoft.com/office/drawing/2014/main" id="{49D568D7-5E16-A76C-9F03-164FCD389CD3}"/>
              </a:ext>
            </a:extLst>
          </p:cNvPr>
          <p:cNvSpPr txBox="1"/>
          <p:nvPr/>
        </p:nvSpPr>
        <p:spPr>
          <a:xfrm>
            <a:off x="251396" y="1189695"/>
            <a:ext cx="5271580" cy="479042"/>
          </a:xfrm>
          <a:prstGeom prst="rect">
            <a:avLst/>
          </a:prstGeom>
          <a:noFill/>
        </p:spPr>
        <p:txBody>
          <a:bodyPr wrap="square" rtlCol="0">
            <a:spAutoFit/>
          </a:bodyPr>
          <a:lstStyle/>
          <a:p>
            <a:pPr>
              <a:lnSpc>
                <a:spcPct val="107000"/>
              </a:lnSpc>
              <a:spcAft>
                <a:spcPts val="800"/>
              </a:spcAft>
            </a:pPr>
            <a:r>
              <a:rPr lang="en-GB" sz="1200" i="1" kern="100" noProof="0">
                <a:effectLst/>
                <a:latin typeface="Aptos" panose="020B0004020202020204" pitchFamily="34" charset="0"/>
                <a:ea typeface="Aptos" panose="020B0004020202020204" pitchFamily="34" charset="0"/>
                <a:cs typeface="Times New Roman" panose="02020603050405020304" pitchFamily="18" charset="0"/>
              </a:rPr>
              <a:t>It’s a chance to take in knowledge, ask questions, and contribute by sharing any insights we’ve gained along the way. </a:t>
            </a:r>
            <a:endParaRPr lang="en-GB" sz="1600" i="1" noProof="0"/>
          </a:p>
        </p:txBody>
      </p:sp>
    </p:spTree>
    <p:extLst>
      <p:ext uri="{BB962C8B-B14F-4D97-AF65-F5344CB8AC3E}">
        <p14:creationId xmlns:p14="http://schemas.microsoft.com/office/powerpoint/2010/main" val="2507030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420D-F268-DC04-644E-2003EB3F7DF8}"/>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A4B765E-CA02-8820-B797-DA075E56D673}"/>
              </a:ext>
            </a:extLst>
          </p:cNvPr>
          <p:cNvCxnSpPr>
            <a:cxnSpLocks/>
          </p:cNvCxnSpPr>
          <p:nvPr/>
        </p:nvCxnSpPr>
        <p:spPr>
          <a:xfrm>
            <a:off x="9636846" y="4044606"/>
            <a:ext cx="2238621" cy="0"/>
          </a:xfrm>
          <a:prstGeom prst="line">
            <a:avLst/>
          </a:prstGeom>
          <a:ln w="38100">
            <a:solidFill>
              <a:schemeClr val="accent2"/>
            </a:solidFill>
            <a:prstDash val="dash"/>
          </a:ln>
        </p:spPr>
        <p:style>
          <a:lnRef idx="1">
            <a:schemeClr val="accent2"/>
          </a:lnRef>
          <a:fillRef idx="0">
            <a:schemeClr val="accent2"/>
          </a:fillRef>
          <a:effectRef idx="0">
            <a:schemeClr val="accent2"/>
          </a:effectRef>
          <a:fontRef idx="minor">
            <a:schemeClr val="tx1"/>
          </a:fontRef>
        </p:style>
      </p:cxnSp>
      <p:pic>
        <p:nvPicPr>
          <p:cNvPr id="10" name="Graphic 9">
            <a:extLst>
              <a:ext uri="{FF2B5EF4-FFF2-40B4-BE49-F238E27FC236}">
                <a16:creationId xmlns:a16="http://schemas.microsoft.com/office/drawing/2014/main" id="{468A0892-AB3E-072A-F964-7F97371309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3709" y="3583002"/>
            <a:ext cx="1000125" cy="809625"/>
          </a:xfrm>
          <a:prstGeom prst="rect">
            <a:avLst/>
          </a:prstGeom>
        </p:spPr>
      </p:pic>
      <p:sp>
        <p:nvSpPr>
          <p:cNvPr id="2" name="Slide Number Placeholder 1">
            <a:extLst>
              <a:ext uri="{FF2B5EF4-FFF2-40B4-BE49-F238E27FC236}">
                <a16:creationId xmlns:a16="http://schemas.microsoft.com/office/drawing/2014/main" id="{C6A1E077-FFC2-1E32-2F07-3583A7A53C33}"/>
              </a:ext>
            </a:extLst>
          </p:cNvPr>
          <p:cNvSpPr>
            <a:spLocks noGrp="1"/>
          </p:cNvSpPr>
          <p:nvPr>
            <p:ph type="sldNum" sz="quarter" idx="10"/>
          </p:nvPr>
        </p:nvSpPr>
        <p:spPr/>
        <p:txBody>
          <a:bodyPr/>
          <a:lstStyle/>
          <a:p>
            <a:fld id="{BC713994-E38F-4BB4-A257-6815BBC3FB08}" type="slidenum">
              <a:rPr lang="en-GB" noProof="0" smtClean="0"/>
              <a:pPr/>
              <a:t>27</a:t>
            </a:fld>
            <a:endParaRPr lang="en-GB" noProof="0"/>
          </a:p>
        </p:txBody>
      </p:sp>
      <p:sp>
        <p:nvSpPr>
          <p:cNvPr id="3" name="Title 2">
            <a:extLst>
              <a:ext uri="{FF2B5EF4-FFF2-40B4-BE49-F238E27FC236}">
                <a16:creationId xmlns:a16="http://schemas.microsoft.com/office/drawing/2014/main" id="{A1DE2C9A-3878-D832-E8DC-DEEEFC8EE94F}"/>
              </a:ext>
            </a:extLst>
          </p:cNvPr>
          <p:cNvSpPr>
            <a:spLocks noGrp="1"/>
          </p:cNvSpPr>
          <p:nvPr>
            <p:ph type="title"/>
          </p:nvPr>
        </p:nvSpPr>
        <p:spPr/>
        <p:txBody>
          <a:bodyPr/>
          <a:lstStyle/>
          <a:p>
            <a:r>
              <a:rPr lang="en-GB" noProof="0"/>
              <a:t>Case Study – GSENZH Learning Group  </a:t>
            </a:r>
          </a:p>
        </p:txBody>
      </p:sp>
      <p:sp>
        <p:nvSpPr>
          <p:cNvPr id="7" name="Rectangle 6">
            <a:extLst>
              <a:ext uri="{FF2B5EF4-FFF2-40B4-BE49-F238E27FC236}">
                <a16:creationId xmlns:a16="http://schemas.microsoft.com/office/drawing/2014/main" id="{18B008EA-DB20-02E5-E126-59605C7F1D64}"/>
              </a:ext>
            </a:extLst>
          </p:cNvPr>
          <p:cNvSpPr/>
          <p:nvPr/>
        </p:nvSpPr>
        <p:spPr>
          <a:xfrm>
            <a:off x="0" y="966246"/>
            <a:ext cx="12231278" cy="112877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pic>
        <p:nvPicPr>
          <p:cNvPr id="12" name="Picture 11" descr="A logo with purple circles and white text&#10;&#10;AI-generated content may be incorrect.">
            <a:extLst>
              <a:ext uri="{FF2B5EF4-FFF2-40B4-BE49-F238E27FC236}">
                <a16:creationId xmlns:a16="http://schemas.microsoft.com/office/drawing/2014/main" id="{7642EF47-EF6E-31F8-1F23-0F774D8710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01436" y="89993"/>
            <a:ext cx="1811689" cy="776007"/>
          </a:xfrm>
          <a:prstGeom prst="rect">
            <a:avLst/>
          </a:prstGeom>
        </p:spPr>
      </p:pic>
      <p:pic>
        <p:nvPicPr>
          <p:cNvPr id="14" name="Picture 13" descr="A logo with a pin on it&#10;&#10;AI-generated content may be incorrect.">
            <a:extLst>
              <a:ext uri="{FF2B5EF4-FFF2-40B4-BE49-F238E27FC236}">
                <a16:creationId xmlns:a16="http://schemas.microsoft.com/office/drawing/2014/main" id="{D9B38985-09B7-0B65-31ED-C9F506587E1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120641" y="63263"/>
            <a:ext cx="910187" cy="910187"/>
          </a:xfrm>
          <a:prstGeom prst="rect">
            <a:avLst/>
          </a:prstGeom>
        </p:spPr>
      </p:pic>
      <p:sp>
        <p:nvSpPr>
          <p:cNvPr id="15" name="TextBox 14">
            <a:extLst>
              <a:ext uri="{FF2B5EF4-FFF2-40B4-BE49-F238E27FC236}">
                <a16:creationId xmlns:a16="http://schemas.microsoft.com/office/drawing/2014/main" id="{94FE3455-F745-B480-C360-01F83E15EB76}"/>
              </a:ext>
            </a:extLst>
          </p:cNvPr>
          <p:cNvSpPr txBox="1"/>
          <p:nvPr/>
        </p:nvSpPr>
        <p:spPr>
          <a:xfrm>
            <a:off x="198878" y="2824932"/>
            <a:ext cx="5374544" cy="1274964"/>
          </a:xfrm>
          <a:prstGeom prst="rect">
            <a:avLst/>
          </a:prstGeom>
          <a:noFill/>
        </p:spPr>
        <p:txBody>
          <a:bodyPr wrap="square" rtlCol="0">
            <a:spAutoFit/>
          </a:bodyPr>
          <a:lstStyle/>
          <a:p>
            <a:pPr>
              <a:lnSpc>
                <a:spcPct val="107000"/>
              </a:lnSpc>
              <a:spcAft>
                <a:spcPts val="800"/>
              </a:spcAft>
            </a:pPr>
            <a:r>
              <a:rPr lang="en-GB" b="1" kern="100" noProof="0">
                <a:solidFill>
                  <a:schemeClr val="accent1"/>
                </a:solidFill>
                <a:latin typeface="Aptos" panose="020B0004020202020204" pitchFamily="34" charset="0"/>
                <a:ea typeface="Aptos" panose="020B0004020202020204" pitchFamily="34" charset="0"/>
                <a:cs typeface="Times New Roman" panose="02020603050405020304" pitchFamily="18" charset="0"/>
              </a:rPr>
              <a:t>Step 1 </a:t>
            </a:r>
          </a:p>
          <a:p>
            <a:pPr>
              <a:lnSpc>
                <a:spcPct val="107000"/>
              </a:lnSpc>
              <a:spcAft>
                <a:spcPts val="800"/>
              </a:spcAft>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Choose a chair and an operational lead to be responsible for scheduling meetings, sending reminders, keeping track of topics, and chairing a monthly one-hour meeting. These meetings can be organized in a casual ‘lunch &amp; learn’ format online.</a:t>
            </a:r>
          </a:p>
        </p:txBody>
      </p:sp>
      <p:grpSp>
        <p:nvGrpSpPr>
          <p:cNvPr id="30" name="Group 29">
            <a:extLst>
              <a:ext uri="{FF2B5EF4-FFF2-40B4-BE49-F238E27FC236}">
                <a16:creationId xmlns:a16="http://schemas.microsoft.com/office/drawing/2014/main" id="{2C5D25C8-10D3-5B0C-8558-A1A76B0E6673}"/>
              </a:ext>
            </a:extLst>
          </p:cNvPr>
          <p:cNvGrpSpPr/>
          <p:nvPr/>
        </p:nvGrpSpPr>
        <p:grpSpPr>
          <a:xfrm>
            <a:off x="0" y="2095022"/>
            <a:ext cx="2104050" cy="473324"/>
            <a:chOff x="0" y="2095022"/>
            <a:chExt cx="2104050" cy="473324"/>
          </a:xfrm>
        </p:grpSpPr>
        <p:sp>
          <p:nvSpPr>
            <p:cNvPr id="28" name="Rectangle 27">
              <a:extLst>
                <a:ext uri="{FF2B5EF4-FFF2-40B4-BE49-F238E27FC236}">
                  <a16:creationId xmlns:a16="http://schemas.microsoft.com/office/drawing/2014/main" id="{5BF7ABFF-13AD-01F4-BFE2-4EA194591B3F}"/>
                </a:ext>
              </a:extLst>
            </p:cNvPr>
            <p:cNvSpPr/>
            <p:nvPr/>
          </p:nvSpPr>
          <p:spPr>
            <a:xfrm>
              <a:off x="0" y="2095023"/>
              <a:ext cx="1852654" cy="473323"/>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9" name="Oval 28">
              <a:extLst>
                <a:ext uri="{FF2B5EF4-FFF2-40B4-BE49-F238E27FC236}">
                  <a16:creationId xmlns:a16="http://schemas.microsoft.com/office/drawing/2014/main" id="{4DC17655-C49C-96E3-A11A-4B9A3AF3FA96}"/>
                </a:ext>
              </a:extLst>
            </p:cNvPr>
            <p:cNvSpPr/>
            <p:nvPr/>
          </p:nvSpPr>
          <p:spPr>
            <a:xfrm>
              <a:off x="1539507" y="2095022"/>
              <a:ext cx="564543" cy="47332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pSp>
      <p:sp>
        <p:nvSpPr>
          <p:cNvPr id="31" name="TextBox 30">
            <a:extLst>
              <a:ext uri="{FF2B5EF4-FFF2-40B4-BE49-F238E27FC236}">
                <a16:creationId xmlns:a16="http://schemas.microsoft.com/office/drawing/2014/main" id="{EE57F028-FC57-FF3B-9525-ACB111F2E87D}"/>
              </a:ext>
            </a:extLst>
          </p:cNvPr>
          <p:cNvSpPr txBox="1"/>
          <p:nvPr/>
        </p:nvSpPr>
        <p:spPr>
          <a:xfrm>
            <a:off x="203341" y="2135319"/>
            <a:ext cx="1775011" cy="400110"/>
          </a:xfrm>
          <a:prstGeom prst="rect">
            <a:avLst/>
          </a:prstGeom>
          <a:noFill/>
        </p:spPr>
        <p:txBody>
          <a:bodyPr wrap="square" rtlCol="0">
            <a:spAutoFit/>
          </a:bodyPr>
          <a:lstStyle/>
          <a:p>
            <a:pPr algn="l"/>
            <a:r>
              <a:rPr lang="en-GB" sz="2000" b="1" noProof="0">
                <a:solidFill>
                  <a:schemeClr val="bg1"/>
                </a:solidFill>
              </a:rPr>
              <a:t>PROCESS</a:t>
            </a:r>
          </a:p>
        </p:txBody>
      </p:sp>
      <p:pic>
        <p:nvPicPr>
          <p:cNvPr id="4" name="Picture 3" descr="A person smiling at camera&#10;&#10;Description automatically generated">
            <a:extLst>
              <a:ext uri="{FF2B5EF4-FFF2-40B4-BE49-F238E27FC236}">
                <a16:creationId xmlns:a16="http://schemas.microsoft.com/office/drawing/2014/main" id="{A135617B-EBC3-2D0B-AC16-6F19C82C317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43325" t="2138" r="9798" b="18736"/>
          <a:stretch/>
        </p:blipFill>
        <p:spPr>
          <a:xfrm>
            <a:off x="9636846" y="1884346"/>
            <a:ext cx="1813420" cy="1865939"/>
          </a:xfrm>
          <a:prstGeom prst="ellipse">
            <a:avLst/>
          </a:prstGeom>
          <a:effectLst>
            <a:outerShdw blurRad="50800" dist="38100" dir="8100000" algn="tr" rotWithShape="0">
              <a:prstClr val="black">
                <a:alpha val="40000"/>
              </a:prstClr>
            </a:outerShdw>
          </a:effectLst>
        </p:spPr>
      </p:pic>
      <p:pic>
        <p:nvPicPr>
          <p:cNvPr id="5" name="Graphic 4">
            <a:extLst>
              <a:ext uri="{FF2B5EF4-FFF2-40B4-BE49-F238E27FC236}">
                <a16:creationId xmlns:a16="http://schemas.microsoft.com/office/drawing/2014/main" id="{C968EF78-9CBD-4219-29D3-158A029CE7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273387" y="1296926"/>
            <a:ext cx="2510041" cy="2772225"/>
          </a:xfrm>
          <a:prstGeom prst="rect">
            <a:avLst/>
          </a:prstGeom>
        </p:spPr>
      </p:pic>
      <p:pic>
        <p:nvPicPr>
          <p:cNvPr id="6" name="Picture 5" descr="A person in a blue shirt and tie&#10;&#10;Description automatically generated">
            <a:extLst>
              <a:ext uri="{FF2B5EF4-FFF2-40B4-BE49-F238E27FC236}">
                <a16:creationId xmlns:a16="http://schemas.microsoft.com/office/drawing/2014/main" id="{92D27E7D-3608-6743-1864-2E56B3561A9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35822" r="7989" b="10735"/>
          <a:stretch/>
        </p:blipFill>
        <p:spPr>
          <a:xfrm>
            <a:off x="9648100" y="4274811"/>
            <a:ext cx="1852654" cy="1826026"/>
          </a:xfrm>
          <a:prstGeom prst="ellipse">
            <a:avLst/>
          </a:prstGeom>
          <a:effectLst>
            <a:outerShdw blurRad="50800" dist="38100" dir="8100000" algn="tr" rotWithShape="0">
              <a:prstClr val="black">
                <a:alpha val="40000"/>
              </a:prstClr>
            </a:outerShdw>
          </a:effectLst>
        </p:spPr>
      </p:pic>
      <p:pic>
        <p:nvPicPr>
          <p:cNvPr id="8" name="Graphic 7">
            <a:extLst>
              <a:ext uri="{FF2B5EF4-FFF2-40B4-BE49-F238E27FC236}">
                <a16:creationId xmlns:a16="http://schemas.microsoft.com/office/drawing/2014/main" id="{BEFAA407-8B83-8AA5-F462-428A2B64A70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273387" y="3845020"/>
            <a:ext cx="2602080" cy="2873878"/>
          </a:xfrm>
          <a:prstGeom prst="rect">
            <a:avLst/>
          </a:prstGeom>
        </p:spPr>
      </p:pic>
      <p:pic>
        <p:nvPicPr>
          <p:cNvPr id="27" name="Picture 26">
            <a:extLst>
              <a:ext uri="{FF2B5EF4-FFF2-40B4-BE49-F238E27FC236}">
                <a16:creationId xmlns:a16="http://schemas.microsoft.com/office/drawing/2014/main" id="{84601FAD-00DB-FD46-EE12-41BB460F97DF}"/>
              </a:ext>
            </a:extLst>
          </p:cNvPr>
          <p:cNvPicPr>
            <a:picLocks noChangeAspect="1"/>
          </p:cNvPicPr>
          <p:nvPr/>
        </p:nvPicPr>
        <p:blipFill>
          <a:blip r:embed="rId11"/>
          <a:srcRect l="6247" t="28203" r="42998" b="17009"/>
          <a:stretch/>
        </p:blipFill>
        <p:spPr>
          <a:xfrm>
            <a:off x="6218499" y="2492519"/>
            <a:ext cx="3188641" cy="3007155"/>
          </a:xfrm>
          <a:prstGeom prst="flowChartConnector">
            <a:avLst/>
          </a:prstGeom>
          <a:ln w="76200">
            <a:noFill/>
          </a:ln>
        </p:spPr>
      </p:pic>
      <p:sp>
        <p:nvSpPr>
          <p:cNvPr id="16" name="Oval 15">
            <a:extLst>
              <a:ext uri="{FF2B5EF4-FFF2-40B4-BE49-F238E27FC236}">
                <a16:creationId xmlns:a16="http://schemas.microsoft.com/office/drawing/2014/main" id="{8B1B67CC-09B7-AFC9-ED7F-03EAC37F6D84}"/>
              </a:ext>
            </a:extLst>
          </p:cNvPr>
          <p:cNvSpPr/>
          <p:nvPr/>
        </p:nvSpPr>
        <p:spPr>
          <a:xfrm>
            <a:off x="5879196" y="2226565"/>
            <a:ext cx="3784394" cy="3570220"/>
          </a:xfrm>
          <a:prstGeom prst="ellipse">
            <a:avLst/>
          </a:prstGeom>
          <a:noFill/>
          <a:ln w="76200">
            <a:solidFill>
              <a:schemeClr val="accent2">
                <a:lumMod val="75000"/>
              </a:schemeClr>
            </a:solidFill>
            <a:prstDash val="sysDo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11" name="TextBox 10">
            <a:extLst>
              <a:ext uri="{FF2B5EF4-FFF2-40B4-BE49-F238E27FC236}">
                <a16:creationId xmlns:a16="http://schemas.microsoft.com/office/drawing/2014/main" id="{B6C9AB5E-1E25-AD9B-6281-80E50A832230}"/>
              </a:ext>
            </a:extLst>
          </p:cNvPr>
          <p:cNvSpPr txBox="1"/>
          <p:nvPr/>
        </p:nvSpPr>
        <p:spPr>
          <a:xfrm>
            <a:off x="215572" y="4125496"/>
            <a:ext cx="5973105" cy="1274964"/>
          </a:xfrm>
          <a:prstGeom prst="rect">
            <a:avLst/>
          </a:prstGeom>
          <a:noFill/>
        </p:spPr>
        <p:txBody>
          <a:bodyPr wrap="square" rtlCol="0">
            <a:spAutoFit/>
          </a:bodyPr>
          <a:lstStyle/>
          <a:p>
            <a:pPr>
              <a:lnSpc>
                <a:spcPct val="107000"/>
              </a:lnSpc>
              <a:spcAft>
                <a:spcPts val="800"/>
              </a:spcAft>
            </a:pPr>
            <a:r>
              <a:rPr lang="en-GB" b="1" kern="100" noProof="0">
                <a:solidFill>
                  <a:schemeClr val="accent1"/>
                </a:solidFill>
                <a:latin typeface="Aptos" panose="020B0004020202020204" pitchFamily="34" charset="0"/>
                <a:ea typeface="Aptos" panose="020B0004020202020204" pitchFamily="34" charset="0"/>
                <a:cs typeface="Times New Roman" panose="02020603050405020304" pitchFamily="18" charset="0"/>
              </a:rPr>
              <a:t>Step 2</a:t>
            </a:r>
            <a:endParaRPr lang="en-GB" sz="1800"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Plan monthly meeting topics to align with upcoming projects, team interests, and identified knowledge gaps. Building enthusiasm and securing team buy-in before launching the program is essential - without genuine interest, participation may feel like a chore rather than a valuable growth opportunity.</a:t>
            </a:r>
          </a:p>
        </p:txBody>
      </p:sp>
      <p:sp>
        <p:nvSpPr>
          <p:cNvPr id="13" name="TextBox 12">
            <a:extLst>
              <a:ext uri="{FF2B5EF4-FFF2-40B4-BE49-F238E27FC236}">
                <a16:creationId xmlns:a16="http://schemas.microsoft.com/office/drawing/2014/main" id="{FF6445CB-9576-8C07-8B5C-E5A5AE33DFE0}"/>
              </a:ext>
            </a:extLst>
          </p:cNvPr>
          <p:cNvSpPr txBox="1"/>
          <p:nvPr/>
        </p:nvSpPr>
        <p:spPr>
          <a:xfrm>
            <a:off x="198878" y="5431833"/>
            <a:ext cx="5973105" cy="1274964"/>
          </a:xfrm>
          <a:prstGeom prst="rect">
            <a:avLst/>
          </a:prstGeom>
          <a:noFill/>
        </p:spPr>
        <p:txBody>
          <a:bodyPr wrap="square" rtlCol="0">
            <a:spAutoFit/>
          </a:bodyPr>
          <a:lstStyle/>
          <a:p>
            <a:pPr>
              <a:lnSpc>
                <a:spcPct val="107000"/>
              </a:lnSpc>
              <a:spcAft>
                <a:spcPts val="800"/>
              </a:spcAft>
            </a:pP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a:t>
            </a:r>
            <a:r>
              <a:rPr lang="en-GB" b="1" kern="100" noProof="0">
                <a:solidFill>
                  <a:schemeClr val="accent1"/>
                </a:solidFill>
                <a:latin typeface="Aptos" panose="020B0004020202020204" pitchFamily="34" charset="0"/>
                <a:ea typeface="Aptos" panose="020B0004020202020204" pitchFamily="34" charset="0"/>
                <a:cs typeface="Times New Roman" panose="02020603050405020304" pitchFamily="18" charset="0"/>
              </a:rPr>
              <a:t>Step 3</a:t>
            </a:r>
            <a:endParaRPr lang="en-GB" sz="1800"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noProof="0">
                <a:effectLst/>
                <a:latin typeface="Aptos" panose="020B0004020202020204" pitchFamily="34" charset="0"/>
                <a:ea typeface="Aptos" panose="020B0004020202020204" pitchFamily="34" charset="0"/>
                <a:cs typeface="Times New Roman" panose="02020603050405020304" pitchFamily="18" charset="0"/>
              </a:rPr>
              <a:t>Set clear expectations and structure the workshop effectively. Using a Mural or Miro board can provide a collaborative space for everyone to share insights, learnings, and questions. Suggested discussion questions for these sessions include: What did we learn? What knowledge gaps exist? What should we do next?</a:t>
            </a:r>
          </a:p>
        </p:txBody>
      </p:sp>
      <p:sp>
        <p:nvSpPr>
          <p:cNvPr id="17" name="TextBox 16">
            <a:extLst>
              <a:ext uri="{FF2B5EF4-FFF2-40B4-BE49-F238E27FC236}">
                <a16:creationId xmlns:a16="http://schemas.microsoft.com/office/drawing/2014/main" id="{A51667A2-E808-F8B9-133F-42C8F38D94EC}"/>
              </a:ext>
            </a:extLst>
          </p:cNvPr>
          <p:cNvSpPr txBox="1"/>
          <p:nvPr/>
        </p:nvSpPr>
        <p:spPr>
          <a:xfrm>
            <a:off x="96315" y="1039024"/>
            <a:ext cx="6295708" cy="874278"/>
          </a:xfrm>
          <a:prstGeom prst="rect">
            <a:avLst/>
          </a:prstGeom>
          <a:noFill/>
        </p:spPr>
        <p:txBody>
          <a:bodyPr wrap="square" rtlCol="0">
            <a:spAutoFit/>
          </a:bodyPr>
          <a:lstStyle/>
          <a:p>
            <a:pPr>
              <a:lnSpc>
                <a:spcPct val="107000"/>
              </a:lnSpc>
              <a:spcAft>
                <a:spcPts val="800"/>
              </a:spcAft>
            </a:pPr>
            <a:r>
              <a:rPr lang="en-GB" sz="1200" i="1" kern="100" noProof="0">
                <a:effectLst/>
                <a:latin typeface="Aptos" panose="020B0004020202020204" pitchFamily="34" charset="0"/>
                <a:ea typeface="Aptos" panose="020B0004020202020204" pitchFamily="34" charset="0"/>
                <a:cs typeface="Times New Roman" panose="02020603050405020304" pitchFamily="18" charset="0"/>
              </a:rPr>
              <a:t>‘It’s something to look forward to each month because you know you’re going to learn something from someone else, and that’s such a big part of your work life. Without that group, even though we have meetings where we pick up things, this group is specifically focused on learning. And I think that’s what makes it so valuable.’</a:t>
            </a:r>
            <a:endParaRPr lang="en-GB" sz="1600" i="1" noProof="0"/>
          </a:p>
        </p:txBody>
      </p:sp>
    </p:spTree>
    <p:extLst>
      <p:ext uri="{BB962C8B-B14F-4D97-AF65-F5344CB8AC3E}">
        <p14:creationId xmlns:p14="http://schemas.microsoft.com/office/powerpoint/2010/main" val="3212117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058A-C60F-7A7E-8206-799A41B674E7}"/>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BB91A367-8BCD-2816-47EE-85B6B8841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8934" y="1080062"/>
            <a:ext cx="2143222" cy="2143222"/>
          </a:xfrm>
          <a:prstGeom prst="rect">
            <a:avLst/>
          </a:prstGeom>
        </p:spPr>
      </p:pic>
      <p:sp>
        <p:nvSpPr>
          <p:cNvPr id="2" name="Slide Number Placeholder 1">
            <a:extLst>
              <a:ext uri="{FF2B5EF4-FFF2-40B4-BE49-F238E27FC236}">
                <a16:creationId xmlns:a16="http://schemas.microsoft.com/office/drawing/2014/main" id="{387B0E73-4EF7-A00F-BE99-B51550CD2E6E}"/>
              </a:ext>
            </a:extLst>
          </p:cNvPr>
          <p:cNvSpPr>
            <a:spLocks noGrp="1"/>
          </p:cNvSpPr>
          <p:nvPr>
            <p:ph type="sldNum" sz="quarter" idx="10"/>
          </p:nvPr>
        </p:nvSpPr>
        <p:spPr/>
        <p:txBody>
          <a:bodyPr/>
          <a:lstStyle/>
          <a:p>
            <a:fld id="{BC713994-E38F-4BB4-A257-6815BBC3FB08}" type="slidenum">
              <a:rPr lang="en-GB" noProof="0" smtClean="0"/>
              <a:pPr/>
              <a:t>28</a:t>
            </a:fld>
            <a:endParaRPr lang="en-GB" noProof="0"/>
          </a:p>
        </p:txBody>
      </p:sp>
      <p:sp>
        <p:nvSpPr>
          <p:cNvPr id="3" name="Title 2">
            <a:extLst>
              <a:ext uri="{FF2B5EF4-FFF2-40B4-BE49-F238E27FC236}">
                <a16:creationId xmlns:a16="http://schemas.microsoft.com/office/drawing/2014/main" id="{2888A105-7EE5-4DAE-902C-467C47D1FB92}"/>
              </a:ext>
            </a:extLst>
          </p:cNvPr>
          <p:cNvSpPr>
            <a:spLocks noGrp="1"/>
          </p:cNvSpPr>
          <p:nvPr>
            <p:ph type="title"/>
          </p:nvPr>
        </p:nvSpPr>
        <p:spPr/>
        <p:txBody>
          <a:bodyPr/>
          <a:lstStyle/>
          <a:p>
            <a:r>
              <a:rPr lang="en-GB" noProof="0"/>
              <a:t>Case Study – GSENZH Learning Group  </a:t>
            </a:r>
          </a:p>
        </p:txBody>
      </p:sp>
      <p:sp>
        <p:nvSpPr>
          <p:cNvPr id="7" name="Rectangle 6">
            <a:extLst>
              <a:ext uri="{FF2B5EF4-FFF2-40B4-BE49-F238E27FC236}">
                <a16:creationId xmlns:a16="http://schemas.microsoft.com/office/drawing/2014/main" id="{724A1832-F458-1A84-B0C5-078C37482A9E}"/>
              </a:ext>
            </a:extLst>
          </p:cNvPr>
          <p:cNvSpPr/>
          <p:nvPr/>
        </p:nvSpPr>
        <p:spPr>
          <a:xfrm>
            <a:off x="0" y="966246"/>
            <a:ext cx="12231278" cy="112877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pic>
        <p:nvPicPr>
          <p:cNvPr id="12" name="Picture 11" descr="A logo with purple circles and white text&#10;&#10;AI-generated content may be incorrect.">
            <a:extLst>
              <a:ext uri="{FF2B5EF4-FFF2-40B4-BE49-F238E27FC236}">
                <a16:creationId xmlns:a16="http://schemas.microsoft.com/office/drawing/2014/main" id="{8708483D-BFDB-4415-0BEB-F1DDDB2B55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01436" y="89993"/>
            <a:ext cx="1811689" cy="776007"/>
          </a:xfrm>
          <a:prstGeom prst="rect">
            <a:avLst/>
          </a:prstGeom>
        </p:spPr>
      </p:pic>
      <p:pic>
        <p:nvPicPr>
          <p:cNvPr id="14" name="Picture 13" descr="A logo with a pin on it&#10;&#10;AI-generated content may be incorrect.">
            <a:extLst>
              <a:ext uri="{FF2B5EF4-FFF2-40B4-BE49-F238E27FC236}">
                <a16:creationId xmlns:a16="http://schemas.microsoft.com/office/drawing/2014/main" id="{5C2AB695-5465-D879-E69D-212A96A762E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120641" y="63263"/>
            <a:ext cx="910187" cy="910187"/>
          </a:xfrm>
          <a:prstGeom prst="rect">
            <a:avLst/>
          </a:prstGeom>
        </p:spPr>
      </p:pic>
      <p:sp>
        <p:nvSpPr>
          <p:cNvPr id="15" name="TextBox 14">
            <a:extLst>
              <a:ext uri="{FF2B5EF4-FFF2-40B4-BE49-F238E27FC236}">
                <a16:creationId xmlns:a16="http://schemas.microsoft.com/office/drawing/2014/main" id="{F8F9D476-8D68-FF0C-FF5D-4E19C346C051}"/>
              </a:ext>
            </a:extLst>
          </p:cNvPr>
          <p:cNvSpPr txBox="1"/>
          <p:nvPr/>
        </p:nvSpPr>
        <p:spPr>
          <a:xfrm>
            <a:off x="39644" y="2667625"/>
            <a:ext cx="8028591" cy="3865161"/>
          </a:xfrm>
          <a:prstGeom prst="rect">
            <a:avLst/>
          </a:prstGeom>
          <a:noFill/>
        </p:spPr>
        <p:txBody>
          <a:bodyPr wrap="square" rtlCol="0">
            <a:spAutoFit/>
          </a:bodyPr>
          <a:lstStyle/>
          <a:p>
            <a:pPr>
              <a:lnSpc>
                <a:spcPct val="107000"/>
              </a:lnSpc>
              <a:spcAft>
                <a:spcPts val="800"/>
              </a:spcAft>
            </a:pPr>
            <a:r>
              <a:rPr lang="en-GB" sz="1800" b="1"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What were key learnings so far?</a:t>
            </a:r>
            <a:endParaRPr lang="en-GB" sz="1800" kern="100" noProof="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Team buy-in and enthusiasm are crucial for meaningful participation. Preparing the team and managing expectations are the most important first steps. </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Defining session frequency, format, and commitment levels ensures clarity and sustainability.</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A dedicated facilitator and a predictable schedule help maintain momentum.</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The programme evolved into a broader self-directed learning model rather than being solely focused on the Net Zero Go platform. Encouraging external resource exploration has helped bridge content gaps.</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Balancing different workloads makes scheduling tricky. A flexible approach, including asynchronous participation during busy periods, can help keep the programme manageable.</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Creating an inclusive and friendly atmosphere, and inviting team members to choose topics, can foster ownership, curiosity, and commitment.</a:t>
            </a:r>
          </a:p>
          <a:p>
            <a:pPr marL="285750" indent="-285750">
              <a:lnSpc>
                <a:spcPct val="107000"/>
              </a:lnSpc>
              <a:spcAft>
                <a:spcPts val="800"/>
              </a:spcAft>
              <a:buFont typeface="Arial" panose="020B0604020202020204" pitchFamily="34" charset="0"/>
              <a:buChar char="•"/>
            </a:pPr>
            <a:r>
              <a:rPr lang="en-GB" sz="1400" kern="100" noProof="0">
                <a:effectLst/>
                <a:latin typeface="Aptos" panose="020B0004020202020204" pitchFamily="34" charset="0"/>
                <a:ea typeface="Aptos" panose="020B0004020202020204" pitchFamily="34" charset="0"/>
                <a:cs typeface="Times New Roman" panose="02020603050405020304" pitchFamily="18" charset="0"/>
              </a:rPr>
              <a:t>The initiative has fostered a stronger culture of learning, knowledge-sharing, and collaboration.</a:t>
            </a:r>
          </a:p>
        </p:txBody>
      </p:sp>
      <p:sp>
        <p:nvSpPr>
          <p:cNvPr id="25" name="TextBox 24">
            <a:extLst>
              <a:ext uri="{FF2B5EF4-FFF2-40B4-BE49-F238E27FC236}">
                <a16:creationId xmlns:a16="http://schemas.microsoft.com/office/drawing/2014/main" id="{AA44631D-3AFD-7C36-54F0-5D45BC517738}"/>
              </a:ext>
            </a:extLst>
          </p:cNvPr>
          <p:cNvSpPr txBox="1"/>
          <p:nvPr/>
        </p:nvSpPr>
        <p:spPr>
          <a:xfrm>
            <a:off x="251395" y="1161268"/>
            <a:ext cx="8574141" cy="676660"/>
          </a:xfrm>
          <a:prstGeom prst="rect">
            <a:avLst/>
          </a:prstGeom>
          <a:noFill/>
        </p:spPr>
        <p:txBody>
          <a:bodyPr wrap="square" rtlCol="0">
            <a:spAutoFit/>
          </a:bodyPr>
          <a:lstStyle/>
          <a:p>
            <a:pPr>
              <a:lnSpc>
                <a:spcPct val="107000"/>
              </a:lnSpc>
              <a:spcAft>
                <a:spcPts val="800"/>
              </a:spcAft>
            </a:pPr>
            <a:r>
              <a:rPr lang="en-GB" sz="1200" i="1" kern="100" noProof="0">
                <a:effectLst/>
                <a:latin typeface="Aptos" panose="020B0004020202020204" pitchFamily="34" charset="0"/>
                <a:ea typeface="Aptos" panose="020B0004020202020204" pitchFamily="34" charset="0"/>
                <a:cs typeface="Times New Roman" panose="02020603050405020304" pitchFamily="18" charset="0"/>
              </a:rPr>
              <a:t>‘For me, and I know for the other energy project officers as well, these groups are really important for our learning, especially early in our careers. They give us the chance to be like sponges, absorbing the knowledge that senior members have. When you're working remotely, you don’t get those passing office conversations that just happen naturally in person.’</a:t>
            </a:r>
            <a:endParaRPr lang="en-GB" sz="1600" i="1" noProof="0"/>
          </a:p>
        </p:txBody>
      </p:sp>
      <p:grpSp>
        <p:nvGrpSpPr>
          <p:cNvPr id="30" name="Group 29">
            <a:extLst>
              <a:ext uri="{FF2B5EF4-FFF2-40B4-BE49-F238E27FC236}">
                <a16:creationId xmlns:a16="http://schemas.microsoft.com/office/drawing/2014/main" id="{C873688F-CEF6-8C2B-4821-0095DF4D271F}"/>
              </a:ext>
            </a:extLst>
          </p:cNvPr>
          <p:cNvGrpSpPr/>
          <p:nvPr/>
        </p:nvGrpSpPr>
        <p:grpSpPr>
          <a:xfrm>
            <a:off x="0" y="2095022"/>
            <a:ext cx="2104050" cy="473324"/>
            <a:chOff x="0" y="2095022"/>
            <a:chExt cx="2104050" cy="473324"/>
          </a:xfrm>
        </p:grpSpPr>
        <p:sp>
          <p:nvSpPr>
            <p:cNvPr id="28" name="Rectangle 27">
              <a:extLst>
                <a:ext uri="{FF2B5EF4-FFF2-40B4-BE49-F238E27FC236}">
                  <a16:creationId xmlns:a16="http://schemas.microsoft.com/office/drawing/2014/main" id="{8C7B1A98-28DE-702C-0444-56F3F12838E9}"/>
                </a:ext>
              </a:extLst>
            </p:cNvPr>
            <p:cNvSpPr/>
            <p:nvPr/>
          </p:nvSpPr>
          <p:spPr>
            <a:xfrm>
              <a:off x="0" y="2095023"/>
              <a:ext cx="1852654" cy="473323"/>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9" name="Oval 28">
              <a:extLst>
                <a:ext uri="{FF2B5EF4-FFF2-40B4-BE49-F238E27FC236}">
                  <a16:creationId xmlns:a16="http://schemas.microsoft.com/office/drawing/2014/main" id="{D4DC9987-343D-F508-EB74-91155D003B01}"/>
                </a:ext>
              </a:extLst>
            </p:cNvPr>
            <p:cNvSpPr/>
            <p:nvPr/>
          </p:nvSpPr>
          <p:spPr>
            <a:xfrm>
              <a:off x="1539507" y="2095022"/>
              <a:ext cx="564543" cy="47332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pSp>
      <p:sp>
        <p:nvSpPr>
          <p:cNvPr id="31" name="TextBox 30">
            <a:extLst>
              <a:ext uri="{FF2B5EF4-FFF2-40B4-BE49-F238E27FC236}">
                <a16:creationId xmlns:a16="http://schemas.microsoft.com/office/drawing/2014/main" id="{BEB2CE33-6CF7-387F-FD17-540BCA931A79}"/>
              </a:ext>
            </a:extLst>
          </p:cNvPr>
          <p:cNvSpPr txBox="1"/>
          <p:nvPr/>
        </p:nvSpPr>
        <p:spPr>
          <a:xfrm>
            <a:off x="203341" y="2135319"/>
            <a:ext cx="1775011" cy="400110"/>
          </a:xfrm>
          <a:prstGeom prst="rect">
            <a:avLst/>
          </a:prstGeom>
          <a:noFill/>
        </p:spPr>
        <p:txBody>
          <a:bodyPr wrap="square" rtlCol="0">
            <a:spAutoFit/>
          </a:bodyPr>
          <a:lstStyle/>
          <a:p>
            <a:pPr algn="l"/>
            <a:r>
              <a:rPr lang="en-GB" sz="2000" b="1" noProof="0">
                <a:solidFill>
                  <a:schemeClr val="bg1"/>
                </a:solidFill>
              </a:rPr>
              <a:t>LEARNINGS</a:t>
            </a:r>
          </a:p>
        </p:txBody>
      </p:sp>
      <p:pic>
        <p:nvPicPr>
          <p:cNvPr id="5" name="Picture 4" descr="A person smiling at camera&#10;&#10;Description automatically generated">
            <a:extLst>
              <a:ext uri="{FF2B5EF4-FFF2-40B4-BE49-F238E27FC236}">
                <a16:creationId xmlns:a16="http://schemas.microsoft.com/office/drawing/2014/main" id="{FEA18B83-A11C-330D-F161-305B336D4AF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43325" t="2138" r="9798" b="18736"/>
          <a:stretch/>
        </p:blipFill>
        <p:spPr>
          <a:xfrm>
            <a:off x="9636846" y="1884346"/>
            <a:ext cx="1813420" cy="1865939"/>
          </a:xfrm>
          <a:prstGeom prst="ellipse">
            <a:avLst/>
          </a:prstGeom>
          <a:effectLst>
            <a:outerShdw blurRad="50800" dist="38100" dir="5400000" algn="t" rotWithShape="0">
              <a:prstClr val="black">
                <a:alpha val="40000"/>
              </a:prstClr>
            </a:outerShdw>
          </a:effectLst>
        </p:spPr>
      </p:pic>
      <p:pic>
        <p:nvPicPr>
          <p:cNvPr id="6" name="Graphic 5">
            <a:extLst>
              <a:ext uri="{FF2B5EF4-FFF2-40B4-BE49-F238E27FC236}">
                <a16:creationId xmlns:a16="http://schemas.microsoft.com/office/drawing/2014/main" id="{79D1F46B-4C58-29A5-6424-27A799C57FF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73387" y="1296926"/>
            <a:ext cx="2510041" cy="2772225"/>
          </a:xfrm>
          <a:prstGeom prst="rect">
            <a:avLst/>
          </a:prstGeom>
        </p:spPr>
      </p:pic>
      <p:pic>
        <p:nvPicPr>
          <p:cNvPr id="8" name="Picture 7" descr="A person in a blue shirt and tie&#10;&#10;Description automatically generated">
            <a:extLst>
              <a:ext uri="{FF2B5EF4-FFF2-40B4-BE49-F238E27FC236}">
                <a16:creationId xmlns:a16="http://schemas.microsoft.com/office/drawing/2014/main" id="{0221CCF4-CD8A-7618-95C5-D253572C4B6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35822" r="7989" b="10735"/>
          <a:stretch/>
        </p:blipFill>
        <p:spPr>
          <a:xfrm>
            <a:off x="9648100" y="4274811"/>
            <a:ext cx="1852654" cy="1826026"/>
          </a:xfrm>
          <a:prstGeom prst="ellipse">
            <a:avLst/>
          </a:prstGeom>
          <a:effectLst>
            <a:outerShdw blurRad="50800" dist="38100" dir="5400000" algn="t" rotWithShape="0">
              <a:prstClr val="black">
                <a:alpha val="40000"/>
              </a:prstClr>
            </a:outerShdw>
          </a:effectLst>
        </p:spPr>
      </p:pic>
      <p:pic>
        <p:nvPicPr>
          <p:cNvPr id="9" name="Graphic 8">
            <a:extLst>
              <a:ext uri="{FF2B5EF4-FFF2-40B4-BE49-F238E27FC236}">
                <a16:creationId xmlns:a16="http://schemas.microsoft.com/office/drawing/2014/main" id="{0CF1A647-ED5D-3B7B-ECC2-F32B5DFAF75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9273387" y="3845020"/>
            <a:ext cx="2602080" cy="2873878"/>
          </a:xfrm>
          <a:prstGeom prst="rect">
            <a:avLst/>
          </a:prstGeom>
        </p:spPr>
      </p:pic>
    </p:spTree>
    <p:extLst>
      <p:ext uri="{BB962C8B-B14F-4D97-AF65-F5344CB8AC3E}">
        <p14:creationId xmlns:p14="http://schemas.microsoft.com/office/powerpoint/2010/main" val="158584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556A-5616-4FF7-87AB-1B4B773E769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7E3EFB3-E088-541B-BE57-0EE0C46A00F1}"/>
              </a:ext>
            </a:extLst>
          </p:cNvPr>
          <p:cNvSpPr/>
          <p:nvPr/>
        </p:nvSpPr>
        <p:spPr>
          <a:xfrm>
            <a:off x="3559309" y="3246829"/>
            <a:ext cx="5224665" cy="361117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F9994428-7062-BC9C-F2CE-E08A5DE865CB}"/>
              </a:ext>
            </a:extLst>
          </p:cNvPr>
          <p:cNvSpPr/>
          <p:nvPr/>
        </p:nvSpPr>
        <p:spPr>
          <a:xfrm>
            <a:off x="9845489" y="6010866"/>
            <a:ext cx="2342303" cy="822037"/>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Slide Number Placeholder 1">
            <a:extLst>
              <a:ext uri="{FF2B5EF4-FFF2-40B4-BE49-F238E27FC236}">
                <a16:creationId xmlns:a16="http://schemas.microsoft.com/office/drawing/2014/main" id="{EFB46D97-7D1E-6AB7-1621-6DE61A5F9426}"/>
              </a:ext>
            </a:extLst>
          </p:cNvPr>
          <p:cNvSpPr>
            <a:spLocks noGrp="1"/>
          </p:cNvSpPr>
          <p:nvPr>
            <p:ph type="sldNum" sz="quarter" idx="10"/>
          </p:nvPr>
        </p:nvSpPr>
        <p:spPr/>
        <p:txBody>
          <a:bodyPr/>
          <a:lstStyle/>
          <a:p>
            <a:fld id="{BC713994-E38F-4BB4-A257-6815BBC3FB08}" type="slidenum">
              <a:rPr lang="en-GB" noProof="0" smtClean="0"/>
              <a:pPr/>
              <a:t>29</a:t>
            </a:fld>
            <a:endParaRPr lang="en-GB" noProof="0"/>
          </a:p>
        </p:txBody>
      </p:sp>
      <p:sp>
        <p:nvSpPr>
          <p:cNvPr id="3" name="Title 2">
            <a:extLst>
              <a:ext uri="{FF2B5EF4-FFF2-40B4-BE49-F238E27FC236}">
                <a16:creationId xmlns:a16="http://schemas.microsoft.com/office/drawing/2014/main" id="{5DC58E0D-C384-02AA-DDD7-AC432C47DDA3}"/>
              </a:ext>
            </a:extLst>
          </p:cNvPr>
          <p:cNvSpPr>
            <a:spLocks noGrp="1"/>
          </p:cNvSpPr>
          <p:nvPr>
            <p:ph type="title"/>
          </p:nvPr>
        </p:nvSpPr>
        <p:spPr/>
        <p:txBody>
          <a:bodyPr/>
          <a:lstStyle/>
          <a:p>
            <a:r>
              <a:rPr lang="en-GB" noProof="0"/>
              <a:t>Case Study – GSENZH Learning Group  </a:t>
            </a:r>
          </a:p>
        </p:txBody>
      </p:sp>
      <p:sp>
        <p:nvSpPr>
          <p:cNvPr id="7" name="Rectangle 6">
            <a:extLst>
              <a:ext uri="{FF2B5EF4-FFF2-40B4-BE49-F238E27FC236}">
                <a16:creationId xmlns:a16="http://schemas.microsoft.com/office/drawing/2014/main" id="{C0968537-9631-26DC-9E2D-570C3130F9CF}"/>
              </a:ext>
            </a:extLst>
          </p:cNvPr>
          <p:cNvSpPr/>
          <p:nvPr/>
        </p:nvSpPr>
        <p:spPr>
          <a:xfrm>
            <a:off x="0" y="966246"/>
            <a:ext cx="12231278" cy="112877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solidFill>
                <a:schemeClr val="tx1"/>
              </a:solidFill>
            </a:endParaRPr>
          </a:p>
        </p:txBody>
      </p:sp>
      <p:pic>
        <p:nvPicPr>
          <p:cNvPr id="12" name="Picture 11" descr="A logo with purple circles and white text&#10;&#10;AI-generated content may be incorrect.">
            <a:extLst>
              <a:ext uri="{FF2B5EF4-FFF2-40B4-BE49-F238E27FC236}">
                <a16:creationId xmlns:a16="http://schemas.microsoft.com/office/drawing/2014/main" id="{6EF56689-160A-5B7F-95A7-FF004C4EF81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01436" y="89993"/>
            <a:ext cx="1811689" cy="776007"/>
          </a:xfrm>
          <a:prstGeom prst="rect">
            <a:avLst/>
          </a:prstGeom>
        </p:spPr>
      </p:pic>
      <p:pic>
        <p:nvPicPr>
          <p:cNvPr id="14" name="Picture 13" descr="A logo with a pin on it&#10;&#10;AI-generated content may be incorrect.">
            <a:extLst>
              <a:ext uri="{FF2B5EF4-FFF2-40B4-BE49-F238E27FC236}">
                <a16:creationId xmlns:a16="http://schemas.microsoft.com/office/drawing/2014/main" id="{15C05022-333E-CC28-55AF-8CA1447CF9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20641" y="63263"/>
            <a:ext cx="910187" cy="910187"/>
          </a:xfrm>
          <a:prstGeom prst="rect">
            <a:avLst/>
          </a:prstGeom>
        </p:spPr>
      </p:pic>
      <p:sp>
        <p:nvSpPr>
          <p:cNvPr id="25" name="TextBox 24">
            <a:extLst>
              <a:ext uri="{FF2B5EF4-FFF2-40B4-BE49-F238E27FC236}">
                <a16:creationId xmlns:a16="http://schemas.microsoft.com/office/drawing/2014/main" id="{19884A9E-F2BF-8682-99F4-5137494E8D49}"/>
              </a:ext>
            </a:extLst>
          </p:cNvPr>
          <p:cNvSpPr txBox="1"/>
          <p:nvPr/>
        </p:nvSpPr>
        <p:spPr>
          <a:xfrm>
            <a:off x="251396" y="1161268"/>
            <a:ext cx="6526142" cy="676660"/>
          </a:xfrm>
          <a:prstGeom prst="rect">
            <a:avLst/>
          </a:prstGeom>
          <a:noFill/>
        </p:spPr>
        <p:txBody>
          <a:bodyPr wrap="square" rtlCol="0">
            <a:spAutoFit/>
          </a:bodyPr>
          <a:lstStyle/>
          <a:p>
            <a:pPr>
              <a:lnSpc>
                <a:spcPct val="107000"/>
              </a:lnSpc>
              <a:spcAft>
                <a:spcPts val="800"/>
              </a:spcAft>
            </a:pPr>
            <a:r>
              <a:rPr lang="en-GB" sz="1200" i="1" kern="100" noProof="0">
                <a:effectLst/>
                <a:latin typeface="Aptos" panose="020B0004020202020204" pitchFamily="34" charset="0"/>
                <a:ea typeface="Aptos" panose="020B0004020202020204" pitchFamily="34" charset="0"/>
                <a:cs typeface="Times New Roman" panose="02020603050405020304" pitchFamily="18" charset="0"/>
              </a:rPr>
              <a:t>‘We have been pleasantly surprised by how much this initiative has strengthened team relationships as a team who work fully remotely, it’s fostered a culture of collaboration and curiosity that extends beyond the sessions.’</a:t>
            </a:r>
            <a:endParaRPr lang="en-GB" sz="1600" i="1" noProof="0"/>
          </a:p>
        </p:txBody>
      </p:sp>
      <p:grpSp>
        <p:nvGrpSpPr>
          <p:cNvPr id="30" name="Group 29">
            <a:extLst>
              <a:ext uri="{FF2B5EF4-FFF2-40B4-BE49-F238E27FC236}">
                <a16:creationId xmlns:a16="http://schemas.microsoft.com/office/drawing/2014/main" id="{F89F2573-8DE1-A2E0-B887-E16B9457023E}"/>
              </a:ext>
            </a:extLst>
          </p:cNvPr>
          <p:cNvGrpSpPr/>
          <p:nvPr/>
        </p:nvGrpSpPr>
        <p:grpSpPr>
          <a:xfrm>
            <a:off x="0" y="2095022"/>
            <a:ext cx="2104050" cy="473324"/>
            <a:chOff x="0" y="2095022"/>
            <a:chExt cx="2104050" cy="473324"/>
          </a:xfrm>
        </p:grpSpPr>
        <p:sp>
          <p:nvSpPr>
            <p:cNvPr id="28" name="Rectangle 27">
              <a:extLst>
                <a:ext uri="{FF2B5EF4-FFF2-40B4-BE49-F238E27FC236}">
                  <a16:creationId xmlns:a16="http://schemas.microsoft.com/office/drawing/2014/main" id="{8E34A392-5A1F-2F5C-942E-CD0EFB6E6379}"/>
                </a:ext>
              </a:extLst>
            </p:cNvPr>
            <p:cNvSpPr/>
            <p:nvPr/>
          </p:nvSpPr>
          <p:spPr>
            <a:xfrm>
              <a:off x="0" y="2095023"/>
              <a:ext cx="1852654" cy="473323"/>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9" name="Oval 28">
              <a:extLst>
                <a:ext uri="{FF2B5EF4-FFF2-40B4-BE49-F238E27FC236}">
                  <a16:creationId xmlns:a16="http://schemas.microsoft.com/office/drawing/2014/main" id="{E8A91DEA-1278-2503-6B9D-F61F55D30C2A}"/>
                </a:ext>
              </a:extLst>
            </p:cNvPr>
            <p:cNvSpPr/>
            <p:nvPr/>
          </p:nvSpPr>
          <p:spPr>
            <a:xfrm>
              <a:off x="1539507" y="2095022"/>
              <a:ext cx="564543" cy="47332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pSp>
      <p:sp>
        <p:nvSpPr>
          <p:cNvPr id="31" name="TextBox 30">
            <a:extLst>
              <a:ext uri="{FF2B5EF4-FFF2-40B4-BE49-F238E27FC236}">
                <a16:creationId xmlns:a16="http://schemas.microsoft.com/office/drawing/2014/main" id="{FB1DC013-2069-E46C-4145-94C71559DAD6}"/>
              </a:ext>
            </a:extLst>
          </p:cNvPr>
          <p:cNvSpPr txBox="1"/>
          <p:nvPr/>
        </p:nvSpPr>
        <p:spPr>
          <a:xfrm>
            <a:off x="131859" y="2134676"/>
            <a:ext cx="1775011" cy="400110"/>
          </a:xfrm>
          <a:prstGeom prst="rect">
            <a:avLst/>
          </a:prstGeom>
          <a:noFill/>
        </p:spPr>
        <p:txBody>
          <a:bodyPr wrap="square" rtlCol="0">
            <a:spAutoFit/>
          </a:bodyPr>
          <a:lstStyle/>
          <a:p>
            <a:pPr algn="l"/>
            <a:r>
              <a:rPr lang="en-GB" sz="2000" b="1" noProof="0">
                <a:solidFill>
                  <a:schemeClr val="bg1"/>
                </a:solidFill>
              </a:rPr>
              <a:t>IMPACT</a:t>
            </a:r>
          </a:p>
        </p:txBody>
      </p:sp>
      <p:pic>
        <p:nvPicPr>
          <p:cNvPr id="4" name="Picture 3" descr="A person smiling at camera&#10;&#10;Description automatically generated">
            <a:extLst>
              <a:ext uri="{FF2B5EF4-FFF2-40B4-BE49-F238E27FC236}">
                <a16:creationId xmlns:a16="http://schemas.microsoft.com/office/drawing/2014/main" id="{1D2C8E4F-29B6-9CBF-BE64-A0465F0CDC0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3325" t="2138" r="9798" b="18736"/>
          <a:stretch/>
        </p:blipFill>
        <p:spPr>
          <a:xfrm>
            <a:off x="2859920" y="1926855"/>
            <a:ext cx="1239525" cy="1275423"/>
          </a:xfrm>
          <a:prstGeom prst="ellipse">
            <a:avLst/>
          </a:prstGeom>
          <a:effectLst>
            <a:outerShdw blurRad="50800" dist="38100" dir="8100000" algn="tr" rotWithShape="0">
              <a:prstClr val="black">
                <a:alpha val="40000"/>
              </a:prstClr>
            </a:outerShdw>
          </a:effectLst>
        </p:spPr>
      </p:pic>
      <p:pic>
        <p:nvPicPr>
          <p:cNvPr id="5" name="Picture 4" descr="A person in a blue shirt and tie&#10;&#10;Description automatically generated">
            <a:extLst>
              <a:ext uri="{FF2B5EF4-FFF2-40B4-BE49-F238E27FC236}">
                <a16:creationId xmlns:a16="http://schemas.microsoft.com/office/drawing/2014/main" id="{3C8715CD-23B3-E6A9-819D-5EC646EC466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5822" r="7989" b="10735"/>
          <a:stretch/>
        </p:blipFill>
        <p:spPr>
          <a:xfrm>
            <a:off x="8181758" y="1899504"/>
            <a:ext cx="1321772" cy="1302774"/>
          </a:xfrm>
          <a:prstGeom prst="ellipse">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2629162E-E4D1-CD7C-D43F-B7F74F5B317A}"/>
              </a:ext>
            </a:extLst>
          </p:cNvPr>
          <p:cNvSpPr txBox="1"/>
          <p:nvPr/>
        </p:nvSpPr>
        <p:spPr>
          <a:xfrm>
            <a:off x="553215" y="2844225"/>
            <a:ext cx="2384819" cy="584775"/>
          </a:xfrm>
          <a:prstGeom prst="rect">
            <a:avLst/>
          </a:prstGeom>
          <a:noFill/>
        </p:spPr>
        <p:txBody>
          <a:bodyPr wrap="none" rtlCol="0">
            <a:spAutoFit/>
          </a:bodyPr>
          <a:lstStyle/>
          <a:p>
            <a:pPr algn="r"/>
            <a:r>
              <a:rPr lang="en-GB" sz="1600" b="1" noProof="0">
                <a:latin typeface="+mj-lt"/>
              </a:rPr>
              <a:t>Net Zero Hub</a:t>
            </a:r>
            <a:br>
              <a:rPr lang="en-GB" sz="1600" b="1" noProof="0">
                <a:latin typeface="+mj-lt"/>
              </a:rPr>
            </a:br>
            <a:r>
              <a:rPr lang="en-GB" sz="1600" b="1" noProof="0">
                <a:latin typeface="+mj-lt"/>
              </a:rPr>
              <a:t>Regional Project Officer</a:t>
            </a:r>
          </a:p>
        </p:txBody>
      </p:sp>
      <p:sp>
        <p:nvSpPr>
          <p:cNvPr id="11" name="TextBox 10">
            <a:extLst>
              <a:ext uri="{FF2B5EF4-FFF2-40B4-BE49-F238E27FC236}">
                <a16:creationId xmlns:a16="http://schemas.microsoft.com/office/drawing/2014/main" id="{3584B9A6-834C-B3C6-F342-2964DE00E3B4}"/>
              </a:ext>
            </a:extLst>
          </p:cNvPr>
          <p:cNvSpPr txBox="1"/>
          <p:nvPr/>
        </p:nvSpPr>
        <p:spPr>
          <a:xfrm>
            <a:off x="9737024" y="2970862"/>
            <a:ext cx="2165786" cy="584775"/>
          </a:xfrm>
          <a:prstGeom prst="rect">
            <a:avLst/>
          </a:prstGeom>
          <a:noFill/>
        </p:spPr>
        <p:txBody>
          <a:bodyPr wrap="none" rtlCol="0">
            <a:spAutoFit/>
          </a:bodyPr>
          <a:lstStyle/>
          <a:p>
            <a:r>
              <a:rPr lang="en-GB" sz="1600" b="1" noProof="0">
                <a:latin typeface="+mj-lt"/>
              </a:rPr>
              <a:t>Net Zero Hub </a:t>
            </a:r>
            <a:br>
              <a:rPr lang="en-GB" sz="1600" b="1" noProof="0">
                <a:latin typeface="+mj-lt"/>
              </a:rPr>
            </a:br>
            <a:r>
              <a:rPr lang="en-GB" sz="1600" b="1" noProof="0">
                <a:latin typeface="+mj-lt"/>
              </a:rPr>
              <a:t>Programme Manager</a:t>
            </a:r>
          </a:p>
        </p:txBody>
      </p:sp>
      <p:sp>
        <p:nvSpPr>
          <p:cNvPr id="18" name="Title 2">
            <a:extLst>
              <a:ext uri="{FF2B5EF4-FFF2-40B4-BE49-F238E27FC236}">
                <a16:creationId xmlns:a16="http://schemas.microsoft.com/office/drawing/2014/main" id="{5F01AA7D-BE1F-4EB8-2080-6B0283280696}"/>
              </a:ext>
            </a:extLst>
          </p:cNvPr>
          <p:cNvSpPr txBox="1">
            <a:spLocks/>
          </p:cNvSpPr>
          <p:nvPr/>
        </p:nvSpPr>
        <p:spPr>
          <a:xfrm>
            <a:off x="39192" y="3667194"/>
            <a:ext cx="3484789" cy="2993127"/>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342900" indent="-342900">
              <a:spcBef>
                <a:spcPts val="0"/>
              </a:spcBef>
              <a:buClr>
                <a:schemeClr val="accent1"/>
              </a:buClr>
              <a:buFont typeface="Arial" panose="020B0604020202020204" pitchFamily="34" charset="0"/>
              <a:buChar char="•"/>
              <a:defRPr/>
            </a:pPr>
            <a:r>
              <a:rPr lang="en-GB" sz="1050" noProof="0">
                <a:solidFill>
                  <a:schemeClr val="tx1"/>
                </a:solidFill>
                <a:latin typeface="Segoe UI "/>
              </a:rPr>
              <a:t>Exposure to internal expertise </a:t>
            </a:r>
            <a:r>
              <a:rPr lang="en-GB" sz="1050" b="0" noProof="0">
                <a:solidFill>
                  <a:schemeClr val="tx1"/>
                </a:solidFill>
                <a:latin typeface="Segoe UI "/>
              </a:rPr>
              <a:t>and knowledge of senior members of the hub, sharing diverse resources beyond Net Zero GO (books, podcasts, videos, external research) </a:t>
            </a:r>
            <a:br>
              <a:rPr lang="en-GB" sz="1050" b="0" noProof="0">
                <a:solidFill>
                  <a:schemeClr val="tx1"/>
                </a:solidFill>
                <a:latin typeface="Segoe UI "/>
              </a:rPr>
            </a:b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Having a clear structure and workshop format in place ensured that junior members </a:t>
            </a:r>
            <a:r>
              <a:rPr lang="en-GB" sz="1050" noProof="0">
                <a:solidFill>
                  <a:schemeClr val="tx1"/>
                </a:solidFill>
                <a:latin typeface="Segoe UI "/>
              </a:rPr>
              <a:t>felt supported in their learning journey.</a:t>
            </a:r>
            <a:br>
              <a:rPr lang="en-GB" sz="1050" b="0" noProof="0">
                <a:solidFill>
                  <a:schemeClr val="tx1"/>
                </a:solidFill>
                <a:latin typeface="Segoe UI "/>
              </a:rPr>
            </a:b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Encouraging autonomy over learning topics increases engagement, curiosity, and </a:t>
            </a:r>
            <a:r>
              <a:rPr lang="en-GB" sz="1050" noProof="0">
                <a:solidFill>
                  <a:schemeClr val="tx1"/>
                </a:solidFill>
                <a:latin typeface="Segoe UI "/>
              </a:rPr>
              <a:t>ownership over own learning journey at junior level</a:t>
            </a:r>
            <a:r>
              <a:rPr lang="en-GB" sz="1050" b="0" noProof="0">
                <a:solidFill>
                  <a:schemeClr val="tx1"/>
                </a:solidFill>
                <a:latin typeface="Segoe UI "/>
              </a:rPr>
              <a:t>.</a:t>
            </a:r>
          </a:p>
          <a:p>
            <a:pPr marL="342900" indent="-342900">
              <a:spcBef>
                <a:spcPts val="0"/>
              </a:spcBef>
              <a:buClr>
                <a:schemeClr val="accent1"/>
              </a:buClr>
              <a:buFont typeface="Arial" panose="020B0604020202020204" pitchFamily="34" charset="0"/>
              <a:buChar char="•"/>
              <a:defRPr/>
            </a:pP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Junior EPMs involved in the organization of the group can </a:t>
            </a:r>
            <a:r>
              <a:rPr lang="en-GB" sz="1050" noProof="0">
                <a:solidFill>
                  <a:schemeClr val="tx1"/>
                </a:solidFill>
                <a:latin typeface="Segoe UI "/>
              </a:rPr>
              <a:t>practice operational skills, effective communication, and information synthesis</a:t>
            </a:r>
            <a:r>
              <a:rPr lang="en-GB" sz="1050" b="0" noProof="0">
                <a:solidFill>
                  <a:schemeClr val="tx1"/>
                </a:solidFill>
                <a:latin typeface="Segoe UI "/>
              </a:rPr>
              <a:t>, boosting their confidence.</a:t>
            </a:r>
          </a:p>
          <a:p>
            <a:pPr marL="342900" indent="-342900">
              <a:spcBef>
                <a:spcPts val="0"/>
              </a:spcBef>
              <a:buClr>
                <a:schemeClr val="accent1"/>
              </a:buClr>
              <a:buFont typeface="Arial" panose="020B0604020202020204" pitchFamily="34" charset="0"/>
              <a:buChar char="•"/>
              <a:defRPr/>
            </a:pPr>
            <a:endParaRPr lang="en-GB" sz="1000" b="0" noProof="0">
              <a:solidFill>
                <a:schemeClr val="tx1"/>
              </a:solidFill>
              <a:latin typeface="Segoe UI "/>
            </a:endParaRPr>
          </a:p>
        </p:txBody>
      </p:sp>
      <p:sp>
        <p:nvSpPr>
          <p:cNvPr id="19" name="Title 2">
            <a:extLst>
              <a:ext uri="{FF2B5EF4-FFF2-40B4-BE49-F238E27FC236}">
                <a16:creationId xmlns:a16="http://schemas.microsoft.com/office/drawing/2014/main" id="{34D86978-7BF8-D5DA-C53B-88A3413EB603}"/>
              </a:ext>
            </a:extLst>
          </p:cNvPr>
          <p:cNvSpPr txBox="1">
            <a:spLocks/>
          </p:cNvSpPr>
          <p:nvPr/>
        </p:nvSpPr>
        <p:spPr>
          <a:xfrm>
            <a:off x="8783974" y="3777162"/>
            <a:ext cx="3316849" cy="2839239"/>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Creating a culture of </a:t>
            </a:r>
            <a:r>
              <a:rPr lang="en-GB" sz="1050" noProof="0">
                <a:solidFill>
                  <a:schemeClr val="tx1"/>
                </a:solidFill>
                <a:latin typeface="Segoe UI "/>
              </a:rPr>
              <a:t>collective learning </a:t>
            </a:r>
            <a:r>
              <a:rPr lang="en-GB" sz="1050" b="0" noProof="0">
                <a:solidFill>
                  <a:schemeClr val="tx1"/>
                </a:solidFill>
                <a:latin typeface="Segoe UI "/>
              </a:rPr>
              <a:t>within the team and practicing open and inclusive discussion.</a:t>
            </a:r>
            <a:br>
              <a:rPr lang="en-GB" sz="1050" b="0" noProof="0">
                <a:solidFill>
                  <a:schemeClr val="tx1"/>
                </a:solidFill>
                <a:latin typeface="Segoe UI "/>
              </a:rPr>
            </a:b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Providing an inclusive and welcoming atmosphere helps </a:t>
            </a:r>
            <a:r>
              <a:rPr lang="en-GB" sz="1050" noProof="0">
                <a:solidFill>
                  <a:schemeClr val="tx1"/>
                </a:solidFill>
                <a:latin typeface="Segoe UI "/>
              </a:rPr>
              <a:t>build ownership, curiosity,</a:t>
            </a:r>
            <a:r>
              <a:rPr lang="en-GB" sz="1050" b="0" noProof="0">
                <a:solidFill>
                  <a:schemeClr val="tx1"/>
                </a:solidFill>
                <a:latin typeface="Segoe UI "/>
              </a:rPr>
              <a:t> and commitment to learning within the team.</a:t>
            </a:r>
            <a:br>
              <a:rPr lang="en-GB" sz="1050" b="0" noProof="0">
                <a:solidFill>
                  <a:schemeClr val="tx1"/>
                </a:solidFill>
                <a:latin typeface="Segoe UI "/>
              </a:rPr>
            </a:b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The initiative has strengthened remote team relationships, </a:t>
            </a:r>
            <a:r>
              <a:rPr lang="en-GB" sz="1050" noProof="0">
                <a:solidFill>
                  <a:schemeClr val="tx1"/>
                </a:solidFill>
                <a:latin typeface="Segoe UI "/>
              </a:rPr>
              <a:t>created great team building activity</a:t>
            </a:r>
            <a:r>
              <a:rPr lang="en-GB" sz="1050" b="0" noProof="0">
                <a:solidFill>
                  <a:schemeClr val="tx1"/>
                </a:solidFill>
                <a:latin typeface="Segoe UI "/>
              </a:rPr>
              <a:t>, a more collaborative and supportive environment.</a:t>
            </a:r>
            <a:br>
              <a:rPr lang="en-GB" sz="1050" b="0" noProof="0">
                <a:solidFill>
                  <a:schemeClr val="tx1"/>
                </a:solidFill>
                <a:latin typeface="Segoe UI "/>
              </a:rPr>
            </a:br>
            <a:endParaRPr lang="en-GB" sz="1050" b="0" noProof="0">
              <a:solidFill>
                <a:schemeClr val="tx1"/>
              </a:solidFill>
              <a:latin typeface="Segoe UI "/>
            </a:endParaRPr>
          </a:p>
          <a:p>
            <a:pPr marL="342900" indent="-342900">
              <a:spcBef>
                <a:spcPts val="0"/>
              </a:spcBef>
              <a:buClr>
                <a:schemeClr val="accent1"/>
              </a:buClr>
              <a:buFont typeface="Arial" panose="020B0604020202020204" pitchFamily="34" charset="0"/>
              <a:buChar char="•"/>
              <a:defRPr/>
            </a:pPr>
            <a:r>
              <a:rPr lang="en-GB" sz="1050" b="0" noProof="0">
                <a:solidFill>
                  <a:schemeClr val="tx1"/>
                </a:solidFill>
                <a:latin typeface="Segoe UI "/>
              </a:rPr>
              <a:t>Helps </a:t>
            </a:r>
            <a:r>
              <a:rPr lang="en-GB" sz="1050" noProof="0">
                <a:solidFill>
                  <a:schemeClr val="tx1"/>
                </a:solidFill>
                <a:latin typeface="Segoe UI "/>
              </a:rPr>
              <a:t>address knowledge gaps</a:t>
            </a:r>
            <a:r>
              <a:rPr lang="en-GB" sz="1050" b="0" noProof="0">
                <a:solidFill>
                  <a:schemeClr val="tx1"/>
                </a:solidFill>
                <a:latin typeface="Segoe UI "/>
              </a:rPr>
              <a:t>, even for more senior members, as the learning format is structured yet flexible, allowing each EPM to choose learning outcomes that suit their level.</a:t>
            </a:r>
          </a:p>
        </p:txBody>
      </p:sp>
      <p:pic>
        <p:nvPicPr>
          <p:cNvPr id="20" name="Graphic 19">
            <a:extLst>
              <a:ext uri="{FF2B5EF4-FFF2-40B4-BE49-F238E27FC236}">
                <a16:creationId xmlns:a16="http://schemas.microsoft.com/office/drawing/2014/main" id="{111A7797-5370-7F6A-E983-C8E131DF620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7181" y="2883949"/>
            <a:ext cx="704725" cy="704725"/>
          </a:xfrm>
          <a:prstGeom prst="rect">
            <a:avLst/>
          </a:prstGeom>
        </p:spPr>
      </p:pic>
      <p:pic>
        <p:nvPicPr>
          <p:cNvPr id="24" name="Graphic 23" descr="Arrow: Straight with solid fill">
            <a:extLst>
              <a:ext uri="{FF2B5EF4-FFF2-40B4-BE49-F238E27FC236}">
                <a16:creationId xmlns:a16="http://schemas.microsoft.com/office/drawing/2014/main" id="{2A5EE5E6-F47E-F23B-3766-890AE9E4A1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23409" y="3028281"/>
            <a:ext cx="761231" cy="420345"/>
          </a:xfrm>
          <a:prstGeom prst="rect">
            <a:avLst/>
          </a:prstGeom>
        </p:spPr>
      </p:pic>
      <p:sp>
        <p:nvSpPr>
          <p:cNvPr id="6" name="Speech Bubble: Oval 5">
            <a:extLst>
              <a:ext uri="{FF2B5EF4-FFF2-40B4-BE49-F238E27FC236}">
                <a16:creationId xmlns:a16="http://schemas.microsoft.com/office/drawing/2014/main" id="{0CF073D5-1BDD-9DCB-A0A0-C387AC676FB4}"/>
              </a:ext>
            </a:extLst>
          </p:cNvPr>
          <p:cNvSpPr/>
          <p:nvPr/>
        </p:nvSpPr>
        <p:spPr>
          <a:xfrm>
            <a:off x="4439114" y="1651282"/>
            <a:ext cx="2589820" cy="1295464"/>
          </a:xfrm>
          <a:prstGeom prst="wedgeEllipseCallout">
            <a:avLst>
              <a:gd name="adj1" fmla="val -51492"/>
              <a:gd name="adj2" fmla="val 2308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noProof="0">
              <a:solidFill>
                <a:schemeClr val="tx1"/>
              </a:solidFill>
            </a:endParaRPr>
          </a:p>
        </p:txBody>
      </p:sp>
      <p:sp>
        <p:nvSpPr>
          <p:cNvPr id="9" name="Speech Bubble: Oval 8">
            <a:extLst>
              <a:ext uri="{FF2B5EF4-FFF2-40B4-BE49-F238E27FC236}">
                <a16:creationId xmlns:a16="http://schemas.microsoft.com/office/drawing/2014/main" id="{47ECA2CC-60CE-BA09-8E8B-12CEA8AC420D}"/>
              </a:ext>
            </a:extLst>
          </p:cNvPr>
          <p:cNvSpPr/>
          <p:nvPr/>
        </p:nvSpPr>
        <p:spPr>
          <a:xfrm>
            <a:off x="9441012" y="1184669"/>
            <a:ext cx="2790265" cy="1473782"/>
          </a:xfrm>
          <a:prstGeom prst="wedgeEllipseCallout">
            <a:avLst>
              <a:gd name="adj1" fmla="val -43659"/>
              <a:gd name="adj2" fmla="val 42443"/>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000" noProof="0">
              <a:solidFill>
                <a:schemeClr val="tx1"/>
              </a:solidFill>
            </a:endParaRPr>
          </a:p>
        </p:txBody>
      </p:sp>
      <p:grpSp>
        <p:nvGrpSpPr>
          <p:cNvPr id="26" name="Group 25">
            <a:extLst>
              <a:ext uri="{FF2B5EF4-FFF2-40B4-BE49-F238E27FC236}">
                <a16:creationId xmlns:a16="http://schemas.microsoft.com/office/drawing/2014/main" id="{1B05A740-C927-6D78-241B-033AE5BCEF13}"/>
              </a:ext>
            </a:extLst>
          </p:cNvPr>
          <p:cNvGrpSpPr/>
          <p:nvPr/>
        </p:nvGrpSpPr>
        <p:grpSpPr>
          <a:xfrm>
            <a:off x="6302901" y="2805194"/>
            <a:ext cx="910187" cy="910187"/>
            <a:chOff x="6034579" y="2772410"/>
            <a:chExt cx="910187" cy="910187"/>
          </a:xfrm>
        </p:grpSpPr>
        <p:sp>
          <p:nvSpPr>
            <p:cNvPr id="23" name="Oval 22">
              <a:extLst>
                <a:ext uri="{FF2B5EF4-FFF2-40B4-BE49-F238E27FC236}">
                  <a16:creationId xmlns:a16="http://schemas.microsoft.com/office/drawing/2014/main" id="{1FB1B097-16F9-EB10-75AA-58D28EFBD8CE}"/>
                </a:ext>
              </a:extLst>
            </p:cNvPr>
            <p:cNvSpPr/>
            <p:nvPr/>
          </p:nvSpPr>
          <p:spPr>
            <a:xfrm>
              <a:off x="6244890" y="2885996"/>
              <a:ext cx="658541" cy="647018"/>
            </a:xfrm>
            <a:prstGeom prst="ellipse">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6" name="Picture 15" descr="A logo with a pin on it&#10;&#10;AI-generated content may be incorrect.">
              <a:extLst>
                <a:ext uri="{FF2B5EF4-FFF2-40B4-BE49-F238E27FC236}">
                  <a16:creationId xmlns:a16="http://schemas.microsoft.com/office/drawing/2014/main" id="{5782A9F2-1C27-6E8D-96D9-48FD939FEF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34579" y="2772410"/>
              <a:ext cx="910187" cy="910187"/>
            </a:xfrm>
            <a:prstGeom prst="rect">
              <a:avLst/>
            </a:prstGeom>
          </p:spPr>
        </p:pic>
      </p:grpSp>
      <p:sp>
        <p:nvSpPr>
          <p:cNvPr id="17" name="TextBox 16">
            <a:extLst>
              <a:ext uri="{FF2B5EF4-FFF2-40B4-BE49-F238E27FC236}">
                <a16:creationId xmlns:a16="http://schemas.microsoft.com/office/drawing/2014/main" id="{7BD57DC1-C734-DA8B-5E18-5AE3F4868DB2}"/>
              </a:ext>
            </a:extLst>
          </p:cNvPr>
          <p:cNvSpPr txBox="1"/>
          <p:nvPr/>
        </p:nvSpPr>
        <p:spPr>
          <a:xfrm>
            <a:off x="3853258" y="3284171"/>
            <a:ext cx="2344488" cy="338554"/>
          </a:xfrm>
          <a:prstGeom prst="rect">
            <a:avLst/>
          </a:prstGeom>
          <a:noFill/>
        </p:spPr>
        <p:txBody>
          <a:bodyPr wrap="none" rtlCol="0">
            <a:spAutoFit/>
          </a:bodyPr>
          <a:lstStyle/>
          <a:p>
            <a:pPr algn="r"/>
            <a:r>
              <a:rPr lang="en-US" sz="1600" b="1">
                <a:latin typeface="+mj-lt"/>
              </a:rPr>
              <a:t>I</a:t>
            </a:r>
            <a:r>
              <a:rPr lang="en-GB" sz="1600" b="1" err="1">
                <a:latin typeface="+mj-lt"/>
              </a:rPr>
              <a:t>mpact</a:t>
            </a:r>
            <a:r>
              <a:rPr lang="en-GB" sz="1600" b="1">
                <a:latin typeface="+mj-lt"/>
              </a:rPr>
              <a:t> for Net Zero Go</a:t>
            </a:r>
            <a:endParaRPr lang="en-GB" sz="1600" b="1" noProof="0">
              <a:latin typeface="+mj-lt"/>
            </a:endParaRPr>
          </a:p>
        </p:txBody>
      </p:sp>
      <p:sp>
        <p:nvSpPr>
          <p:cNvPr id="22" name="Title 2">
            <a:extLst>
              <a:ext uri="{FF2B5EF4-FFF2-40B4-BE49-F238E27FC236}">
                <a16:creationId xmlns:a16="http://schemas.microsoft.com/office/drawing/2014/main" id="{83F5C182-C251-B0B5-9E95-C004E6B783D8}"/>
              </a:ext>
            </a:extLst>
          </p:cNvPr>
          <p:cNvSpPr txBox="1">
            <a:spLocks/>
          </p:cNvSpPr>
          <p:nvPr/>
        </p:nvSpPr>
        <p:spPr>
          <a:xfrm>
            <a:off x="3523981" y="3669941"/>
            <a:ext cx="5224665" cy="305468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Collecting ongoing </a:t>
            </a:r>
            <a:r>
              <a:rPr lang="en-US" sz="1050" noProof="0">
                <a:solidFill>
                  <a:schemeClr val="tx1"/>
                </a:solidFill>
                <a:latin typeface="Segoe UI "/>
              </a:rPr>
              <a:t>feedback and constructive criticism </a:t>
            </a:r>
            <a:r>
              <a:rPr lang="en-US" sz="1050" b="0" noProof="0">
                <a:solidFill>
                  <a:schemeClr val="tx1"/>
                </a:solidFill>
                <a:latin typeface="Segoe UI "/>
              </a:rPr>
              <a:t>from energy project managers (EPMs) on content, information architecture, and structure.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Identifying </a:t>
            </a:r>
            <a:r>
              <a:rPr lang="en-US" sz="1050" noProof="0">
                <a:solidFill>
                  <a:schemeClr val="tx1"/>
                </a:solidFill>
                <a:latin typeface="Segoe UI "/>
              </a:rPr>
              <a:t>gaps in the existing content </a:t>
            </a:r>
            <a:r>
              <a:rPr lang="en-US" sz="1050" b="0" noProof="0">
                <a:solidFill>
                  <a:schemeClr val="tx1"/>
                </a:solidFill>
                <a:latin typeface="Segoe UI "/>
              </a:rPr>
              <a:t>on Net Zero Go and opportunities for improvement and growth.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Recognizing </a:t>
            </a:r>
            <a:r>
              <a:rPr lang="en-US" sz="1050" noProof="0">
                <a:solidFill>
                  <a:schemeClr val="tx1"/>
                </a:solidFill>
                <a:latin typeface="Segoe UI "/>
              </a:rPr>
              <a:t>other sources of knowledge </a:t>
            </a:r>
            <a:r>
              <a:rPr lang="en-US" sz="1050" b="0" noProof="0">
                <a:solidFill>
                  <a:schemeClr val="tx1"/>
                </a:solidFill>
                <a:latin typeface="Segoe UI "/>
              </a:rPr>
              <a:t>currently utilized by EPMs beyond Net Zero Go.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Identifying </a:t>
            </a:r>
            <a:r>
              <a:rPr lang="en-US" sz="1050" noProof="0">
                <a:solidFill>
                  <a:schemeClr val="tx1"/>
                </a:solidFill>
                <a:latin typeface="Segoe UI "/>
              </a:rPr>
              <a:t>tools and resources </a:t>
            </a:r>
            <a:r>
              <a:rPr lang="en-US" sz="1050" b="0" noProof="0">
                <a:solidFill>
                  <a:schemeClr val="tx1"/>
                </a:solidFill>
                <a:latin typeface="Segoe UI "/>
              </a:rPr>
              <a:t>that could be shared and published on Net Zero Go.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Highlighting </a:t>
            </a:r>
            <a:r>
              <a:rPr lang="en-US" sz="1050" noProof="0">
                <a:solidFill>
                  <a:schemeClr val="tx1"/>
                </a:solidFill>
                <a:latin typeface="Segoe UI "/>
              </a:rPr>
              <a:t>new and upcoming resources or toolkits </a:t>
            </a:r>
            <a:r>
              <a:rPr lang="en-US" sz="1050" b="0" noProof="0">
                <a:solidFill>
                  <a:schemeClr val="tx1"/>
                </a:solidFill>
                <a:latin typeface="Segoe UI "/>
              </a:rPr>
              <a:t>in development that could be added to Net Zero Go.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Fostering </a:t>
            </a:r>
            <a:r>
              <a:rPr lang="en-US" sz="1050" noProof="0">
                <a:solidFill>
                  <a:schemeClr val="tx1"/>
                </a:solidFill>
                <a:latin typeface="Segoe UI "/>
              </a:rPr>
              <a:t>strong relationships with the hub </a:t>
            </a:r>
            <a:r>
              <a:rPr lang="en-US" sz="1050" b="0" noProof="0">
                <a:solidFill>
                  <a:schemeClr val="tx1"/>
                </a:solidFill>
                <a:latin typeface="Segoe UI "/>
              </a:rPr>
              <a:t>to build long-term partnerships and promote knowledge sharing. </a:t>
            </a:r>
          </a:p>
          <a:p>
            <a:pPr marL="342900" indent="-342900">
              <a:spcBef>
                <a:spcPts val="0"/>
              </a:spcBef>
              <a:spcAft>
                <a:spcPts val="600"/>
              </a:spcAft>
              <a:buClr>
                <a:schemeClr val="accent1"/>
              </a:buClr>
              <a:buFont typeface="Arial" panose="020B0604020202020204" pitchFamily="34" charset="0"/>
              <a:buChar char="•"/>
              <a:defRPr/>
            </a:pPr>
            <a:r>
              <a:rPr lang="en-US" sz="1050" b="0" noProof="0">
                <a:solidFill>
                  <a:schemeClr val="tx1"/>
                </a:solidFill>
                <a:latin typeface="Segoe UI "/>
              </a:rPr>
              <a:t>Enhancing the </a:t>
            </a:r>
            <a:r>
              <a:rPr lang="en-US" sz="1050" noProof="0">
                <a:solidFill>
                  <a:schemeClr val="tx1"/>
                </a:solidFill>
                <a:latin typeface="Segoe UI "/>
              </a:rPr>
              <a:t>outreach of Net Zero Go </a:t>
            </a:r>
            <a:r>
              <a:rPr lang="en-US" sz="1050" b="0" noProof="0">
                <a:solidFill>
                  <a:schemeClr val="tx1"/>
                </a:solidFill>
                <a:latin typeface="Segoe UI "/>
              </a:rPr>
              <a:t>among members of Net Zero Hubs. </a:t>
            </a:r>
          </a:p>
          <a:p>
            <a:pPr marL="342900" indent="-342900">
              <a:spcBef>
                <a:spcPts val="0"/>
              </a:spcBef>
              <a:spcAft>
                <a:spcPts val="600"/>
              </a:spcAft>
              <a:buClr>
                <a:schemeClr val="accent1"/>
              </a:buClr>
              <a:buFont typeface="Arial" panose="020B0604020202020204" pitchFamily="34" charset="0"/>
              <a:buChar char="•"/>
              <a:defRPr/>
            </a:pPr>
            <a:r>
              <a:rPr lang="en-US" sz="1050" noProof="0">
                <a:solidFill>
                  <a:schemeClr val="tx1"/>
                </a:solidFill>
                <a:latin typeface="Segoe UI "/>
              </a:rPr>
              <a:t>Promoting Net Zero Go as a valuable learning tool</a:t>
            </a:r>
            <a:r>
              <a:rPr lang="en-US" sz="1050" b="0" noProof="0">
                <a:solidFill>
                  <a:schemeClr val="tx1"/>
                </a:solidFill>
                <a:latin typeface="Segoe UI "/>
              </a:rPr>
              <a:t>, co-created with input and expertise from hub members</a:t>
            </a:r>
            <a:endParaRPr lang="en-GB" sz="1000" b="0" noProof="0">
              <a:solidFill>
                <a:schemeClr val="tx1"/>
              </a:solidFill>
              <a:latin typeface="Segoe UI "/>
            </a:endParaRPr>
          </a:p>
        </p:txBody>
      </p:sp>
      <p:sp>
        <p:nvSpPr>
          <p:cNvPr id="27" name="TextBox 26">
            <a:extLst>
              <a:ext uri="{FF2B5EF4-FFF2-40B4-BE49-F238E27FC236}">
                <a16:creationId xmlns:a16="http://schemas.microsoft.com/office/drawing/2014/main" id="{3F375AA4-6D72-7339-877B-46E69405C8CA}"/>
              </a:ext>
            </a:extLst>
          </p:cNvPr>
          <p:cNvSpPr txBox="1"/>
          <p:nvPr/>
        </p:nvSpPr>
        <p:spPr>
          <a:xfrm>
            <a:off x="4766791" y="1848351"/>
            <a:ext cx="1996128" cy="1100301"/>
          </a:xfrm>
          <a:prstGeom prst="rect">
            <a:avLst/>
          </a:prstGeom>
          <a:noFill/>
        </p:spPr>
        <p:txBody>
          <a:bodyPr wrap="square" rtlCol="0">
            <a:spAutoFit/>
          </a:bodyPr>
          <a:lstStyle/>
          <a:p>
            <a:pPr algn="ctr"/>
            <a:r>
              <a:rPr lang="en-US" sz="1100" i="1"/>
              <a:t>It’s a chance to take in knowledge, ask questions, and contribute by sharing any insights we’ve gained along the way. </a:t>
            </a:r>
          </a:p>
          <a:p>
            <a:pPr algn="ctr"/>
            <a:endParaRPr lang="en-GB" sz="1050" err="1"/>
          </a:p>
        </p:txBody>
      </p:sp>
      <p:sp>
        <p:nvSpPr>
          <p:cNvPr id="32" name="TextBox 31">
            <a:extLst>
              <a:ext uri="{FF2B5EF4-FFF2-40B4-BE49-F238E27FC236}">
                <a16:creationId xmlns:a16="http://schemas.microsoft.com/office/drawing/2014/main" id="{7A23C57E-AC83-A4A5-F0BE-860E5D58411F}"/>
              </a:ext>
            </a:extLst>
          </p:cNvPr>
          <p:cNvSpPr txBox="1"/>
          <p:nvPr/>
        </p:nvSpPr>
        <p:spPr>
          <a:xfrm>
            <a:off x="9875540" y="1365387"/>
            <a:ext cx="2027270" cy="1277273"/>
          </a:xfrm>
          <a:prstGeom prst="rect">
            <a:avLst/>
          </a:prstGeom>
          <a:noFill/>
        </p:spPr>
        <p:txBody>
          <a:bodyPr wrap="square" rtlCol="0">
            <a:spAutoFit/>
          </a:bodyPr>
          <a:lstStyle/>
          <a:p>
            <a:pPr algn="ctr"/>
            <a:r>
              <a:rPr lang="en-US" sz="1100" i="1"/>
              <a:t>In our sessions, there’s no such thing as a ‘stupid question’, everyone’s encouraged to speak up, and it’s all about making sure the quieter voices get heard.</a:t>
            </a:r>
          </a:p>
          <a:p>
            <a:pPr algn="l"/>
            <a:endParaRPr lang="en-GB" sz="1100" err="1"/>
          </a:p>
        </p:txBody>
      </p:sp>
    </p:spTree>
    <p:extLst>
      <p:ext uri="{BB962C8B-B14F-4D97-AF65-F5344CB8AC3E}">
        <p14:creationId xmlns:p14="http://schemas.microsoft.com/office/powerpoint/2010/main" val="193811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4BED43-0C92-922E-FDE7-778733897DDC}"/>
              </a:ext>
            </a:extLst>
          </p:cNvPr>
          <p:cNvSpPr>
            <a:spLocks noGrp="1"/>
          </p:cNvSpPr>
          <p:nvPr>
            <p:ph type="sldNum" sz="quarter" idx="12"/>
          </p:nvPr>
        </p:nvSpPr>
        <p:spPr/>
        <p:txBody>
          <a:bodyPr/>
          <a:lstStyle/>
          <a:p>
            <a:fld id="{1A510317-83A3-EA4E-926E-41CA5CCB0FCB}" type="slidenum">
              <a:rPr lang="en-GB" noProof="0" smtClean="0"/>
              <a:t>3</a:t>
            </a:fld>
            <a:endParaRPr lang="en-GB" noProof="0"/>
          </a:p>
        </p:txBody>
      </p:sp>
      <p:pic>
        <p:nvPicPr>
          <p:cNvPr id="3" name="Picture 2" descr="A screenshot of a computer screen&#10;&#10;AI-generated content may be incorrect.">
            <a:extLst>
              <a:ext uri="{FF2B5EF4-FFF2-40B4-BE49-F238E27FC236}">
                <a16:creationId xmlns:a16="http://schemas.microsoft.com/office/drawing/2014/main" id="{8698D22C-26BE-63A2-8ECE-64BBE6C72AB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79182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47E93-1589-47E5-1959-34F521785CEB}"/>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2E38BE33-43B7-008B-A216-283AD8CDD8AF}"/>
              </a:ext>
            </a:extLst>
          </p:cNvPr>
          <p:cNvSpPr/>
          <p:nvPr/>
        </p:nvSpPr>
        <p:spPr>
          <a:xfrm>
            <a:off x="7467600" y="2692692"/>
            <a:ext cx="4604925" cy="4165308"/>
          </a:xfrm>
          <a:prstGeom prst="ellipse">
            <a:avLst/>
          </a:prstGeom>
          <a:solidFill>
            <a:schemeClr val="accent2">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65F6B480-B1A4-8C09-98C9-905164ABE285}"/>
              </a:ext>
            </a:extLst>
          </p:cNvPr>
          <p:cNvSpPr>
            <a:spLocks noGrp="1"/>
          </p:cNvSpPr>
          <p:nvPr>
            <p:ph type="ctrTitle"/>
          </p:nvPr>
        </p:nvSpPr>
        <p:spPr>
          <a:xfrm>
            <a:off x="968573" y="1888958"/>
            <a:ext cx="6189096" cy="923330"/>
          </a:xfrm>
        </p:spPr>
        <p:txBody>
          <a:bodyPr/>
          <a:lstStyle/>
          <a:p>
            <a:r>
              <a:rPr lang="en-GB" noProof="0"/>
              <a:t>Insights</a:t>
            </a:r>
          </a:p>
        </p:txBody>
      </p:sp>
      <p:pic>
        <p:nvPicPr>
          <p:cNvPr id="3" name="Picture 2" descr="A person in a white shirt&#10;&#10;Description automatically generated">
            <a:extLst>
              <a:ext uri="{FF2B5EF4-FFF2-40B4-BE49-F238E27FC236}">
                <a16:creationId xmlns:a16="http://schemas.microsoft.com/office/drawing/2014/main" id="{C498B434-2F6B-3649-03E1-29768462FF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8139952" y="1249462"/>
            <a:ext cx="4041288" cy="5608538"/>
          </a:xfrm>
          <a:prstGeom prst="rect">
            <a:avLst/>
          </a:prstGeom>
        </p:spPr>
      </p:pic>
      <p:pic>
        <p:nvPicPr>
          <p:cNvPr id="6" name="Picture 5" descr="A logo with a pin on it&#10;&#10;AI-generated content may be incorrect.">
            <a:extLst>
              <a:ext uri="{FF2B5EF4-FFF2-40B4-BE49-F238E27FC236}">
                <a16:creationId xmlns:a16="http://schemas.microsoft.com/office/drawing/2014/main" id="{DD14DF46-901E-B788-F284-EE447D7F615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54362" y="3220349"/>
            <a:ext cx="2121672" cy="2121672"/>
          </a:xfrm>
          <a:prstGeom prst="rect">
            <a:avLst/>
          </a:prstGeom>
        </p:spPr>
      </p:pic>
    </p:spTree>
    <p:extLst>
      <p:ext uri="{BB962C8B-B14F-4D97-AF65-F5344CB8AC3E}">
        <p14:creationId xmlns:p14="http://schemas.microsoft.com/office/powerpoint/2010/main" val="2845913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9FE658-4EC6-0961-61A6-9D81B74BBD2C}"/>
              </a:ext>
            </a:extLst>
          </p:cNvPr>
          <p:cNvSpPr/>
          <p:nvPr/>
        </p:nvSpPr>
        <p:spPr>
          <a:xfrm>
            <a:off x="11619254" y="6196519"/>
            <a:ext cx="414747" cy="556452"/>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1B3AA2FB-9417-8498-9917-902F7E89D1CA}"/>
              </a:ext>
            </a:extLst>
          </p:cNvPr>
          <p:cNvSpPr/>
          <p:nvPr/>
        </p:nvSpPr>
        <p:spPr>
          <a:xfrm>
            <a:off x="9734493" y="6559254"/>
            <a:ext cx="2326003" cy="216523"/>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9D56DE01-C4E0-4D64-94C3-0BD81A6270BB}"/>
              </a:ext>
            </a:extLst>
          </p:cNvPr>
          <p:cNvSpPr>
            <a:spLocks noGrp="1"/>
          </p:cNvSpPr>
          <p:nvPr>
            <p:ph type="title"/>
          </p:nvPr>
        </p:nvSpPr>
        <p:spPr/>
        <p:txBody>
          <a:bodyPr/>
          <a:lstStyle/>
          <a:p>
            <a:r>
              <a:rPr lang="en-GB" noProof="0"/>
              <a:t>Key Insights - Capabilities</a:t>
            </a:r>
          </a:p>
        </p:txBody>
      </p:sp>
      <p:sp>
        <p:nvSpPr>
          <p:cNvPr id="37" name="Rectangle: Rounded Corners 36">
            <a:extLst>
              <a:ext uri="{FF2B5EF4-FFF2-40B4-BE49-F238E27FC236}">
                <a16:creationId xmlns:a16="http://schemas.microsoft.com/office/drawing/2014/main" id="{50C7B607-3A71-4C93-9794-4EA48F5A276D}"/>
              </a:ext>
            </a:extLst>
          </p:cNvPr>
          <p:cNvSpPr/>
          <p:nvPr/>
        </p:nvSpPr>
        <p:spPr>
          <a:xfrm>
            <a:off x="6203577" y="1228213"/>
            <a:ext cx="4906744" cy="898177"/>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sz="1100" i="1" noProof="0">
                <a:solidFill>
                  <a:schemeClr val="tx1"/>
                </a:solidFill>
                <a:latin typeface="Segoe UI"/>
                <a:cs typeface="Segoe UI"/>
              </a:rPr>
              <a:t>‘For me, </a:t>
            </a:r>
            <a:r>
              <a:rPr lang="en-GB" sz="1100" b="1" i="1" noProof="0">
                <a:solidFill>
                  <a:schemeClr val="tx1"/>
                </a:solidFill>
                <a:latin typeface="Segoe UI"/>
                <a:cs typeface="Segoe UI"/>
              </a:rPr>
              <a:t>the training has definitely been the most valuable </a:t>
            </a:r>
            <a:r>
              <a:rPr lang="en-GB" sz="1100" i="1" noProof="0">
                <a:solidFill>
                  <a:schemeClr val="tx1"/>
                </a:solidFill>
                <a:latin typeface="Segoe UI"/>
                <a:cs typeface="Segoe UI"/>
              </a:rPr>
              <a:t>part. You’re trying to take in all this new information almost all at once, and you’re not sure what steps to take!’</a:t>
            </a:r>
          </a:p>
          <a:p>
            <a:pPr>
              <a:spcBef>
                <a:spcPts val="300"/>
              </a:spcBef>
            </a:pPr>
            <a:endParaRPr lang="en-GB" sz="1400" i="1" noProof="0">
              <a:solidFill>
                <a:schemeClr val="tx1"/>
              </a:solidFill>
              <a:latin typeface="Segoe UI"/>
              <a:cs typeface="Segoe UI"/>
            </a:endParaRPr>
          </a:p>
        </p:txBody>
      </p:sp>
      <p:sp>
        <p:nvSpPr>
          <p:cNvPr id="36" name="Rectangle: Rounded Corners 35">
            <a:extLst>
              <a:ext uri="{FF2B5EF4-FFF2-40B4-BE49-F238E27FC236}">
                <a16:creationId xmlns:a16="http://schemas.microsoft.com/office/drawing/2014/main" id="{235CF1C3-1D71-45DC-B003-3AC165893AF2}"/>
              </a:ext>
            </a:extLst>
          </p:cNvPr>
          <p:cNvSpPr/>
          <p:nvPr/>
        </p:nvSpPr>
        <p:spPr>
          <a:xfrm>
            <a:off x="378351" y="5391911"/>
            <a:ext cx="5843512"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b="1" noProof="0">
                <a:solidFill>
                  <a:schemeClr val="tx1"/>
                </a:solidFill>
                <a:latin typeface="Segoe UI"/>
                <a:cs typeface="Segoe UI"/>
              </a:rPr>
              <a:t>The strongest evidence of impact on capability</a:t>
            </a:r>
            <a:br>
              <a:rPr lang="en-GB" b="1" noProof="0">
                <a:solidFill>
                  <a:schemeClr val="tx1"/>
                </a:solidFill>
                <a:latin typeface="Segoe UI"/>
                <a:cs typeface="Segoe UI"/>
              </a:rPr>
            </a:br>
            <a:r>
              <a:rPr lang="en-GB" sz="1100" noProof="0">
                <a:solidFill>
                  <a:schemeClr val="accent2"/>
                </a:solidFill>
                <a:latin typeface="Segoe UI"/>
                <a:cs typeface="Segoe UI"/>
              </a:rPr>
              <a:t>The strongest qualitative evidence of capability building comes from the least equipped users (Helen) who are actively working to develop their competencies. This effort highlights a clear need for tailored training at various levels, based on the specific knowledge required. Net Zero Go is seen as an essential resource in supporting both professional development and career progression for these users.</a:t>
            </a:r>
          </a:p>
        </p:txBody>
      </p:sp>
      <p:sp>
        <p:nvSpPr>
          <p:cNvPr id="47" name="Rectangle: Rounded Corners 46">
            <a:extLst>
              <a:ext uri="{FF2B5EF4-FFF2-40B4-BE49-F238E27FC236}">
                <a16:creationId xmlns:a16="http://schemas.microsoft.com/office/drawing/2014/main" id="{DE0AE09C-4923-464D-B934-66463DB75827}"/>
              </a:ext>
            </a:extLst>
          </p:cNvPr>
          <p:cNvSpPr/>
          <p:nvPr/>
        </p:nvSpPr>
        <p:spPr>
          <a:xfrm>
            <a:off x="6203575" y="5269169"/>
            <a:ext cx="4816670" cy="1264462"/>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endParaRPr lang="en-GB" sz="1400" i="1" baseline="30000" noProof="0">
              <a:solidFill>
                <a:schemeClr val="tx1"/>
              </a:solidFill>
              <a:latin typeface="Segoe UI" panose="020B0502040204020203" pitchFamily="34" charset="0"/>
              <a:cs typeface="Segoe UI" panose="020B0502040204020203" pitchFamily="34" charset="0"/>
            </a:endParaRPr>
          </a:p>
        </p:txBody>
      </p:sp>
      <p:sp>
        <p:nvSpPr>
          <p:cNvPr id="72" name="Rectangle: Rounded Corners 71">
            <a:extLst>
              <a:ext uri="{FF2B5EF4-FFF2-40B4-BE49-F238E27FC236}">
                <a16:creationId xmlns:a16="http://schemas.microsoft.com/office/drawing/2014/main" id="{86F25892-EABD-450A-8486-22A635CA015D}"/>
              </a:ext>
            </a:extLst>
          </p:cNvPr>
          <p:cNvSpPr/>
          <p:nvPr/>
        </p:nvSpPr>
        <p:spPr>
          <a:xfrm>
            <a:off x="378351" y="3931437"/>
            <a:ext cx="5825225" cy="1003911"/>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Bridging the knowledge gap for generalists </a:t>
            </a:r>
            <a:br>
              <a:rPr lang="en-GB" b="1" noProof="0">
                <a:solidFill>
                  <a:schemeClr val="tx1"/>
                </a:solidFill>
                <a:latin typeface="Segoe UI" panose="020B0502040204020203" pitchFamily="34" charset="0"/>
                <a:cs typeface="Segoe UI" panose="020B0502040204020203" pitchFamily="34" charset="0"/>
              </a:rPr>
            </a:br>
            <a:r>
              <a:rPr lang="en-GB" sz="1100" noProof="0">
                <a:solidFill>
                  <a:schemeClr val="accent2"/>
                </a:solidFill>
                <a:latin typeface="Segoe UI" panose="020B0502040204020203" pitchFamily="34" charset="0"/>
                <a:cs typeface="Segoe UI" panose="020B0502040204020203" pitchFamily="34" charset="0"/>
              </a:rPr>
              <a:t>For many officers, building capabilities, both in knowledge and skills, represented a significant learning curve. Evidence shows that Net Zero Go and specifically e-learning effectively fills this gap, providing accessible and user-friendly content that supports basic learning and technical knowledge, particularly for generalist and non-technical officers.</a:t>
            </a:r>
          </a:p>
        </p:txBody>
      </p:sp>
      <p:cxnSp>
        <p:nvCxnSpPr>
          <p:cNvPr id="14" name="Straight Connector 13">
            <a:extLst>
              <a:ext uri="{FF2B5EF4-FFF2-40B4-BE49-F238E27FC236}">
                <a16:creationId xmlns:a16="http://schemas.microsoft.com/office/drawing/2014/main" id="{A109995A-3CEC-6663-8542-6CB58426ADD3}"/>
              </a:ext>
            </a:extLst>
          </p:cNvPr>
          <p:cNvCxnSpPr>
            <a:cxnSpLocks/>
          </p:cNvCxnSpPr>
          <p:nvPr/>
        </p:nvCxnSpPr>
        <p:spPr>
          <a:xfrm>
            <a:off x="485480" y="2240842"/>
            <a:ext cx="10680833"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Rectangle: Rounded Corners 41">
            <a:extLst>
              <a:ext uri="{FF2B5EF4-FFF2-40B4-BE49-F238E27FC236}">
                <a16:creationId xmlns:a16="http://schemas.microsoft.com/office/drawing/2014/main" id="{38B75641-9ACC-49C4-8F6C-40FBEA791C30}"/>
              </a:ext>
            </a:extLst>
          </p:cNvPr>
          <p:cNvSpPr/>
          <p:nvPr/>
        </p:nvSpPr>
        <p:spPr>
          <a:xfrm>
            <a:off x="6203576" y="2404789"/>
            <a:ext cx="4816669" cy="1274722"/>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100" i="1" noProof="0">
                <a:solidFill>
                  <a:schemeClr val="tx1"/>
                </a:solidFill>
                <a:latin typeface="Segoe UI" panose="020B0502040204020203" pitchFamily="34" charset="0"/>
                <a:cs typeface="Segoe UI" panose="020B0502040204020203" pitchFamily="34" charset="0"/>
              </a:rPr>
              <a:t>‘I’ve been in this role for about three years now, which isn’t very long, but it should be long enough to feel fairly competent. For me, going through the courses on things like domestic and non-domestic building retrofits is really reassuring. I might already know a lot of the content, but it gives me confidence that I haven’t missed anything</a:t>
            </a:r>
            <a:br>
              <a:rPr lang="en-GB" sz="1100" i="1" noProof="0">
                <a:solidFill>
                  <a:schemeClr val="tx1"/>
                </a:solidFill>
                <a:latin typeface="Segoe UI" panose="020B0502040204020203" pitchFamily="34" charset="0"/>
                <a:cs typeface="Segoe UI" panose="020B0502040204020203" pitchFamily="34" charset="0"/>
              </a:rPr>
            </a:br>
            <a:r>
              <a:rPr lang="en-GB" sz="1100" i="1" noProof="0">
                <a:solidFill>
                  <a:schemeClr val="tx1"/>
                </a:solidFill>
                <a:latin typeface="Segoe UI" panose="020B0502040204020203" pitchFamily="34" charset="0"/>
                <a:cs typeface="Segoe UI" panose="020B0502040204020203" pitchFamily="34" charset="0"/>
              </a:rPr>
              <a:t> new or important</a:t>
            </a:r>
          </a:p>
          <a:p>
            <a:pPr>
              <a:spcBef>
                <a:spcPts val="300"/>
              </a:spcBef>
            </a:pPr>
            <a:endParaRPr lang="en-GB" sz="1400" i="1" noProof="0">
              <a:solidFill>
                <a:schemeClr val="tx1"/>
              </a:solidFill>
              <a:latin typeface="Segoe UI" panose="020B0502040204020203" pitchFamily="34" charset="0"/>
              <a:cs typeface="Segoe UI" panose="020B0502040204020203" pitchFamily="34" charset="0"/>
            </a:endParaRPr>
          </a:p>
        </p:txBody>
      </p:sp>
      <p:sp>
        <p:nvSpPr>
          <p:cNvPr id="43" name="Rectangle: Rounded Corners 42">
            <a:extLst>
              <a:ext uri="{FF2B5EF4-FFF2-40B4-BE49-F238E27FC236}">
                <a16:creationId xmlns:a16="http://schemas.microsoft.com/office/drawing/2014/main" id="{3BC82FAF-D3F8-4A3E-9463-B5765B1A192E}"/>
              </a:ext>
            </a:extLst>
          </p:cNvPr>
          <p:cNvSpPr/>
          <p:nvPr/>
        </p:nvSpPr>
        <p:spPr>
          <a:xfrm>
            <a:off x="378351" y="2429837"/>
            <a:ext cx="5458030" cy="1109889"/>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E-learning supports both early-career and experienced officers </a:t>
            </a:r>
            <a:br>
              <a:rPr lang="en-GB" b="1" noProof="0">
                <a:solidFill>
                  <a:schemeClr val="tx1"/>
                </a:solidFill>
                <a:latin typeface="Segoe UI" panose="020B0502040204020203" pitchFamily="34" charset="0"/>
                <a:cs typeface="Segoe UI" panose="020B0502040204020203" pitchFamily="34" charset="0"/>
              </a:rPr>
            </a:br>
            <a:r>
              <a:rPr lang="en-GB" sz="1100" noProof="0">
                <a:solidFill>
                  <a:schemeClr val="accent1"/>
                </a:solidFill>
                <a:latin typeface="Segoe UI" panose="020B0502040204020203" pitchFamily="34" charset="0"/>
                <a:cs typeface="Segoe UI" panose="020B0502040204020203" pitchFamily="34" charset="0"/>
              </a:rPr>
              <a:t>The e-learning platform not only caters to early-career personas but also consistently receives feedback from more experienced officers (Helen+). Users highlighted that, even with prior knowledge, e-learning provided valuable reassurance and boosted confidence.</a:t>
            </a:r>
          </a:p>
        </p:txBody>
      </p:sp>
      <p:cxnSp>
        <p:nvCxnSpPr>
          <p:cNvPr id="12" name="Straight Connector 11">
            <a:extLst>
              <a:ext uri="{FF2B5EF4-FFF2-40B4-BE49-F238E27FC236}">
                <a16:creationId xmlns:a16="http://schemas.microsoft.com/office/drawing/2014/main" id="{B424430C-3CD2-06F3-1BF4-67F97E2F8CE7}"/>
              </a:ext>
            </a:extLst>
          </p:cNvPr>
          <p:cNvCxnSpPr>
            <a:cxnSpLocks/>
          </p:cNvCxnSpPr>
          <p:nvPr/>
        </p:nvCxnSpPr>
        <p:spPr>
          <a:xfrm>
            <a:off x="485480" y="3742442"/>
            <a:ext cx="10680832"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930B3A0-BAC7-5B7A-405E-21879596D0B8}"/>
              </a:ext>
            </a:extLst>
          </p:cNvPr>
          <p:cNvCxnSpPr>
            <a:cxnSpLocks/>
          </p:cNvCxnSpPr>
          <p:nvPr/>
        </p:nvCxnSpPr>
        <p:spPr>
          <a:xfrm flipV="1">
            <a:off x="485480" y="5150633"/>
            <a:ext cx="10624840" cy="289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180A3D1-2859-DEA1-8F07-27E5946F0018}"/>
              </a:ext>
            </a:extLst>
          </p:cNvPr>
          <p:cNvCxnSpPr>
            <a:cxnSpLocks/>
          </p:cNvCxnSpPr>
          <p:nvPr/>
        </p:nvCxnSpPr>
        <p:spPr>
          <a:xfrm>
            <a:off x="485480" y="6737007"/>
            <a:ext cx="10783155"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0" name="Graphic 9">
            <a:extLst>
              <a:ext uri="{FF2B5EF4-FFF2-40B4-BE49-F238E27FC236}">
                <a16:creationId xmlns:a16="http://schemas.microsoft.com/office/drawing/2014/main" id="{366626AA-0AD5-A70D-7A2A-430690641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9962" y="3083712"/>
            <a:ext cx="809625" cy="809625"/>
          </a:xfrm>
          <a:prstGeom prst="rect">
            <a:avLst/>
          </a:prstGeom>
        </p:spPr>
      </p:pic>
      <p:pic>
        <p:nvPicPr>
          <p:cNvPr id="19" name="Graphic 18">
            <a:extLst>
              <a:ext uri="{FF2B5EF4-FFF2-40B4-BE49-F238E27FC236}">
                <a16:creationId xmlns:a16="http://schemas.microsoft.com/office/drawing/2014/main" id="{C3C5CF92-1E02-2905-BBE3-D6A2654E73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6556" y="5909540"/>
            <a:ext cx="809625" cy="809625"/>
          </a:xfrm>
          <a:prstGeom prst="rect">
            <a:avLst/>
          </a:prstGeom>
        </p:spPr>
      </p:pic>
      <p:pic>
        <p:nvPicPr>
          <p:cNvPr id="25" name="Graphic 24">
            <a:extLst>
              <a:ext uri="{FF2B5EF4-FFF2-40B4-BE49-F238E27FC236}">
                <a16:creationId xmlns:a16="http://schemas.microsoft.com/office/drawing/2014/main" id="{8ED12F7A-BF9C-ADEF-2A75-673885623A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2220" y="4438354"/>
            <a:ext cx="809625" cy="809625"/>
          </a:xfrm>
          <a:prstGeom prst="rect">
            <a:avLst/>
          </a:prstGeom>
        </p:spPr>
      </p:pic>
      <p:pic>
        <p:nvPicPr>
          <p:cNvPr id="6" name="Graphic 5">
            <a:extLst>
              <a:ext uri="{FF2B5EF4-FFF2-40B4-BE49-F238E27FC236}">
                <a16:creationId xmlns:a16="http://schemas.microsoft.com/office/drawing/2014/main" id="{DC986EA9-0183-AFDC-FEB7-D89AAC818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40912" y="1565797"/>
            <a:ext cx="809625" cy="809625"/>
          </a:xfrm>
          <a:prstGeom prst="rect">
            <a:avLst/>
          </a:prstGeom>
        </p:spPr>
      </p:pic>
      <p:sp>
        <p:nvSpPr>
          <p:cNvPr id="5" name="Rectangle: Rounded Corners 4">
            <a:extLst>
              <a:ext uri="{FF2B5EF4-FFF2-40B4-BE49-F238E27FC236}">
                <a16:creationId xmlns:a16="http://schemas.microsoft.com/office/drawing/2014/main" id="{B118D156-B77C-EF26-544C-7BA56D0C25EE}"/>
              </a:ext>
            </a:extLst>
          </p:cNvPr>
          <p:cNvSpPr/>
          <p:nvPr/>
        </p:nvSpPr>
        <p:spPr>
          <a:xfrm>
            <a:off x="378352" y="1222317"/>
            <a:ext cx="5529390" cy="745729"/>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Trusted source for upskilling  </a:t>
            </a:r>
          </a:p>
          <a:p>
            <a:pPr>
              <a:spcBef>
                <a:spcPts val="300"/>
              </a:spcBef>
            </a:pPr>
            <a:r>
              <a:rPr lang="en-GB" sz="1100" noProof="0">
                <a:solidFill>
                  <a:schemeClr val="accent2"/>
                </a:solidFill>
                <a:latin typeface="Segoe UI" panose="020B0502040204020203" pitchFamily="34" charset="0"/>
                <a:cs typeface="Segoe UI" panose="020B0502040204020203" pitchFamily="34" charset="0"/>
              </a:rPr>
              <a:t>Net Zero Go was consistently recognized as a trusted and credible resource for knowledge building within the local authority community. Users particularly valued its guidance, highlighting how it provided much-needed clarity on where to start.</a:t>
            </a:r>
          </a:p>
        </p:txBody>
      </p:sp>
      <p:sp>
        <p:nvSpPr>
          <p:cNvPr id="9" name="TextBox 8">
            <a:extLst>
              <a:ext uri="{FF2B5EF4-FFF2-40B4-BE49-F238E27FC236}">
                <a16:creationId xmlns:a16="http://schemas.microsoft.com/office/drawing/2014/main" id="{D2EFD24F-613E-C41F-2EEB-388A01215FAB}"/>
              </a:ext>
            </a:extLst>
          </p:cNvPr>
          <p:cNvSpPr txBox="1"/>
          <p:nvPr/>
        </p:nvSpPr>
        <p:spPr>
          <a:xfrm>
            <a:off x="6203576" y="5269169"/>
            <a:ext cx="4816670" cy="1061829"/>
          </a:xfrm>
          <a:prstGeom prst="rect">
            <a:avLst/>
          </a:prstGeom>
          <a:noFill/>
        </p:spPr>
        <p:txBody>
          <a:bodyPr wrap="square">
            <a:spAutoFit/>
          </a:bodyPr>
          <a:lstStyle/>
          <a:p>
            <a:r>
              <a:rPr lang="en-GB" sz="1050" i="1" noProof="0"/>
              <a:t>As a team, we're developing a competency framework to map out key skills at different levels and trainings. We’re pulling together various resources, It’s a big piece of work, we will be adding Net Zero Go to it. Some training levels are straightforward, but others might vary depending on job roles, career paths, and the level of knowledge needed. The goal is to make sure the framework supports both professional development and career progression</a:t>
            </a:r>
          </a:p>
        </p:txBody>
      </p:sp>
      <p:sp>
        <p:nvSpPr>
          <p:cNvPr id="16" name="Rectangle: Rounded Corners 15">
            <a:extLst>
              <a:ext uri="{FF2B5EF4-FFF2-40B4-BE49-F238E27FC236}">
                <a16:creationId xmlns:a16="http://schemas.microsoft.com/office/drawing/2014/main" id="{6B03A878-D78E-FE20-9149-CB07531DBD6D}"/>
              </a:ext>
            </a:extLst>
          </p:cNvPr>
          <p:cNvSpPr/>
          <p:nvPr/>
        </p:nvSpPr>
        <p:spPr>
          <a:xfrm>
            <a:off x="6203576" y="3924413"/>
            <a:ext cx="4816669" cy="1107058"/>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sz="1050" i="1" noProof="0">
                <a:solidFill>
                  <a:schemeClr val="tx1"/>
                </a:solidFill>
                <a:latin typeface="Segoe UI"/>
                <a:cs typeface="Segoe UI"/>
              </a:rPr>
              <a:t>‘None of us come from technical backgrounds in engineering or construction, so it can sometimes be tricky to figure out what level of knowledge we actually need. I think that’s where Net Zero Go really helps, by looking at technical expertise but presenting it in a way that’s accessible </a:t>
            </a:r>
            <a:br>
              <a:rPr lang="en-GB" sz="1050" i="1" noProof="0">
                <a:solidFill>
                  <a:schemeClr val="tx1"/>
                </a:solidFill>
                <a:latin typeface="Segoe UI"/>
                <a:cs typeface="Segoe UI"/>
              </a:rPr>
            </a:br>
            <a:r>
              <a:rPr lang="en-GB" sz="1050" i="1" noProof="0">
                <a:solidFill>
                  <a:schemeClr val="tx1"/>
                </a:solidFill>
                <a:latin typeface="Segoe UI"/>
                <a:cs typeface="Segoe UI"/>
              </a:rPr>
              <a:t>for people like us who don’t have that background.’</a:t>
            </a:r>
          </a:p>
        </p:txBody>
      </p:sp>
      <p:sp>
        <p:nvSpPr>
          <p:cNvPr id="3" name="Rectangle 2">
            <a:extLst>
              <a:ext uri="{FF2B5EF4-FFF2-40B4-BE49-F238E27FC236}">
                <a16:creationId xmlns:a16="http://schemas.microsoft.com/office/drawing/2014/main" id="{02A9809C-803B-346E-CBEB-685991CD5DD9}"/>
              </a:ext>
            </a:extLst>
          </p:cNvPr>
          <p:cNvSpPr/>
          <p:nvPr/>
        </p:nvSpPr>
        <p:spPr>
          <a:xfrm>
            <a:off x="9505847" y="1739122"/>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4" name="TextBox 3">
            <a:extLst>
              <a:ext uri="{FF2B5EF4-FFF2-40B4-BE49-F238E27FC236}">
                <a16:creationId xmlns:a16="http://schemas.microsoft.com/office/drawing/2014/main" id="{CC20E60D-7B8B-F74F-BA33-84D23FA5A74E}"/>
              </a:ext>
            </a:extLst>
          </p:cNvPr>
          <p:cNvSpPr txBox="1"/>
          <p:nvPr/>
        </p:nvSpPr>
        <p:spPr>
          <a:xfrm>
            <a:off x="9466728" y="1735112"/>
            <a:ext cx="1789657" cy="338554"/>
          </a:xfrm>
          <a:prstGeom prst="rect">
            <a:avLst/>
          </a:prstGeom>
          <a:noFill/>
        </p:spPr>
        <p:txBody>
          <a:bodyPr wrap="square" rtlCol="0">
            <a:spAutoFit/>
          </a:bodyPr>
          <a:lstStyle/>
          <a:p>
            <a:pPr algn="r"/>
            <a:r>
              <a:rPr lang="en-GB" sz="800" noProof="0">
                <a:solidFill>
                  <a:schemeClr val="bg1"/>
                </a:solidFill>
              </a:rPr>
              <a:t>Project Manager Climate Change</a:t>
            </a:r>
          </a:p>
          <a:p>
            <a:pPr algn="r"/>
            <a:r>
              <a:rPr lang="en-GB" sz="800" noProof="0">
                <a:solidFill>
                  <a:schemeClr val="bg1"/>
                </a:solidFill>
              </a:rPr>
              <a:t>County Council</a:t>
            </a:r>
          </a:p>
        </p:txBody>
      </p:sp>
      <p:sp>
        <p:nvSpPr>
          <p:cNvPr id="7" name="Rectangle 6">
            <a:extLst>
              <a:ext uri="{FF2B5EF4-FFF2-40B4-BE49-F238E27FC236}">
                <a16:creationId xmlns:a16="http://schemas.microsoft.com/office/drawing/2014/main" id="{231EF760-5A23-70E8-978A-CF104C90CC96}"/>
              </a:ext>
            </a:extLst>
          </p:cNvPr>
          <p:cNvSpPr/>
          <p:nvPr/>
        </p:nvSpPr>
        <p:spPr>
          <a:xfrm>
            <a:off x="9466728" y="3283614"/>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20" name="Rectangle 19">
            <a:extLst>
              <a:ext uri="{FF2B5EF4-FFF2-40B4-BE49-F238E27FC236}">
                <a16:creationId xmlns:a16="http://schemas.microsoft.com/office/drawing/2014/main" id="{56ACA248-7EE3-C102-7F66-704FD4EF405B}"/>
              </a:ext>
            </a:extLst>
          </p:cNvPr>
          <p:cNvSpPr/>
          <p:nvPr/>
        </p:nvSpPr>
        <p:spPr>
          <a:xfrm>
            <a:off x="9409423" y="4659000"/>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21" name="Rectangle 20">
            <a:extLst>
              <a:ext uri="{FF2B5EF4-FFF2-40B4-BE49-F238E27FC236}">
                <a16:creationId xmlns:a16="http://schemas.microsoft.com/office/drawing/2014/main" id="{2253AE42-33C7-16E5-3F6D-297ADD55CA40}"/>
              </a:ext>
            </a:extLst>
          </p:cNvPr>
          <p:cNvSpPr/>
          <p:nvPr/>
        </p:nvSpPr>
        <p:spPr>
          <a:xfrm>
            <a:off x="9453127" y="6138912"/>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22" name="TextBox 21">
            <a:extLst>
              <a:ext uri="{FF2B5EF4-FFF2-40B4-BE49-F238E27FC236}">
                <a16:creationId xmlns:a16="http://schemas.microsoft.com/office/drawing/2014/main" id="{D3FBAEE8-8ADB-154A-D5B1-7FDB5B9DBC3C}"/>
              </a:ext>
            </a:extLst>
          </p:cNvPr>
          <p:cNvSpPr txBox="1"/>
          <p:nvPr/>
        </p:nvSpPr>
        <p:spPr>
          <a:xfrm>
            <a:off x="9409423" y="3306259"/>
            <a:ext cx="1789657" cy="338554"/>
          </a:xfrm>
          <a:prstGeom prst="rect">
            <a:avLst/>
          </a:prstGeom>
          <a:noFill/>
        </p:spPr>
        <p:txBody>
          <a:bodyPr wrap="square" rtlCol="0">
            <a:spAutoFit/>
          </a:bodyPr>
          <a:lstStyle/>
          <a:p>
            <a:pPr algn="r"/>
            <a:r>
              <a:rPr lang="en-GB" sz="800" noProof="0">
                <a:solidFill>
                  <a:schemeClr val="bg1"/>
                </a:solidFill>
              </a:rPr>
              <a:t>Sustainable Development Officer Unitary Council</a:t>
            </a:r>
          </a:p>
        </p:txBody>
      </p:sp>
      <p:sp>
        <p:nvSpPr>
          <p:cNvPr id="23" name="TextBox 22">
            <a:extLst>
              <a:ext uri="{FF2B5EF4-FFF2-40B4-BE49-F238E27FC236}">
                <a16:creationId xmlns:a16="http://schemas.microsoft.com/office/drawing/2014/main" id="{34A639F9-56B4-2CFC-21CD-F58828F3CA6F}"/>
              </a:ext>
            </a:extLst>
          </p:cNvPr>
          <p:cNvSpPr txBox="1"/>
          <p:nvPr/>
        </p:nvSpPr>
        <p:spPr>
          <a:xfrm>
            <a:off x="9345993" y="4703516"/>
            <a:ext cx="1789657" cy="338554"/>
          </a:xfrm>
          <a:prstGeom prst="rect">
            <a:avLst/>
          </a:prstGeom>
          <a:noFill/>
        </p:spPr>
        <p:txBody>
          <a:bodyPr wrap="square" rtlCol="0">
            <a:spAutoFit/>
          </a:bodyPr>
          <a:lstStyle/>
          <a:p>
            <a:pPr algn="r"/>
            <a:r>
              <a:rPr lang="en-GB" sz="800" noProof="0">
                <a:solidFill>
                  <a:schemeClr val="bg1"/>
                </a:solidFill>
              </a:rPr>
              <a:t>Housing Retrofit Officer</a:t>
            </a:r>
            <a:br>
              <a:rPr lang="en-GB" sz="800" noProof="0">
                <a:solidFill>
                  <a:schemeClr val="bg1"/>
                </a:solidFill>
              </a:rPr>
            </a:br>
            <a:r>
              <a:rPr lang="en-GB" sz="800" noProof="0">
                <a:solidFill>
                  <a:schemeClr val="bg1"/>
                </a:solidFill>
              </a:rPr>
              <a:t>Unitary Council</a:t>
            </a:r>
          </a:p>
        </p:txBody>
      </p:sp>
      <p:sp>
        <p:nvSpPr>
          <p:cNvPr id="24" name="TextBox 23">
            <a:extLst>
              <a:ext uri="{FF2B5EF4-FFF2-40B4-BE49-F238E27FC236}">
                <a16:creationId xmlns:a16="http://schemas.microsoft.com/office/drawing/2014/main" id="{840EE1C7-1BB4-453E-A3AF-07E97659962A}"/>
              </a:ext>
            </a:extLst>
          </p:cNvPr>
          <p:cNvSpPr txBox="1"/>
          <p:nvPr/>
        </p:nvSpPr>
        <p:spPr>
          <a:xfrm>
            <a:off x="9412684" y="6181931"/>
            <a:ext cx="1789657" cy="338554"/>
          </a:xfrm>
          <a:prstGeom prst="rect">
            <a:avLst/>
          </a:prstGeom>
          <a:noFill/>
        </p:spPr>
        <p:txBody>
          <a:bodyPr wrap="square" rtlCol="0">
            <a:spAutoFit/>
          </a:bodyPr>
          <a:lstStyle/>
          <a:p>
            <a:pPr algn="r"/>
            <a:r>
              <a:rPr lang="en-GB" sz="800" noProof="0">
                <a:solidFill>
                  <a:schemeClr val="bg1"/>
                </a:solidFill>
              </a:rPr>
              <a:t>Housing Retrofit Manager</a:t>
            </a:r>
            <a:br>
              <a:rPr lang="en-GB" sz="800" noProof="0">
                <a:solidFill>
                  <a:schemeClr val="bg1"/>
                </a:solidFill>
              </a:rPr>
            </a:br>
            <a:r>
              <a:rPr lang="en-GB" sz="800" noProof="0">
                <a:solidFill>
                  <a:schemeClr val="bg1"/>
                </a:solidFill>
              </a:rPr>
              <a:t>Combined Authority </a:t>
            </a:r>
          </a:p>
        </p:txBody>
      </p:sp>
    </p:spTree>
    <p:extLst>
      <p:ext uri="{BB962C8B-B14F-4D97-AF65-F5344CB8AC3E}">
        <p14:creationId xmlns:p14="http://schemas.microsoft.com/office/powerpoint/2010/main" val="2845179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768E603-01C9-3EA5-1492-FE6FD2729FC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87BA99D-5F1D-95C1-F26D-9C2FFF8B19C3}"/>
              </a:ext>
            </a:extLst>
          </p:cNvPr>
          <p:cNvSpPr/>
          <p:nvPr/>
        </p:nvSpPr>
        <p:spPr>
          <a:xfrm>
            <a:off x="11619254" y="6196519"/>
            <a:ext cx="414747" cy="556452"/>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C0704BF9-1157-49D8-2418-47B8D2A62A37}"/>
              </a:ext>
            </a:extLst>
          </p:cNvPr>
          <p:cNvSpPr/>
          <p:nvPr/>
        </p:nvSpPr>
        <p:spPr>
          <a:xfrm>
            <a:off x="9734493" y="6559254"/>
            <a:ext cx="2326003" cy="216523"/>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F953D586-D41E-AB6C-FDF5-3F904E099630}"/>
              </a:ext>
            </a:extLst>
          </p:cNvPr>
          <p:cNvSpPr>
            <a:spLocks noGrp="1"/>
          </p:cNvSpPr>
          <p:nvPr>
            <p:ph type="title"/>
          </p:nvPr>
        </p:nvSpPr>
        <p:spPr/>
        <p:txBody>
          <a:bodyPr/>
          <a:lstStyle/>
          <a:p>
            <a:r>
              <a:rPr lang="en-GB" noProof="0"/>
              <a:t>Key Insights – Capacities </a:t>
            </a:r>
          </a:p>
        </p:txBody>
      </p:sp>
      <p:sp>
        <p:nvSpPr>
          <p:cNvPr id="37" name="Rectangle: Rounded Corners 36">
            <a:extLst>
              <a:ext uri="{FF2B5EF4-FFF2-40B4-BE49-F238E27FC236}">
                <a16:creationId xmlns:a16="http://schemas.microsoft.com/office/drawing/2014/main" id="{9B9D9585-37FF-C55D-5E30-11906DA421C0}"/>
              </a:ext>
            </a:extLst>
          </p:cNvPr>
          <p:cNvSpPr/>
          <p:nvPr/>
        </p:nvSpPr>
        <p:spPr>
          <a:xfrm>
            <a:off x="6705601" y="835113"/>
            <a:ext cx="4404720" cy="1291278"/>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sz="1200" i="1" noProof="0">
                <a:solidFill>
                  <a:schemeClr val="tx1"/>
                </a:solidFill>
                <a:latin typeface="Segoe UI"/>
                <a:cs typeface="Segoe UI"/>
              </a:rPr>
              <a:t> This [Net Zero Go] is where you’ll find solid resources, ones that have been created, checked, and tested to make sure they’re reliable. I think that saves a lot of time. You’re not starting from scratch, which is always a good thing!</a:t>
            </a:r>
          </a:p>
        </p:txBody>
      </p:sp>
      <p:sp>
        <p:nvSpPr>
          <p:cNvPr id="36" name="Rectangle: Rounded Corners 35">
            <a:extLst>
              <a:ext uri="{FF2B5EF4-FFF2-40B4-BE49-F238E27FC236}">
                <a16:creationId xmlns:a16="http://schemas.microsoft.com/office/drawing/2014/main" id="{8B9F3ADF-C21B-088E-F086-2B86808AB43E}"/>
              </a:ext>
            </a:extLst>
          </p:cNvPr>
          <p:cNvSpPr/>
          <p:nvPr/>
        </p:nvSpPr>
        <p:spPr>
          <a:xfrm>
            <a:off x="398703" y="1087659"/>
            <a:ext cx="4812571"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b="1" noProof="0">
                <a:solidFill>
                  <a:schemeClr val="tx1"/>
                </a:solidFill>
                <a:latin typeface="Segoe UI"/>
                <a:cs typeface="Segoe UI"/>
              </a:rPr>
              <a:t>Net Zero Go saves time </a:t>
            </a:r>
            <a:endParaRPr lang="en-GB" b="1" noProof="0">
              <a:solidFill>
                <a:schemeClr val="accent2"/>
              </a:solidFill>
              <a:latin typeface="Segoe UI"/>
              <a:cs typeface="Segoe UI"/>
            </a:endParaRPr>
          </a:p>
          <a:p>
            <a:pPr>
              <a:spcBef>
                <a:spcPts val="300"/>
              </a:spcBef>
            </a:pPr>
            <a:r>
              <a:rPr lang="en-GB" sz="1200" noProof="0">
                <a:solidFill>
                  <a:schemeClr val="accent2"/>
                </a:solidFill>
                <a:latin typeface="Segoe UI"/>
                <a:cs typeface="Segoe UI"/>
              </a:rPr>
              <a:t>Across qualitative data, there was clear and very strong evidence that Net Zero Go is helping local authority officers save time by providing ready-to-use resources and examples from other projects in one place.</a:t>
            </a:r>
          </a:p>
        </p:txBody>
      </p:sp>
      <p:sp>
        <p:nvSpPr>
          <p:cNvPr id="47" name="Rectangle: Rounded Corners 46">
            <a:extLst>
              <a:ext uri="{FF2B5EF4-FFF2-40B4-BE49-F238E27FC236}">
                <a16:creationId xmlns:a16="http://schemas.microsoft.com/office/drawing/2014/main" id="{6CBE6324-F7C2-99E9-0D3E-3F8CD22FDB45}"/>
              </a:ext>
            </a:extLst>
          </p:cNvPr>
          <p:cNvSpPr/>
          <p:nvPr/>
        </p:nvSpPr>
        <p:spPr>
          <a:xfrm>
            <a:off x="6758890" y="5182689"/>
            <a:ext cx="4232112" cy="1217828"/>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200" i="1" noProof="0">
                <a:solidFill>
                  <a:schemeClr val="tx1"/>
                </a:solidFill>
                <a:latin typeface="Segoe UI" panose="020B0502040204020203" pitchFamily="34" charset="0"/>
                <a:cs typeface="Segoe UI" panose="020B0502040204020203" pitchFamily="34" charset="0"/>
              </a:rPr>
              <a:t>I’ve made sure to update my interests on Net Zero Go, because, while I’m interested in everything, I don’t have the capacity to do it all! Your Dashboard helps me prioritize what’s directly relevant to my work right now. </a:t>
            </a:r>
          </a:p>
          <a:p>
            <a:pPr>
              <a:spcBef>
                <a:spcPts val="300"/>
              </a:spcBef>
            </a:pPr>
            <a:endParaRPr lang="en-GB" sz="1200" i="1" baseline="30000" noProof="0">
              <a:solidFill>
                <a:schemeClr val="tx1"/>
              </a:solidFill>
              <a:latin typeface="Segoe UI" panose="020B0502040204020203" pitchFamily="34" charset="0"/>
              <a:cs typeface="Segoe UI" panose="020B0502040204020203" pitchFamily="34" charset="0"/>
            </a:endParaRPr>
          </a:p>
          <a:p>
            <a:pPr>
              <a:spcBef>
                <a:spcPts val="300"/>
              </a:spcBef>
            </a:pPr>
            <a:endParaRPr lang="en-GB" sz="1200" i="1" baseline="30000" noProof="0">
              <a:solidFill>
                <a:schemeClr val="tx1"/>
              </a:solidFill>
              <a:latin typeface="Segoe UI" panose="020B0502040204020203" pitchFamily="34" charset="0"/>
              <a:cs typeface="Segoe UI" panose="020B0502040204020203" pitchFamily="34" charset="0"/>
            </a:endParaRPr>
          </a:p>
        </p:txBody>
      </p:sp>
      <p:cxnSp>
        <p:nvCxnSpPr>
          <p:cNvPr id="14" name="Straight Connector 13">
            <a:extLst>
              <a:ext uri="{FF2B5EF4-FFF2-40B4-BE49-F238E27FC236}">
                <a16:creationId xmlns:a16="http://schemas.microsoft.com/office/drawing/2014/main" id="{711BBA0A-6344-E735-BC05-980992D122B5}"/>
              </a:ext>
            </a:extLst>
          </p:cNvPr>
          <p:cNvCxnSpPr>
            <a:cxnSpLocks/>
          </p:cNvCxnSpPr>
          <p:nvPr/>
        </p:nvCxnSpPr>
        <p:spPr>
          <a:xfrm>
            <a:off x="485480" y="2240842"/>
            <a:ext cx="10680833"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Rectangle: Rounded Corners 41">
            <a:extLst>
              <a:ext uri="{FF2B5EF4-FFF2-40B4-BE49-F238E27FC236}">
                <a16:creationId xmlns:a16="http://schemas.microsoft.com/office/drawing/2014/main" id="{45E3A2A8-9C53-6284-563D-C6A269A2B88E}"/>
              </a:ext>
            </a:extLst>
          </p:cNvPr>
          <p:cNvSpPr/>
          <p:nvPr/>
        </p:nvSpPr>
        <p:spPr>
          <a:xfrm>
            <a:off x="6705601" y="2381396"/>
            <a:ext cx="4314644" cy="1308670"/>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200" i="1" noProof="0">
                <a:solidFill>
                  <a:schemeClr val="tx1"/>
                </a:solidFill>
                <a:latin typeface="Segoe UI" panose="020B0502040204020203" pitchFamily="34" charset="0"/>
                <a:cs typeface="Segoe UI" panose="020B0502040204020203" pitchFamily="34" charset="0"/>
              </a:rPr>
              <a:t>I accessed NZG between 6-12 months ago and I did manage to find I think a guide on local energy planning, to create a local energy plan.  I did use that, and it helped me a lot. </a:t>
            </a:r>
            <a:br>
              <a:rPr lang="en-GB" sz="1200" i="1" noProof="0">
                <a:solidFill>
                  <a:schemeClr val="tx1"/>
                </a:solidFill>
                <a:latin typeface="Segoe UI" panose="020B0502040204020203" pitchFamily="34" charset="0"/>
                <a:cs typeface="Segoe UI" panose="020B0502040204020203" pitchFamily="34" charset="0"/>
              </a:rPr>
            </a:br>
            <a:br>
              <a:rPr lang="en-GB" sz="1200" i="1" noProof="0">
                <a:solidFill>
                  <a:schemeClr val="tx1"/>
                </a:solidFill>
                <a:latin typeface="Segoe UI" panose="020B0502040204020203" pitchFamily="34" charset="0"/>
                <a:cs typeface="Segoe UI" panose="020B0502040204020203" pitchFamily="34" charset="0"/>
              </a:rPr>
            </a:br>
            <a:endParaRPr lang="en-GB" sz="1200" i="1" noProof="0">
              <a:solidFill>
                <a:schemeClr val="tx1"/>
              </a:solidFill>
              <a:latin typeface="Segoe UI" panose="020B0502040204020203" pitchFamily="34" charset="0"/>
              <a:cs typeface="Segoe UI" panose="020B0502040204020203" pitchFamily="34" charset="0"/>
            </a:endParaRPr>
          </a:p>
        </p:txBody>
      </p:sp>
      <p:sp>
        <p:nvSpPr>
          <p:cNvPr id="43" name="Rectangle: Rounded Corners 42">
            <a:extLst>
              <a:ext uri="{FF2B5EF4-FFF2-40B4-BE49-F238E27FC236}">
                <a16:creationId xmlns:a16="http://schemas.microsoft.com/office/drawing/2014/main" id="{5BB9699F-E144-F0D4-F349-4F826043DB4C}"/>
              </a:ext>
            </a:extLst>
          </p:cNvPr>
          <p:cNvSpPr/>
          <p:nvPr/>
        </p:nvSpPr>
        <p:spPr>
          <a:xfrm>
            <a:off x="398703" y="2391881"/>
            <a:ext cx="5087697" cy="1082131"/>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b="1" noProof="0">
                <a:solidFill>
                  <a:schemeClr val="tx1"/>
                </a:solidFill>
                <a:latin typeface="Segoe UI"/>
                <a:cs typeface="Segoe UI"/>
              </a:rPr>
              <a:t>Net Zero Go accelerates the progress</a:t>
            </a:r>
            <a:endParaRPr lang="en-GB" sz="1400" b="1" noProof="0">
              <a:solidFill>
                <a:schemeClr val="tx1"/>
              </a:solidFill>
              <a:latin typeface="Segoe UI"/>
              <a:cs typeface="Segoe UI"/>
            </a:endParaRPr>
          </a:p>
          <a:p>
            <a:pPr>
              <a:spcBef>
                <a:spcPts val="300"/>
              </a:spcBef>
            </a:pPr>
            <a:r>
              <a:rPr lang="en-GB" sz="1200" noProof="0">
                <a:solidFill>
                  <a:schemeClr val="accent1"/>
                </a:solidFill>
                <a:latin typeface="Segoe UI" panose="020B0502040204020203" pitchFamily="34" charset="0"/>
                <a:cs typeface="Segoe UI" panose="020B0502040204020203" pitchFamily="34" charset="0"/>
              </a:rPr>
              <a:t>User interviews confirm that Net Zero Go resources help accelerate work while providing reassurance that outputs are based on high-quality, expert-tested materials. However, some users struggled to pinpoint exactly which Net Zero Go resources they used, as they were simultaneously accessing multiple websites and knowledge sources</a:t>
            </a:r>
          </a:p>
        </p:txBody>
      </p:sp>
      <p:cxnSp>
        <p:nvCxnSpPr>
          <p:cNvPr id="12" name="Straight Connector 11">
            <a:extLst>
              <a:ext uri="{FF2B5EF4-FFF2-40B4-BE49-F238E27FC236}">
                <a16:creationId xmlns:a16="http://schemas.microsoft.com/office/drawing/2014/main" id="{C5CC02CC-38C5-585F-4A72-B7F738E3E264}"/>
              </a:ext>
            </a:extLst>
          </p:cNvPr>
          <p:cNvCxnSpPr>
            <a:cxnSpLocks/>
          </p:cNvCxnSpPr>
          <p:nvPr/>
        </p:nvCxnSpPr>
        <p:spPr>
          <a:xfrm>
            <a:off x="485480" y="3742442"/>
            <a:ext cx="10680832"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5A87167-FF39-9579-0F38-0BF491C238EC}"/>
              </a:ext>
            </a:extLst>
          </p:cNvPr>
          <p:cNvCxnSpPr>
            <a:cxnSpLocks/>
          </p:cNvCxnSpPr>
          <p:nvPr/>
        </p:nvCxnSpPr>
        <p:spPr>
          <a:xfrm flipV="1">
            <a:off x="485480" y="5150633"/>
            <a:ext cx="10624840" cy="289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D20D8B2-B994-08F7-528C-2D1572403B25}"/>
              </a:ext>
            </a:extLst>
          </p:cNvPr>
          <p:cNvCxnSpPr>
            <a:cxnSpLocks/>
          </p:cNvCxnSpPr>
          <p:nvPr/>
        </p:nvCxnSpPr>
        <p:spPr>
          <a:xfrm>
            <a:off x="485480" y="6559254"/>
            <a:ext cx="10783155"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0" name="Graphic 9">
            <a:extLst>
              <a:ext uri="{FF2B5EF4-FFF2-40B4-BE49-F238E27FC236}">
                <a16:creationId xmlns:a16="http://schemas.microsoft.com/office/drawing/2014/main" id="{9F7EA99C-53AB-53B6-1F65-1E3EC6C85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8024" y="3103524"/>
            <a:ext cx="809625" cy="809625"/>
          </a:xfrm>
          <a:prstGeom prst="rect">
            <a:avLst/>
          </a:prstGeom>
        </p:spPr>
      </p:pic>
      <p:pic>
        <p:nvPicPr>
          <p:cNvPr id="19" name="Graphic 18">
            <a:extLst>
              <a:ext uri="{FF2B5EF4-FFF2-40B4-BE49-F238E27FC236}">
                <a16:creationId xmlns:a16="http://schemas.microsoft.com/office/drawing/2014/main" id="{9244BA47-0E60-DC17-8320-FBC4612BB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2303" y="5781524"/>
            <a:ext cx="809625" cy="809625"/>
          </a:xfrm>
          <a:prstGeom prst="rect">
            <a:avLst/>
          </a:prstGeom>
        </p:spPr>
      </p:pic>
      <p:pic>
        <p:nvPicPr>
          <p:cNvPr id="25" name="Graphic 24">
            <a:extLst>
              <a:ext uri="{FF2B5EF4-FFF2-40B4-BE49-F238E27FC236}">
                <a16:creationId xmlns:a16="http://schemas.microsoft.com/office/drawing/2014/main" id="{6B7B94F6-9B9F-68C5-41BE-4F5D2AD70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3744" y="4542240"/>
            <a:ext cx="809625" cy="809625"/>
          </a:xfrm>
          <a:prstGeom prst="rect">
            <a:avLst/>
          </a:prstGeom>
        </p:spPr>
      </p:pic>
      <p:pic>
        <p:nvPicPr>
          <p:cNvPr id="6" name="Graphic 5">
            <a:extLst>
              <a:ext uri="{FF2B5EF4-FFF2-40B4-BE49-F238E27FC236}">
                <a16:creationId xmlns:a16="http://schemas.microsoft.com/office/drawing/2014/main" id="{DF8EE284-C2A5-00FC-5330-C5C7A2BDA7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93160" y="1553605"/>
            <a:ext cx="809625" cy="809625"/>
          </a:xfrm>
          <a:prstGeom prst="rect">
            <a:avLst/>
          </a:prstGeom>
        </p:spPr>
      </p:pic>
      <p:sp>
        <p:nvSpPr>
          <p:cNvPr id="4" name="Rectangle: Rounded Corners 3">
            <a:extLst>
              <a:ext uri="{FF2B5EF4-FFF2-40B4-BE49-F238E27FC236}">
                <a16:creationId xmlns:a16="http://schemas.microsoft.com/office/drawing/2014/main" id="{C22347A0-E84A-0611-14BE-F9D9624532BB}"/>
              </a:ext>
            </a:extLst>
          </p:cNvPr>
          <p:cNvSpPr/>
          <p:nvPr/>
        </p:nvSpPr>
        <p:spPr>
          <a:xfrm>
            <a:off x="360063" y="5385079"/>
            <a:ext cx="4851211"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noProof="0">
                <a:solidFill>
                  <a:schemeClr val="tx1"/>
                </a:solidFill>
                <a:latin typeface="Segoe UI" panose="020B0502040204020203" pitchFamily="34" charset="0"/>
                <a:cs typeface="Segoe UI" panose="020B0502040204020203" pitchFamily="34" charset="0"/>
              </a:rPr>
              <a:t>UX Improvements boosted efficiency</a:t>
            </a:r>
          </a:p>
          <a:p>
            <a:pPr>
              <a:spcBef>
                <a:spcPts val="300"/>
              </a:spcBef>
            </a:pPr>
            <a:r>
              <a:rPr lang="en-GB" sz="1100" noProof="0">
                <a:solidFill>
                  <a:schemeClr val="accent1"/>
                </a:solidFill>
                <a:latin typeface="Segoe UI" panose="020B0502040204020203" pitchFamily="34" charset="0"/>
                <a:cs typeface="Segoe UI" panose="020B0502040204020203" pitchFamily="34" charset="0"/>
              </a:rPr>
              <a:t>Some users, in retrospect, shared that recent UX improvements to the platform helped them save time, quickly access resources, complete tasks more efficiently, and stay engaged. By enhancing the UX, we’re reducing cognitive load.</a:t>
            </a:r>
          </a:p>
        </p:txBody>
      </p:sp>
      <p:sp>
        <p:nvSpPr>
          <p:cNvPr id="5" name="Rectangle: Rounded Corners 4">
            <a:extLst>
              <a:ext uri="{FF2B5EF4-FFF2-40B4-BE49-F238E27FC236}">
                <a16:creationId xmlns:a16="http://schemas.microsoft.com/office/drawing/2014/main" id="{920E42EB-E039-748A-3B61-CDFB940BE03C}"/>
              </a:ext>
            </a:extLst>
          </p:cNvPr>
          <p:cNvSpPr/>
          <p:nvPr/>
        </p:nvSpPr>
        <p:spPr>
          <a:xfrm>
            <a:off x="360062" y="3973998"/>
            <a:ext cx="4812571" cy="898177"/>
          </a:xfrm>
          <a:prstGeom prst="roundRect">
            <a:avLst>
              <a:gd name="adj" fmla="val 12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b="1" noProof="0">
                <a:solidFill>
                  <a:schemeClr val="tx1"/>
                </a:solidFill>
                <a:latin typeface="Segoe UI"/>
                <a:cs typeface="Segoe UI"/>
              </a:rPr>
              <a:t>Building for the future capacity </a:t>
            </a:r>
            <a:r>
              <a:rPr lang="en-GB" b="1" noProof="0">
                <a:solidFill>
                  <a:schemeClr val="accent2"/>
                </a:solidFill>
                <a:latin typeface="Segoe UI"/>
                <a:cs typeface="Segoe UI"/>
              </a:rPr>
              <a:t> </a:t>
            </a:r>
          </a:p>
          <a:p>
            <a:pPr>
              <a:spcBef>
                <a:spcPts val="300"/>
              </a:spcBef>
            </a:pPr>
            <a:r>
              <a:rPr lang="en-GB" sz="1100" noProof="0">
                <a:solidFill>
                  <a:schemeClr val="accent2"/>
                </a:solidFill>
                <a:latin typeface="Segoe UI"/>
                <a:cs typeface="Segoe UI"/>
              </a:rPr>
              <a:t>Among those who haven’t actively used the tools or templates (or struggle to recall which ones they’ve used) there is a strong sense of confidence in knowing that a reliable repository of guides, tools, and templates is available whenever needed</a:t>
            </a:r>
          </a:p>
        </p:txBody>
      </p:sp>
      <p:sp>
        <p:nvSpPr>
          <p:cNvPr id="3" name="Rectangle: Rounded Corners 2">
            <a:extLst>
              <a:ext uri="{FF2B5EF4-FFF2-40B4-BE49-F238E27FC236}">
                <a16:creationId xmlns:a16="http://schemas.microsoft.com/office/drawing/2014/main" id="{12B0A0A8-96DE-F01F-4AA4-EC411FC9DC19}"/>
              </a:ext>
            </a:extLst>
          </p:cNvPr>
          <p:cNvSpPr/>
          <p:nvPr/>
        </p:nvSpPr>
        <p:spPr>
          <a:xfrm>
            <a:off x="6717624" y="3872201"/>
            <a:ext cx="4314644" cy="1260479"/>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sz="1200" i="1" noProof="0">
                <a:solidFill>
                  <a:schemeClr val="tx1"/>
                </a:solidFill>
                <a:latin typeface="Segoe UI" panose="020B0502040204020203" pitchFamily="34" charset="0"/>
                <a:cs typeface="Segoe UI" panose="020B0502040204020203" pitchFamily="34" charset="0"/>
              </a:rPr>
              <a:t>I just wanted to get a sense of what’s included in your business case templates, whilst we are waiting on templates from the West Midlands, I’ll be looking at your business cases and the examples available so I can get ahead of the curve in preparing ours.</a:t>
            </a:r>
            <a:br>
              <a:rPr lang="en-GB" sz="1200" i="1" noProof="0">
                <a:solidFill>
                  <a:schemeClr val="tx1"/>
                </a:solidFill>
                <a:latin typeface="Segoe UI" panose="020B0502040204020203" pitchFamily="34" charset="0"/>
                <a:cs typeface="Segoe UI" panose="020B0502040204020203" pitchFamily="34" charset="0"/>
              </a:rPr>
            </a:br>
            <a:endParaRPr lang="en-GB" sz="1200" i="1" noProof="0">
              <a:solidFill>
                <a:schemeClr val="tx1"/>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649E238D-23C6-4390-8666-9ABD00FC4BA1}"/>
              </a:ext>
            </a:extLst>
          </p:cNvPr>
          <p:cNvSpPr/>
          <p:nvPr/>
        </p:nvSpPr>
        <p:spPr>
          <a:xfrm>
            <a:off x="9415772" y="1746344"/>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9" name="Rectangle 8">
            <a:extLst>
              <a:ext uri="{FF2B5EF4-FFF2-40B4-BE49-F238E27FC236}">
                <a16:creationId xmlns:a16="http://schemas.microsoft.com/office/drawing/2014/main" id="{0FA29B09-9EFC-9185-5C27-16FEBF5EE73F}"/>
              </a:ext>
            </a:extLst>
          </p:cNvPr>
          <p:cNvSpPr/>
          <p:nvPr/>
        </p:nvSpPr>
        <p:spPr>
          <a:xfrm>
            <a:off x="9466728" y="3283614"/>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6" name="Rectangle 15">
            <a:extLst>
              <a:ext uri="{FF2B5EF4-FFF2-40B4-BE49-F238E27FC236}">
                <a16:creationId xmlns:a16="http://schemas.microsoft.com/office/drawing/2014/main" id="{00D5D539-A033-21DA-5478-BABDAC8D6069}"/>
              </a:ext>
            </a:extLst>
          </p:cNvPr>
          <p:cNvSpPr/>
          <p:nvPr/>
        </p:nvSpPr>
        <p:spPr>
          <a:xfrm>
            <a:off x="9397485" y="4744181"/>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7" name="Rectangle 16">
            <a:extLst>
              <a:ext uri="{FF2B5EF4-FFF2-40B4-BE49-F238E27FC236}">
                <a16:creationId xmlns:a16="http://schemas.microsoft.com/office/drawing/2014/main" id="{56637122-9720-36B6-98DA-765024AECF96}"/>
              </a:ext>
            </a:extLst>
          </p:cNvPr>
          <p:cNvSpPr/>
          <p:nvPr/>
        </p:nvSpPr>
        <p:spPr>
          <a:xfrm>
            <a:off x="9417685" y="6001869"/>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8" name="TextBox 17">
            <a:extLst>
              <a:ext uri="{FF2B5EF4-FFF2-40B4-BE49-F238E27FC236}">
                <a16:creationId xmlns:a16="http://schemas.microsoft.com/office/drawing/2014/main" id="{00F72342-9D7C-26F5-558B-A361851B183B}"/>
              </a:ext>
            </a:extLst>
          </p:cNvPr>
          <p:cNvSpPr txBox="1"/>
          <p:nvPr/>
        </p:nvSpPr>
        <p:spPr>
          <a:xfrm>
            <a:off x="9346228" y="1735112"/>
            <a:ext cx="1681296" cy="338554"/>
          </a:xfrm>
          <a:prstGeom prst="rect">
            <a:avLst/>
          </a:prstGeom>
          <a:noFill/>
        </p:spPr>
        <p:txBody>
          <a:bodyPr wrap="square" rtlCol="0">
            <a:spAutoFit/>
          </a:bodyPr>
          <a:lstStyle/>
          <a:p>
            <a:pPr algn="r"/>
            <a:r>
              <a:rPr lang="en-GB" sz="800" noProof="0">
                <a:solidFill>
                  <a:schemeClr val="bg1"/>
                </a:solidFill>
              </a:rPr>
              <a:t>Planning Officer</a:t>
            </a:r>
          </a:p>
          <a:p>
            <a:pPr algn="r"/>
            <a:r>
              <a:rPr lang="en-GB" sz="800" noProof="0">
                <a:solidFill>
                  <a:schemeClr val="bg1"/>
                </a:solidFill>
              </a:rPr>
              <a:t>Unitary Council</a:t>
            </a:r>
          </a:p>
        </p:txBody>
      </p:sp>
      <p:sp>
        <p:nvSpPr>
          <p:cNvPr id="20" name="TextBox 19">
            <a:extLst>
              <a:ext uri="{FF2B5EF4-FFF2-40B4-BE49-F238E27FC236}">
                <a16:creationId xmlns:a16="http://schemas.microsoft.com/office/drawing/2014/main" id="{8A6B14EE-D120-EE12-8701-AA5C7AA3C561}"/>
              </a:ext>
            </a:extLst>
          </p:cNvPr>
          <p:cNvSpPr txBox="1"/>
          <p:nvPr/>
        </p:nvSpPr>
        <p:spPr>
          <a:xfrm>
            <a:off x="9392448" y="3236643"/>
            <a:ext cx="1681296" cy="461665"/>
          </a:xfrm>
          <a:prstGeom prst="rect">
            <a:avLst/>
          </a:prstGeom>
          <a:noFill/>
        </p:spPr>
        <p:txBody>
          <a:bodyPr wrap="square" rtlCol="0">
            <a:spAutoFit/>
          </a:bodyPr>
          <a:lstStyle/>
          <a:p>
            <a:pPr algn="r"/>
            <a:r>
              <a:rPr lang="en-GB" sz="800" noProof="0">
                <a:solidFill>
                  <a:schemeClr val="bg1"/>
                </a:solidFill>
              </a:rPr>
              <a:t>Sustainability and Climate Change Officer</a:t>
            </a:r>
          </a:p>
          <a:p>
            <a:pPr algn="r"/>
            <a:r>
              <a:rPr lang="en-GB" sz="800" noProof="0">
                <a:solidFill>
                  <a:schemeClr val="bg1"/>
                </a:solidFill>
              </a:rPr>
              <a:t>District Council</a:t>
            </a:r>
          </a:p>
        </p:txBody>
      </p:sp>
      <p:sp>
        <p:nvSpPr>
          <p:cNvPr id="21" name="TextBox 20">
            <a:extLst>
              <a:ext uri="{FF2B5EF4-FFF2-40B4-BE49-F238E27FC236}">
                <a16:creationId xmlns:a16="http://schemas.microsoft.com/office/drawing/2014/main" id="{C00AE9BD-8DE3-6E2F-0D6D-BACFE0483B01}"/>
              </a:ext>
            </a:extLst>
          </p:cNvPr>
          <p:cNvSpPr txBox="1"/>
          <p:nvPr/>
        </p:nvSpPr>
        <p:spPr>
          <a:xfrm>
            <a:off x="9338949" y="4721023"/>
            <a:ext cx="1681296" cy="338554"/>
          </a:xfrm>
          <a:prstGeom prst="rect">
            <a:avLst/>
          </a:prstGeom>
          <a:noFill/>
        </p:spPr>
        <p:txBody>
          <a:bodyPr wrap="square" rtlCol="0">
            <a:spAutoFit/>
          </a:bodyPr>
          <a:lstStyle/>
          <a:p>
            <a:pPr algn="r"/>
            <a:r>
              <a:rPr lang="en-GB" sz="800" noProof="0">
                <a:solidFill>
                  <a:schemeClr val="bg1"/>
                </a:solidFill>
              </a:rPr>
              <a:t>Low Carbon Programme Officer</a:t>
            </a:r>
          </a:p>
          <a:p>
            <a:pPr algn="r"/>
            <a:r>
              <a:rPr lang="en-GB" sz="800">
                <a:solidFill>
                  <a:schemeClr val="bg1"/>
                </a:solidFill>
              </a:rPr>
              <a:t>U</a:t>
            </a:r>
            <a:r>
              <a:rPr lang="en-GB" sz="800" noProof="0" err="1">
                <a:solidFill>
                  <a:schemeClr val="bg1"/>
                </a:solidFill>
              </a:rPr>
              <a:t>nitary</a:t>
            </a:r>
            <a:r>
              <a:rPr lang="en-GB" sz="800" noProof="0">
                <a:solidFill>
                  <a:schemeClr val="bg1"/>
                </a:solidFill>
              </a:rPr>
              <a:t> Borough </a:t>
            </a:r>
            <a:r>
              <a:rPr lang="en-GB" sz="800">
                <a:solidFill>
                  <a:schemeClr val="bg1"/>
                </a:solidFill>
              </a:rPr>
              <a:t>C</a:t>
            </a:r>
            <a:r>
              <a:rPr lang="en-GB" sz="800" noProof="0">
                <a:solidFill>
                  <a:schemeClr val="bg1"/>
                </a:solidFill>
              </a:rPr>
              <a:t>ouncil</a:t>
            </a:r>
          </a:p>
        </p:txBody>
      </p:sp>
      <p:sp>
        <p:nvSpPr>
          <p:cNvPr id="22" name="TextBox 21">
            <a:extLst>
              <a:ext uri="{FF2B5EF4-FFF2-40B4-BE49-F238E27FC236}">
                <a16:creationId xmlns:a16="http://schemas.microsoft.com/office/drawing/2014/main" id="{1C94E503-737A-127E-F326-08EE3B8176A7}"/>
              </a:ext>
            </a:extLst>
          </p:cNvPr>
          <p:cNvSpPr txBox="1"/>
          <p:nvPr/>
        </p:nvSpPr>
        <p:spPr>
          <a:xfrm>
            <a:off x="9248949" y="5968017"/>
            <a:ext cx="1821947" cy="461665"/>
          </a:xfrm>
          <a:prstGeom prst="rect">
            <a:avLst/>
          </a:prstGeom>
          <a:noFill/>
        </p:spPr>
        <p:txBody>
          <a:bodyPr wrap="square" rtlCol="0">
            <a:spAutoFit/>
          </a:bodyPr>
          <a:lstStyle/>
          <a:p>
            <a:pPr algn="r"/>
            <a:r>
              <a:rPr lang="en-GB" sz="800" noProof="0">
                <a:solidFill>
                  <a:schemeClr val="bg1"/>
                </a:solidFill>
              </a:rPr>
              <a:t>Affordable &amp; Social Housing Specialist </a:t>
            </a:r>
          </a:p>
          <a:p>
            <a:pPr algn="r"/>
            <a:r>
              <a:rPr lang="en-GB" sz="800" noProof="0">
                <a:solidFill>
                  <a:schemeClr val="bg1"/>
                </a:solidFill>
              </a:rPr>
              <a:t>Combined Authority </a:t>
            </a:r>
          </a:p>
        </p:txBody>
      </p:sp>
    </p:spTree>
    <p:extLst>
      <p:ext uri="{BB962C8B-B14F-4D97-AF65-F5344CB8AC3E}">
        <p14:creationId xmlns:p14="http://schemas.microsoft.com/office/powerpoint/2010/main" val="9430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DE939C0-F71E-C95E-04FA-5DC83046CF7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B3E65B3-69CA-FF2C-BC29-AC093BFF9768}"/>
              </a:ext>
            </a:extLst>
          </p:cNvPr>
          <p:cNvSpPr/>
          <p:nvPr/>
        </p:nvSpPr>
        <p:spPr>
          <a:xfrm>
            <a:off x="11619254" y="6196519"/>
            <a:ext cx="414747" cy="556452"/>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65385486-DC1E-FE4F-C665-B0B406CEEA67}"/>
              </a:ext>
            </a:extLst>
          </p:cNvPr>
          <p:cNvSpPr/>
          <p:nvPr/>
        </p:nvSpPr>
        <p:spPr>
          <a:xfrm>
            <a:off x="9734493" y="6559254"/>
            <a:ext cx="2326003" cy="216523"/>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09FA0AB4-8B2B-1305-0064-31F24A0A2C6A}"/>
              </a:ext>
            </a:extLst>
          </p:cNvPr>
          <p:cNvSpPr>
            <a:spLocks noGrp="1"/>
          </p:cNvSpPr>
          <p:nvPr>
            <p:ph type="title"/>
          </p:nvPr>
        </p:nvSpPr>
        <p:spPr/>
        <p:txBody>
          <a:bodyPr/>
          <a:lstStyle/>
          <a:p>
            <a:r>
              <a:rPr lang="en-GB" noProof="0"/>
              <a:t>Key Insights – Collaboration </a:t>
            </a:r>
          </a:p>
        </p:txBody>
      </p:sp>
      <p:sp>
        <p:nvSpPr>
          <p:cNvPr id="71" name="Rectangle: Rounded Corners 70">
            <a:extLst>
              <a:ext uri="{FF2B5EF4-FFF2-40B4-BE49-F238E27FC236}">
                <a16:creationId xmlns:a16="http://schemas.microsoft.com/office/drawing/2014/main" id="{498ABED5-4374-FFB9-533A-8B4895ABDD49}"/>
              </a:ext>
            </a:extLst>
          </p:cNvPr>
          <p:cNvSpPr/>
          <p:nvPr/>
        </p:nvSpPr>
        <p:spPr>
          <a:xfrm>
            <a:off x="5496954" y="1648568"/>
            <a:ext cx="5480058" cy="1107058"/>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endParaRPr lang="en-GB" sz="1400" i="1" noProof="0">
              <a:solidFill>
                <a:schemeClr val="tx1"/>
              </a:solidFill>
              <a:latin typeface="Segoe UI" panose="020B0502040204020203" pitchFamily="34" charset="0"/>
              <a:cs typeface="Segoe UI" panose="020B0502040204020203" pitchFamily="34" charset="0"/>
            </a:endParaRPr>
          </a:p>
        </p:txBody>
      </p:sp>
      <p:sp>
        <p:nvSpPr>
          <p:cNvPr id="47" name="Rectangle: Rounded Corners 46">
            <a:extLst>
              <a:ext uri="{FF2B5EF4-FFF2-40B4-BE49-F238E27FC236}">
                <a16:creationId xmlns:a16="http://schemas.microsoft.com/office/drawing/2014/main" id="{4D1C0279-B5E8-CA43-D11A-6EDA1A181FA2}"/>
              </a:ext>
            </a:extLst>
          </p:cNvPr>
          <p:cNvSpPr/>
          <p:nvPr/>
        </p:nvSpPr>
        <p:spPr>
          <a:xfrm>
            <a:off x="5540188" y="4944445"/>
            <a:ext cx="5480058" cy="1497745"/>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200" i="1" noProof="0">
                <a:solidFill>
                  <a:schemeClr val="tx1"/>
                </a:solidFill>
                <a:latin typeface="Segoe UI" panose="020B0502040204020203" pitchFamily="34" charset="0"/>
                <a:cs typeface="Segoe UI" panose="020B0502040204020203" pitchFamily="34" charset="0"/>
              </a:rPr>
              <a:t>I find [Net Zero Go] webinars really useful. Especially when they bring in different perspectives or cover topics you haven’t come across before. I also find the collaborative aspect really valuable, when other people ask questions you wouldn’t have thought of yourself, and you get different perspectives. It’s not formal learning, but honestly, some of the most interesting things that have led me to explore new topics have come from webinars rather than trainings.</a:t>
            </a:r>
            <a:br>
              <a:rPr lang="en-GB" sz="1200" i="1" noProof="0">
                <a:solidFill>
                  <a:schemeClr val="tx1"/>
                </a:solidFill>
                <a:latin typeface="Segoe UI" panose="020B0502040204020203" pitchFamily="34" charset="0"/>
                <a:cs typeface="Segoe UI" panose="020B0502040204020203" pitchFamily="34" charset="0"/>
              </a:rPr>
            </a:br>
            <a:br>
              <a:rPr lang="en-GB" sz="1200" i="1" noProof="0">
                <a:solidFill>
                  <a:schemeClr val="tx1"/>
                </a:solidFill>
                <a:latin typeface="Segoe UI" panose="020B0502040204020203" pitchFamily="34" charset="0"/>
                <a:cs typeface="Segoe UI" panose="020B0502040204020203" pitchFamily="34" charset="0"/>
              </a:rPr>
            </a:br>
            <a:endParaRPr lang="en-GB" sz="1200" i="1" baseline="30000" noProof="0">
              <a:solidFill>
                <a:schemeClr val="tx1"/>
              </a:solidFill>
              <a:latin typeface="Segoe UI" panose="020B0502040204020203" pitchFamily="34" charset="0"/>
              <a:cs typeface="Segoe UI" panose="020B0502040204020203" pitchFamily="34" charset="0"/>
            </a:endParaRPr>
          </a:p>
        </p:txBody>
      </p:sp>
      <p:sp>
        <p:nvSpPr>
          <p:cNvPr id="55" name="Rectangle: Rounded Corners 54">
            <a:extLst>
              <a:ext uri="{FF2B5EF4-FFF2-40B4-BE49-F238E27FC236}">
                <a16:creationId xmlns:a16="http://schemas.microsoft.com/office/drawing/2014/main" id="{62A8243B-0CA4-10D5-7F52-86B70F2A573D}"/>
              </a:ext>
            </a:extLst>
          </p:cNvPr>
          <p:cNvSpPr/>
          <p:nvPr/>
        </p:nvSpPr>
        <p:spPr>
          <a:xfrm>
            <a:off x="360064" y="5128116"/>
            <a:ext cx="5329867"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noProof="0">
              <a:solidFill>
                <a:schemeClr val="tx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Webinars are a powerful informal learning tool, offering diverse perspectives and peer-driven discovery beyond traditional training. The interactive discussions and questions often create the most valuable insights. For Net Zero Go, this highlights the importance of keeping webinars engaging, collaborative, and thought-provoking to drive real impact</a:t>
            </a:r>
            <a:endParaRPr kumimoji="0" lang="en-GB" sz="1200" b="0"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endParaRPr>
          </a:p>
        </p:txBody>
      </p:sp>
      <p:sp>
        <p:nvSpPr>
          <p:cNvPr id="72" name="Rectangle: Rounded Corners 71">
            <a:extLst>
              <a:ext uri="{FF2B5EF4-FFF2-40B4-BE49-F238E27FC236}">
                <a16:creationId xmlns:a16="http://schemas.microsoft.com/office/drawing/2014/main" id="{22ACA173-54B9-D6BF-7392-ED8B9887599E}"/>
              </a:ext>
            </a:extLst>
          </p:cNvPr>
          <p:cNvSpPr/>
          <p:nvPr/>
        </p:nvSpPr>
        <p:spPr>
          <a:xfrm>
            <a:off x="387255" y="1269704"/>
            <a:ext cx="6186803" cy="815687"/>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Evidence for collaboration building  </a:t>
            </a:r>
          </a:p>
        </p:txBody>
      </p:sp>
      <p:cxnSp>
        <p:nvCxnSpPr>
          <p:cNvPr id="14" name="Straight Connector 13">
            <a:extLst>
              <a:ext uri="{FF2B5EF4-FFF2-40B4-BE49-F238E27FC236}">
                <a16:creationId xmlns:a16="http://schemas.microsoft.com/office/drawing/2014/main" id="{65E125A7-C7C4-702B-2F42-475B95C8CAA8}"/>
              </a:ext>
            </a:extLst>
          </p:cNvPr>
          <p:cNvCxnSpPr>
            <a:cxnSpLocks/>
          </p:cNvCxnSpPr>
          <p:nvPr/>
        </p:nvCxnSpPr>
        <p:spPr>
          <a:xfrm>
            <a:off x="360063" y="1244146"/>
            <a:ext cx="10680833"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Rectangle: Rounded Corners 41">
            <a:extLst>
              <a:ext uri="{FF2B5EF4-FFF2-40B4-BE49-F238E27FC236}">
                <a16:creationId xmlns:a16="http://schemas.microsoft.com/office/drawing/2014/main" id="{AD7D05E3-1F35-98F1-982A-957477F397FD}"/>
              </a:ext>
            </a:extLst>
          </p:cNvPr>
          <p:cNvSpPr/>
          <p:nvPr/>
        </p:nvSpPr>
        <p:spPr>
          <a:xfrm>
            <a:off x="5506988" y="3339310"/>
            <a:ext cx="5470024" cy="1368542"/>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200" i="1" noProof="0"/>
              <a:t>After your webinar I got in touch with </a:t>
            </a:r>
            <a:r>
              <a:rPr lang="en-GB" sz="1200" i="1"/>
              <a:t>one of the speakers</a:t>
            </a:r>
            <a:r>
              <a:rPr lang="en-GB" sz="1200" i="1" noProof="0"/>
              <a:t>. He used to work with us, so I already knew his name. When I saw him on there, I reached out to him again. Then we met up, and I picked his brain about how he went about it.</a:t>
            </a:r>
            <a:br>
              <a:rPr lang="en-GB" sz="1200" i="1" noProof="0"/>
            </a:br>
            <a:br>
              <a:rPr lang="en-GB" sz="1200" i="1" noProof="0"/>
            </a:br>
            <a:endParaRPr lang="en-GB" sz="1200" i="1" noProof="0">
              <a:solidFill>
                <a:schemeClr val="tx1"/>
              </a:solidFill>
              <a:latin typeface="Segoe UI" panose="020B0502040204020203" pitchFamily="34" charset="0"/>
              <a:cs typeface="Segoe UI" panose="020B0502040204020203" pitchFamily="34" charset="0"/>
            </a:endParaRPr>
          </a:p>
        </p:txBody>
      </p:sp>
      <p:sp>
        <p:nvSpPr>
          <p:cNvPr id="43" name="Rectangle: Rounded Corners 42">
            <a:extLst>
              <a:ext uri="{FF2B5EF4-FFF2-40B4-BE49-F238E27FC236}">
                <a16:creationId xmlns:a16="http://schemas.microsoft.com/office/drawing/2014/main" id="{96126383-A8D0-80C1-75C6-2131D88FBB96}"/>
              </a:ext>
            </a:extLst>
          </p:cNvPr>
          <p:cNvSpPr/>
          <p:nvPr/>
        </p:nvSpPr>
        <p:spPr>
          <a:xfrm>
            <a:off x="387255" y="3109664"/>
            <a:ext cx="5163150" cy="491567"/>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Collaboration – impact behind the scenes  </a:t>
            </a:r>
          </a:p>
        </p:txBody>
      </p:sp>
      <p:cxnSp>
        <p:nvCxnSpPr>
          <p:cNvPr id="12" name="Straight Connector 11">
            <a:extLst>
              <a:ext uri="{FF2B5EF4-FFF2-40B4-BE49-F238E27FC236}">
                <a16:creationId xmlns:a16="http://schemas.microsoft.com/office/drawing/2014/main" id="{83B7960C-5EE3-CEBE-9A88-4993F2D015E8}"/>
              </a:ext>
            </a:extLst>
          </p:cNvPr>
          <p:cNvCxnSpPr>
            <a:cxnSpLocks/>
          </p:cNvCxnSpPr>
          <p:nvPr/>
        </p:nvCxnSpPr>
        <p:spPr>
          <a:xfrm>
            <a:off x="429488" y="3129794"/>
            <a:ext cx="10680832"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292827F-593D-8E2C-8222-B2CA11838273}"/>
              </a:ext>
            </a:extLst>
          </p:cNvPr>
          <p:cNvCxnSpPr>
            <a:cxnSpLocks/>
          </p:cNvCxnSpPr>
          <p:nvPr/>
        </p:nvCxnSpPr>
        <p:spPr>
          <a:xfrm flipV="1">
            <a:off x="439760" y="4894601"/>
            <a:ext cx="10624840" cy="289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2BD9403-0052-73FB-9545-15E2B114E711}"/>
              </a:ext>
            </a:extLst>
          </p:cNvPr>
          <p:cNvCxnSpPr>
            <a:cxnSpLocks/>
          </p:cNvCxnSpPr>
          <p:nvPr/>
        </p:nvCxnSpPr>
        <p:spPr>
          <a:xfrm>
            <a:off x="485480" y="6559254"/>
            <a:ext cx="10783155"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9" name="Graphic 18">
            <a:extLst>
              <a:ext uri="{FF2B5EF4-FFF2-40B4-BE49-F238E27FC236}">
                <a16:creationId xmlns:a16="http://schemas.microsoft.com/office/drawing/2014/main" id="{149EE8F1-639F-B25A-B988-DC3B9481EC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3857" y="5856287"/>
            <a:ext cx="809625" cy="809625"/>
          </a:xfrm>
          <a:prstGeom prst="rect">
            <a:avLst/>
          </a:prstGeom>
        </p:spPr>
      </p:pic>
      <p:pic>
        <p:nvPicPr>
          <p:cNvPr id="25" name="Graphic 24">
            <a:extLst>
              <a:ext uri="{FF2B5EF4-FFF2-40B4-BE49-F238E27FC236}">
                <a16:creationId xmlns:a16="http://schemas.microsoft.com/office/drawing/2014/main" id="{ED179973-9EFA-6AB7-FF41-FE6D46B8F1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2685" y="4038023"/>
            <a:ext cx="809625" cy="809625"/>
          </a:xfrm>
          <a:prstGeom prst="rect">
            <a:avLst/>
          </a:prstGeom>
        </p:spPr>
      </p:pic>
      <p:pic>
        <p:nvPicPr>
          <p:cNvPr id="6" name="Graphic 5">
            <a:extLst>
              <a:ext uri="{FF2B5EF4-FFF2-40B4-BE49-F238E27FC236}">
                <a16:creationId xmlns:a16="http://schemas.microsoft.com/office/drawing/2014/main" id="{3F291ED1-28A6-0EDF-80F5-B3E007AC1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2032" y="2472671"/>
            <a:ext cx="809625" cy="809625"/>
          </a:xfrm>
          <a:prstGeom prst="rect">
            <a:avLst/>
          </a:prstGeom>
        </p:spPr>
      </p:pic>
      <p:sp>
        <p:nvSpPr>
          <p:cNvPr id="4" name="Rectangle: Rounded Corners 3">
            <a:extLst>
              <a:ext uri="{FF2B5EF4-FFF2-40B4-BE49-F238E27FC236}">
                <a16:creationId xmlns:a16="http://schemas.microsoft.com/office/drawing/2014/main" id="{20C36C9D-2689-CF3B-A71E-073377C6A9EC}"/>
              </a:ext>
            </a:extLst>
          </p:cNvPr>
          <p:cNvSpPr/>
          <p:nvPr/>
        </p:nvSpPr>
        <p:spPr>
          <a:xfrm>
            <a:off x="360063" y="3488514"/>
            <a:ext cx="5090235"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noProof="0">
              <a:solidFill>
                <a:schemeClr val="tx1"/>
              </a:solidFill>
              <a:latin typeface="Segoe UI" panose="020B0502040204020203" pitchFamily="34" charset="0"/>
              <a:cs typeface="Segoe UI" panose="020B0502040204020203" pitchFamily="34" charset="0"/>
            </a:endParaRPr>
          </a:p>
          <a:p>
            <a:pPr>
              <a:spcBef>
                <a:spcPts val="300"/>
              </a:spcBef>
            </a:pPr>
            <a:r>
              <a:rPr lang="en-GB" sz="1200" noProof="0">
                <a:solidFill>
                  <a:schemeClr val="accent1"/>
                </a:solidFill>
                <a:latin typeface="Segoe UI" panose="020B0502040204020203" pitchFamily="34" charset="0"/>
                <a:cs typeface="Segoe UI" panose="020B0502040204020203" pitchFamily="34" charset="0"/>
              </a:rPr>
              <a:t>Measuring the direct impact of collaboration is challenging, as responses vary widely. While some users reported increased interest, and a stronger sense of community, others engaged through emails, LinkedIn, or in-person meetings. This </a:t>
            </a:r>
            <a:r>
              <a:rPr lang="en-GB" sz="1200" b="1" noProof="0">
                <a:solidFill>
                  <a:schemeClr val="accent1"/>
                </a:solidFill>
                <a:latin typeface="Segoe UI" panose="020B0502040204020203" pitchFamily="34" charset="0"/>
                <a:cs typeface="Segoe UI" panose="020B0502040204020203" pitchFamily="34" charset="0"/>
              </a:rPr>
              <a:t>spectrum of impact </a:t>
            </a:r>
            <a:r>
              <a:rPr lang="en-GB" sz="1200" noProof="0">
                <a:solidFill>
                  <a:schemeClr val="accent1"/>
                </a:solidFill>
                <a:latin typeface="Segoe UI" panose="020B0502040204020203" pitchFamily="34" charset="0"/>
                <a:cs typeface="Segoe UI" panose="020B0502040204020203" pitchFamily="34" charset="0"/>
              </a:rPr>
              <a:t>highlights the diverse ways people respond. Additionally, reaching the right audience at the right time remains a key factor in maximizing the effectiveness of these events.</a:t>
            </a:r>
          </a:p>
        </p:txBody>
      </p:sp>
      <p:sp>
        <p:nvSpPr>
          <p:cNvPr id="5" name="Rectangle: Rounded Corners 4">
            <a:extLst>
              <a:ext uri="{FF2B5EF4-FFF2-40B4-BE49-F238E27FC236}">
                <a16:creationId xmlns:a16="http://schemas.microsoft.com/office/drawing/2014/main" id="{3731C51D-4DFA-EC04-A5E3-BA30FCFEDBA8}"/>
              </a:ext>
            </a:extLst>
          </p:cNvPr>
          <p:cNvSpPr/>
          <p:nvPr/>
        </p:nvSpPr>
        <p:spPr>
          <a:xfrm>
            <a:off x="315268" y="4527808"/>
            <a:ext cx="6186803" cy="1211339"/>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Webinars – informal learning </a:t>
            </a:r>
          </a:p>
        </p:txBody>
      </p:sp>
      <p:sp>
        <p:nvSpPr>
          <p:cNvPr id="7" name="Rectangle: Rounded Corners 6">
            <a:extLst>
              <a:ext uri="{FF2B5EF4-FFF2-40B4-BE49-F238E27FC236}">
                <a16:creationId xmlns:a16="http://schemas.microsoft.com/office/drawing/2014/main" id="{AE18248B-0DD3-0CA4-A6DC-7D84D2886C7A}"/>
              </a:ext>
            </a:extLst>
          </p:cNvPr>
          <p:cNvSpPr/>
          <p:nvPr/>
        </p:nvSpPr>
        <p:spPr>
          <a:xfrm>
            <a:off x="679863" y="3656490"/>
            <a:ext cx="5329867"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noProof="0">
              <a:solidFill>
                <a:schemeClr val="tx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E68E604E-D504-9C28-9848-F81A157E7503}"/>
              </a:ext>
            </a:extLst>
          </p:cNvPr>
          <p:cNvSpPr txBox="1"/>
          <p:nvPr/>
        </p:nvSpPr>
        <p:spPr>
          <a:xfrm>
            <a:off x="5540188" y="1828132"/>
            <a:ext cx="4766478" cy="1292662"/>
          </a:xfrm>
          <a:prstGeom prst="rect">
            <a:avLst/>
          </a:prstGeom>
          <a:noFill/>
        </p:spPr>
        <p:txBody>
          <a:bodyPr wrap="square">
            <a:spAutoFit/>
          </a:bodyPr>
          <a:lstStyle/>
          <a:p>
            <a:r>
              <a:rPr lang="en-GB" sz="1200" i="1" noProof="0"/>
              <a:t>I’ve responded to a few requests coming from Net Zero Go, sometimes I get emails from people asking for information or looking for guidance and I am happy to help.</a:t>
            </a:r>
            <a:br>
              <a:rPr lang="en-GB" sz="1400" i="1" noProof="0"/>
            </a:br>
            <a:br>
              <a:rPr lang="en-GB" sz="1400" i="1" noProof="0"/>
            </a:br>
            <a:br>
              <a:rPr lang="en-GB" sz="1400" i="1" noProof="0"/>
            </a:br>
            <a:endParaRPr lang="en-GB" sz="1400" i="1" noProof="0"/>
          </a:p>
        </p:txBody>
      </p:sp>
      <p:sp>
        <p:nvSpPr>
          <p:cNvPr id="10" name="Rectangle: Rounded Corners 9">
            <a:extLst>
              <a:ext uri="{FF2B5EF4-FFF2-40B4-BE49-F238E27FC236}">
                <a16:creationId xmlns:a16="http://schemas.microsoft.com/office/drawing/2014/main" id="{D83CBB3D-89B6-D74A-AC99-49141D5BAA7C}"/>
              </a:ext>
            </a:extLst>
          </p:cNvPr>
          <p:cNvSpPr/>
          <p:nvPr/>
        </p:nvSpPr>
        <p:spPr>
          <a:xfrm>
            <a:off x="360063" y="1669556"/>
            <a:ext cx="5090235"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noProof="0">
              <a:solidFill>
                <a:schemeClr val="tx1"/>
              </a:solidFill>
              <a:latin typeface="Segoe UI" panose="020B0502040204020203" pitchFamily="34" charset="0"/>
              <a:cs typeface="Segoe UI" panose="020B0502040204020203" pitchFamily="34" charset="0"/>
            </a:endParaRPr>
          </a:p>
          <a:p>
            <a:pPr>
              <a:spcBef>
                <a:spcPts val="300"/>
              </a:spcBef>
            </a:pPr>
            <a:r>
              <a:rPr lang="en-GB" sz="1200" noProof="0">
                <a:solidFill>
                  <a:schemeClr val="accent1"/>
                </a:solidFill>
                <a:latin typeface="Segoe UI" panose="020B0502040204020203" pitchFamily="34" charset="0"/>
                <a:cs typeface="Segoe UI" panose="020B0502040204020203" pitchFamily="34" charset="0"/>
              </a:rPr>
              <a:t>Net Zero Go is seen as a trusted platform, with users willing to engage and support others by sharing their knowledge. Net Zero Go offers an opportunity to peer-to-peer learning, connecting, asking questions, and exchanging expertise.</a:t>
            </a:r>
          </a:p>
        </p:txBody>
      </p:sp>
      <p:sp>
        <p:nvSpPr>
          <p:cNvPr id="3" name="Rectangle 2">
            <a:extLst>
              <a:ext uri="{FF2B5EF4-FFF2-40B4-BE49-F238E27FC236}">
                <a16:creationId xmlns:a16="http://schemas.microsoft.com/office/drawing/2014/main" id="{6B9FE2D2-C0BB-BE58-8DB9-672048A82118}"/>
              </a:ext>
            </a:extLst>
          </p:cNvPr>
          <p:cNvSpPr/>
          <p:nvPr/>
        </p:nvSpPr>
        <p:spPr>
          <a:xfrm>
            <a:off x="9431396" y="2643581"/>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6" name="Rectangle 15">
            <a:extLst>
              <a:ext uri="{FF2B5EF4-FFF2-40B4-BE49-F238E27FC236}">
                <a16:creationId xmlns:a16="http://schemas.microsoft.com/office/drawing/2014/main" id="{91394B15-ADEC-EDFF-A546-3F2AA01D0421}"/>
              </a:ext>
            </a:extLst>
          </p:cNvPr>
          <p:cNvSpPr/>
          <p:nvPr/>
        </p:nvSpPr>
        <p:spPr>
          <a:xfrm>
            <a:off x="9424709" y="4309968"/>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7" name="Rectangle 16">
            <a:extLst>
              <a:ext uri="{FF2B5EF4-FFF2-40B4-BE49-F238E27FC236}">
                <a16:creationId xmlns:a16="http://schemas.microsoft.com/office/drawing/2014/main" id="{7F333F8E-8F79-32D5-C974-9FAA9456E7D7}"/>
              </a:ext>
            </a:extLst>
          </p:cNvPr>
          <p:cNvSpPr/>
          <p:nvPr/>
        </p:nvSpPr>
        <p:spPr>
          <a:xfrm>
            <a:off x="9463902" y="6119012"/>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18" name="TextBox 17">
            <a:extLst>
              <a:ext uri="{FF2B5EF4-FFF2-40B4-BE49-F238E27FC236}">
                <a16:creationId xmlns:a16="http://schemas.microsoft.com/office/drawing/2014/main" id="{7267D34E-3B29-4564-80B0-F7CBD257213C}"/>
              </a:ext>
            </a:extLst>
          </p:cNvPr>
          <p:cNvSpPr txBox="1"/>
          <p:nvPr/>
        </p:nvSpPr>
        <p:spPr>
          <a:xfrm>
            <a:off x="9463902" y="2586349"/>
            <a:ext cx="1567216" cy="461665"/>
          </a:xfrm>
          <a:prstGeom prst="rect">
            <a:avLst/>
          </a:prstGeom>
          <a:noFill/>
        </p:spPr>
        <p:txBody>
          <a:bodyPr wrap="square" rtlCol="0">
            <a:spAutoFit/>
          </a:bodyPr>
          <a:lstStyle/>
          <a:p>
            <a:pPr algn="r"/>
            <a:r>
              <a:rPr lang="en-GB" sz="800" noProof="0">
                <a:solidFill>
                  <a:schemeClr val="bg1"/>
                </a:solidFill>
              </a:rPr>
              <a:t>Climate Change and Sustainability Project Manager</a:t>
            </a:r>
          </a:p>
          <a:p>
            <a:pPr algn="r"/>
            <a:r>
              <a:rPr lang="en-GB" sz="800" noProof="0">
                <a:solidFill>
                  <a:schemeClr val="bg1"/>
                </a:solidFill>
              </a:rPr>
              <a:t>Borough Council</a:t>
            </a:r>
          </a:p>
        </p:txBody>
      </p:sp>
      <p:sp>
        <p:nvSpPr>
          <p:cNvPr id="20" name="TextBox 19">
            <a:extLst>
              <a:ext uri="{FF2B5EF4-FFF2-40B4-BE49-F238E27FC236}">
                <a16:creationId xmlns:a16="http://schemas.microsoft.com/office/drawing/2014/main" id="{8D9E903D-9CBB-4FC1-2AD3-6FDFCCBF44B6}"/>
              </a:ext>
            </a:extLst>
          </p:cNvPr>
          <p:cNvSpPr txBox="1"/>
          <p:nvPr/>
        </p:nvSpPr>
        <p:spPr>
          <a:xfrm>
            <a:off x="9497384" y="4269785"/>
            <a:ext cx="1567216" cy="338554"/>
          </a:xfrm>
          <a:prstGeom prst="rect">
            <a:avLst/>
          </a:prstGeom>
          <a:noFill/>
        </p:spPr>
        <p:txBody>
          <a:bodyPr wrap="square" rtlCol="0">
            <a:spAutoFit/>
          </a:bodyPr>
          <a:lstStyle/>
          <a:p>
            <a:pPr algn="r"/>
            <a:r>
              <a:rPr lang="en-GB" sz="800" noProof="0">
                <a:solidFill>
                  <a:schemeClr val="bg1"/>
                </a:solidFill>
              </a:rPr>
              <a:t>Project Officer </a:t>
            </a:r>
          </a:p>
          <a:p>
            <a:pPr algn="r"/>
            <a:r>
              <a:rPr lang="en-GB" sz="800" noProof="0">
                <a:solidFill>
                  <a:schemeClr val="bg1"/>
                </a:solidFill>
              </a:rPr>
              <a:t>Borough Council</a:t>
            </a:r>
          </a:p>
        </p:txBody>
      </p:sp>
      <p:sp>
        <p:nvSpPr>
          <p:cNvPr id="21" name="TextBox 20">
            <a:extLst>
              <a:ext uri="{FF2B5EF4-FFF2-40B4-BE49-F238E27FC236}">
                <a16:creationId xmlns:a16="http://schemas.microsoft.com/office/drawing/2014/main" id="{64A6F639-441E-FA49-D0F3-C6DD54ADF5B6}"/>
              </a:ext>
            </a:extLst>
          </p:cNvPr>
          <p:cNvSpPr txBox="1"/>
          <p:nvPr/>
        </p:nvSpPr>
        <p:spPr>
          <a:xfrm>
            <a:off x="9516370" y="6125838"/>
            <a:ext cx="1486968" cy="338554"/>
          </a:xfrm>
          <a:prstGeom prst="rect">
            <a:avLst/>
          </a:prstGeom>
          <a:noFill/>
        </p:spPr>
        <p:txBody>
          <a:bodyPr wrap="square" rtlCol="0">
            <a:spAutoFit/>
          </a:bodyPr>
          <a:lstStyle/>
          <a:p>
            <a:pPr algn="r"/>
            <a:r>
              <a:rPr lang="en-GB" sz="800" noProof="0">
                <a:solidFill>
                  <a:schemeClr val="bg1"/>
                </a:solidFill>
              </a:rPr>
              <a:t>Net Zero Projects Graduate </a:t>
            </a:r>
          </a:p>
          <a:p>
            <a:pPr algn="r"/>
            <a:r>
              <a:rPr lang="en-GB" sz="800" noProof="0">
                <a:solidFill>
                  <a:schemeClr val="bg1"/>
                </a:solidFill>
              </a:rPr>
              <a:t>Combined Authority</a:t>
            </a:r>
          </a:p>
        </p:txBody>
      </p:sp>
    </p:spTree>
    <p:extLst>
      <p:ext uri="{BB962C8B-B14F-4D97-AF65-F5344CB8AC3E}">
        <p14:creationId xmlns:p14="http://schemas.microsoft.com/office/powerpoint/2010/main" val="137813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70BFBC1-2F50-EDF0-B635-4CE11F9E77E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EC399E1-0034-C9D2-0BF8-1363DA7D1AF6}"/>
              </a:ext>
            </a:extLst>
          </p:cNvPr>
          <p:cNvSpPr/>
          <p:nvPr/>
        </p:nvSpPr>
        <p:spPr>
          <a:xfrm>
            <a:off x="11619254" y="6196519"/>
            <a:ext cx="414747" cy="556452"/>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95117C37-248E-CD5E-F786-8EE9EAFF2605}"/>
              </a:ext>
            </a:extLst>
          </p:cNvPr>
          <p:cNvSpPr/>
          <p:nvPr/>
        </p:nvSpPr>
        <p:spPr>
          <a:xfrm>
            <a:off x="9734493" y="6559254"/>
            <a:ext cx="2326003" cy="216523"/>
          </a:xfrm>
          <a:prstGeom prst="rect">
            <a:avLst/>
          </a:prstGeom>
          <a:solidFill>
            <a:srgbClr val="0E0E0E"/>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9A30A3FD-08E0-2FD1-AAB7-4A235C13F3C7}"/>
              </a:ext>
            </a:extLst>
          </p:cNvPr>
          <p:cNvSpPr>
            <a:spLocks noGrp="1"/>
          </p:cNvSpPr>
          <p:nvPr>
            <p:ph type="title"/>
          </p:nvPr>
        </p:nvSpPr>
        <p:spPr/>
        <p:txBody>
          <a:bodyPr/>
          <a:lstStyle/>
          <a:p>
            <a:r>
              <a:rPr lang="en-GB" noProof="0"/>
              <a:t>Key Insights – Collaboration </a:t>
            </a:r>
          </a:p>
        </p:txBody>
      </p:sp>
      <p:sp>
        <p:nvSpPr>
          <p:cNvPr id="71" name="Rectangle: Rounded Corners 70">
            <a:extLst>
              <a:ext uri="{FF2B5EF4-FFF2-40B4-BE49-F238E27FC236}">
                <a16:creationId xmlns:a16="http://schemas.microsoft.com/office/drawing/2014/main" id="{84A5BB7E-02CC-66A8-C3D4-47FF95122528}"/>
              </a:ext>
            </a:extLst>
          </p:cNvPr>
          <p:cNvSpPr/>
          <p:nvPr/>
        </p:nvSpPr>
        <p:spPr>
          <a:xfrm>
            <a:off x="5689931" y="3526168"/>
            <a:ext cx="5330315" cy="1107058"/>
          </a:xfrm>
          <a:prstGeom prst="roundRect">
            <a:avLst>
              <a:gd name="adj" fmla="val 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00"/>
              </a:spcBef>
            </a:pPr>
            <a:r>
              <a:rPr lang="en-GB" sz="1200" i="1" noProof="0">
                <a:solidFill>
                  <a:schemeClr val="tx1"/>
                </a:solidFill>
                <a:latin typeface="Segoe UI" panose="020B0502040204020203" pitchFamily="34" charset="0"/>
                <a:cs typeface="Segoe UI" panose="020B0502040204020203" pitchFamily="34" charset="0"/>
              </a:rPr>
              <a:t>I’ve used some of the chat room features [on Net Zero Go], not necessarily to ask questions myself, but to see what others have asked and make use of the discussions.</a:t>
            </a:r>
            <a:br>
              <a:rPr lang="en-GB" sz="1200" i="1" noProof="0">
                <a:solidFill>
                  <a:schemeClr val="tx1"/>
                </a:solidFill>
                <a:latin typeface="Segoe UI" panose="020B0502040204020203" pitchFamily="34" charset="0"/>
                <a:cs typeface="Segoe UI" panose="020B0502040204020203" pitchFamily="34" charset="0"/>
              </a:rPr>
            </a:br>
            <a:br>
              <a:rPr lang="en-GB" sz="1200" i="1" noProof="0">
                <a:solidFill>
                  <a:schemeClr val="tx1"/>
                </a:solidFill>
                <a:latin typeface="Segoe UI" panose="020B0502040204020203" pitchFamily="34" charset="0"/>
                <a:cs typeface="Segoe UI" panose="020B0502040204020203" pitchFamily="34" charset="0"/>
              </a:rPr>
            </a:br>
            <a:endParaRPr lang="en-GB" sz="1200" i="1" noProof="0">
              <a:solidFill>
                <a:schemeClr val="tx1"/>
              </a:solidFill>
              <a:latin typeface="Segoe UI" panose="020B0502040204020203" pitchFamily="34" charset="0"/>
              <a:cs typeface="Segoe UI" panose="020B0502040204020203" pitchFamily="34" charset="0"/>
            </a:endParaRPr>
          </a:p>
        </p:txBody>
      </p:sp>
      <p:sp>
        <p:nvSpPr>
          <p:cNvPr id="47" name="Rectangle: Rounded Corners 46">
            <a:extLst>
              <a:ext uri="{FF2B5EF4-FFF2-40B4-BE49-F238E27FC236}">
                <a16:creationId xmlns:a16="http://schemas.microsoft.com/office/drawing/2014/main" id="{FA4F9DB0-0785-3BB9-0C07-8684503E77C1}"/>
              </a:ext>
            </a:extLst>
          </p:cNvPr>
          <p:cNvSpPr/>
          <p:nvPr/>
        </p:nvSpPr>
        <p:spPr>
          <a:xfrm>
            <a:off x="5755341" y="5162991"/>
            <a:ext cx="5264905" cy="1279199"/>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sz="1200" i="1" noProof="0">
                <a:solidFill>
                  <a:schemeClr val="tx1"/>
                </a:solidFill>
                <a:latin typeface="Segoe UI" panose="020B0502040204020203" pitchFamily="34" charset="0"/>
                <a:cs typeface="Segoe UI" panose="020B0502040204020203" pitchFamily="34" charset="0"/>
              </a:rPr>
              <a:t>The Council set the target with a lot of hope and ambition, but without really understanding how it would be implemented. Now that we see how tough it actually is to deliver, we’ve got to be realistic and make it manageable for ourselves. I think many councils are in the same position and we can understand each other.</a:t>
            </a:r>
            <a:br>
              <a:rPr lang="en-GB" sz="1200" i="1" noProof="0">
                <a:solidFill>
                  <a:schemeClr val="tx1"/>
                </a:solidFill>
                <a:latin typeface="Segoe UI" panose="020B0502040204020203" pitchFamily="34" charset="0"/>
                <a:cs typeface="Segoe UI" panose="020B0502040204020203" pitchFamily="34" charset="0"/>
              </a:rPr>
            </a:br>
            <a:endParaRPr lang="en-GB" sz="1200" i="1" baseline="30000" noProof="0">
              <a:solidFill>
                <a:schemeClr val="tx1"/>
              </a:solidFill>
              <a:latin typeface="Segoe UI" panose="020B0502040204020203" pitchFamily="34" charset="0"/>
              <a:cs typeface="Segoe UI" panose="020B0502040204020203" pitchFamily="34" charset="0"/>
            </a:endParaRPr>
          </a:p>
        </p:txBody>
      </p:sp>
      <p:sp>
        <p:nvSpPr>
          <p:cNvPr id="55" name="Rectangle: Rounded Corners 54">
            <a:extLst>
              <a:ext uri="{FF2B5EF4-FFF2-40B4-BE49-F238E27FC236}">
                <a16:creationId xmlns:a16="http://schemas.microsoft.com/office/drawing/2014/main" id="{CCE15259-0927-C619-57D4-3EC5320FB02D}"/>
              </a:ext>
            </a:extLst>
          </p:cNvPr>
          <p:cNvSpPr/>
          <p:nvPr/>
        </p:nvSpPr>
        <p:spPr>
          <a:xfrm>
            <a:off x="360064" y="5128116"/>
            <a:ext cx="5329867" cy="1070135"/>
          </a:xfrm>
          <a:prstGeom prst="roundRect">
            <a:avLst>
              <a:gd name="adj" fmla="val 56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noProof="0">
                <a:solidFill>
                  <a:schemeClr val="tx1"/>
                </a:solidFill>
                <a:latin typeface="Segoe UI" panose="020B0502040204020203" pitchFamily="34" charset="0"/>
                <a:cs typeface="Segoe UI" panose="020B0502040204020203" pitchFamily="34" charset="0"/>
              </a:rPr>
              <a:t>Shared challenges foster collaboration  </a:t>
            </a:r>
          </a:p>
          <a:p>
            <a:pPr>
              <a:spcBef>
                <a:spcPts val="300"/>
              </a:spcBef>
            </a:pPr>
            <a:r>
              <a:rPr lang="en-GB" sz="1200" noProof="0">
                <a:solidFill>
                  <a:schemeClr val="accent1"/>
                </a:solidFill>
                <a:latin typeface="Segoe UI" panose="020B0502040204020203" pitchFamily="34" charset="0"/>
                <a:cs typeface="Segoe UI" panose="020B0502040204020203" pitchFamily="34" charset="0"/>
              </a:rPr>
              <a:t>A sense of shared challenges helped to unite users to share resources and learnings. Shared struggles foster a sense of community and collaboration. By addressing these challenges together on Net Zero Go, we can strengthen collaboration and users' investment in the platform.</a:t>
            </a:r>
          </a:p>
        </p:txBody>
      </p:sp>
      <p:sp>
        <p:nvSpPr>
          <p:cNvPr id="72" name="Rectangle: Rounded Corners 71">
            <a:extLst>
              <a:ext uri="{FF2B5EF4-FFF2-40B4-BE49-F238E27FC236}">
                <a16:creationId xmlns:a16="http://schemas.microsoft.com/office/drawing/2014/main" id="{F6B5151C-AFEE-2C1E-3D60-9F496D9C0005}"/>
              </a:ext>
            </a:extLst>
          </p:cNvPr>
          <p:cNvSpPr/>
          <p:nvPr/>
        </p:nvSpPr>
        <p:spPr>
          <a:xfrm>
            <a:off x="287150" y="3381773"/>
            <a:ext cx="5402782" cy="1211339"/>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Collaboration bystanders  </a:t>
            </a:r>
          </a:p>
          <a:p>
            <a:pPr>
              <a:spcBef>
                <a:spcPts val="300"/>
              </a:spcBef>
            </a:pPr>
            <a:r>
              <a:rPr lang="en-GB" sz="1200" noProof="0">
                <a:solidFill>
                  <a:schemeClr val="accent2"/>
                </a:solidFill>
                <a:latin typeface="Segoe UI" panose="020B0502040204020203" pitchFamily="34" charset="0"/>
                <a:cs typeface="Segoe UI" panose="020B0502040204020203" pitchFamily="34" charset="0"/>
              </a:rPr>
              <a:t>Evidence shows that users value the opportunity to engage with discussions in the forum, not necessarily by asking questions themselves, but by observing and learning from the questions and insights shared by others. Forum groups enhance the user experience by fostering a safe and secure community-driven space where users can gain knowledge and insights, even if passively</a:t>
            </a:r>
            <a:r>
              <a:rPr lang="en-GB" sz="1400" noProof="0">
                <a:solidFill>
                  <a:schemeClr val="accent2"/>
                </a:solidFill>
                <a:latin typeface="Segoe UI" panose="020B0502040204020203" pitchFamily="34" charset="0"/>
                <a:cs typeface="Segoe UI" panose="020B0502040204020203" pitchFamily="34" charset="0"/>
              </a:rPr>
              <a:t>.</a:t>
            </a:r>
          </a:p>
        </p:txBody>
      </p:sp>
      <p:cxnSp>
        <p:nvCxnSpPr>
          <p:cNvPr id="14" name="Straight Connector 13">
            <a:extLst>
              <a:ext uri="{FF2B5EF4-FFF2-40B4-BE49-F238E27FC236}">
                <a16:creationId xmlns:a16="http://schemas.microsoft.com/office/drawing/2014/main" id="{BD9740B1-B8B1-1F52-2A60-73C8E0B47344}"/>
              </a:ext>
            </a:extLst>
          </p:cNvPr>
          <p:cNvCxnSpPr>
            <a:cxnSpLocks/>
          </p:cNvCxnSpPr>
          <p:nvPr/>
        </p:nvCxnSpPr>
        <p:spPr>
          <a:xfrm>
            <a:off x="360063" y="1244146"/>
            <a:ext cx="10680833"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Rectangle: Rounded Corners 41">
            <a:extLst>
              <a:ext uri="{FF2B5EF4-FFF2-40B4-BE49-F238E27FC236}">
                <a16:creationId xmlns:a16="http://schemas.microsoft.com/office/drawing/2014/main" id="{5507255F-D9B7-7E53-7D17-39B9E3B0F09A}"/>
              </a:ext>
            </a:extLst>
          </p:cNvPr>
          <p:cNvSpPr/>
          <p:nvPr/>
        </p:nvSpPr>
        <p:spPr>
          <a:xfrm>
            <a:off x="5689931" y="1505842"/>
            <a:ext cx="5350965" cy="1368542"/>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br>
              <a:rPr lang="en-GB" sz="1200" i="1" noProof="0">
                <a:solidFill>
                  <a:schemeClr val="tx1"/>
                </a:solidFill>
                <a:latin typeface="Segoe UI" panose="020B0502040204020203" pitchFamily="34" charset="0"/>
                <a:cs typeface="Segoe UI" panose="020B0502040204020203" pitchFamily="34" charset="0"/>
              </a:rPr>
            </a:br>
            <a:endParaRPr lang="en-GB" sz="1200" i="1" noProof="0">
              <a:solidFill>
                <a:schemeClr val="tx1"/>
              </a:solidFill>
              <a:latin typeface="Segoe UI" panose="020B0502040204020203" pitchFamily="34" charset="0"/>
              <a:cs typeface="Segoe UI" panose="020B0502040204020203" pitchFamily="34" charset="0"/>
            </a:endParaRPr>
          </a:p>
        </p:txBody>
      </p:sp>
      <p:sp>
        <p:nvSpPr>
          <p:cNvPr id="43" name="Rectangle: Rounded Corners 42">
            <a:extLst>
              <a:ext uri="{FF2B5EF4-FFF2-40B4-BE49-F238E27FC236}">
                <a16:creationId xmlns:a16="http://schemas.microsoft.com/office/drawing/2014/main" id="{06877FF7-7808-2D13-4A38-2C00184D6AB2}"/>
              </a:ext>
            </a:extLst>
          </p:cNvPr>
          <p:cNvSpPr/>
          <p:nvPr/>
        </p:nvSpPr>
        <p:spPr>
          <a:xfrm>
            <a:off x="287149" y="1605790"/>
            <a:ext cx="5236064" cy="1082131"/>
          </a:xfrm>
          <a:prstGeom prst="roundRect">
            <a:avLst>
              <a:gd name="adj" fmla="val 103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GB" b="1" noProof="0">
                <a:solidFill>
                  <a:schemeClr val="tx1"/>
                </a:solidFill>
                <a:latin typeface="Segoe UI" panose="020B0502040204020203" pitchFamily="34" charset="0"/>
                <a:cs typeface="Segoe UI" panose="020B0502040204020203" pitchFamily="34" charset="0"/>
              </a:rPr>
              <a:t>Two-Way collaboration exchange</a:t>
            </a:r>
          </a:p>
          <a:p>
            <a:pPr>
              <a:spcBef>
                <a:spcPts val="300"/>
              </a:spcBef>
            </a:pPr>
            <a:r>
              <a:rPr lang="en-GB" sz="1200" noProof="0">
                <a:solidFill>
                  <a:schemeClr val="accent1"/>
                </a:solidFill>
                <a:latin typeface="Segoe UI" panose="020B0502040204020203" pitchFamily="34" charset="0"/>
                <a:cs typeface="Segoe UI" panose="020B0502040204020203" pitchFamily="34" charset="0"/>
              </a:rPr>
              <a:t>Local authorities are highly collaborative and value the exchange of resources and outputs, with a strong focus on two-way communication, even if some of it is informal. Net Zero Go facilitates the sharing of resources, insights, and best practices, while enabling effective collaboration.</a:t>
            </a:r>
          </a:p>
        </p:txBody>
      </p:sp>
      <p:cxnSp>
        <p:nvCxnSpPr>
          <p:cNvPr id="12" name="Straight Connector 11">
            <a:extLst>
              <a:ext uri="{FF2B5EF4-FFF2-40B4-BE49-F238E27FC236}">
                <a16:creationId xmlns:a16="http://schemas.microsoft.com/office/drawing/2014/main" id="{83DE37E6-0762-CBBA-7DC8-538B16FD4D4E}"/>
              </a:ext>
            </a:extLst>
          </p:cNvPr>
          <p:cNvCxnSpPr>
            <a:cxnSpLocks/>
          </p:cNvCxnSpPr>
          <p:nvPr/>
        </p:nvCxnSpPr>
        <p:spPr>
          <a:xfrm>
            <a:off x="429488" y="3129794"/>
            <a:ext cx="10680832"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99CB7B5E-3ACB-0D15-009A-33A232076A01}"/>
              </a:ext>
            </a:extLst>
          </p:cNvPr>
          <p:cNvCxnSpPr>
            <a:cxnSpLocks/>
          </p:cNvCxnSpPr>
          <p:nvPr/>
        </p:nvCxnSpPr>
        <p:spPr>
          <a:xfrm flipV="1">
            <a:off x="439760" y="4894601"/>
            <a:ext cx="10624840" cy="289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5B7FF41E-608E-46F3-688B-450450F96320}"/>
              </a:ext>
            </a:extLst>
          </p:cNvPr>
          <p:cNvCxnSpPr>
            <a:cxnSpLocks/>
          </p:cNvCxnSpPr>
          <p:nvPr/>
        </p:nvCxnSpPr>
        <p:spPr>
          <a:xfrm>
            <a:off x="485480" y="6559254"/>
            <a:ext cx="10783155"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9" name="Graphic 18">
            <a:extLst>
              <a:ext uri="{FF2B5EF4-FFF2-40B4-BE49-F238E27FC236}">
                <a16:creationId xmlns:a16="http://schemas.microsoft.com/office/drawing/2014/main" id="{6C1F9E04-66E7-31E7-114D-1E6F6F4A5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7002" y="5749628"/>
            <a:ext cx="809625" cy="809625"/>
          </a:xfrm>
          <a:prstGeom prst="rect">
            <a:avLst/>
          </a:prstGeom>
        </p:spPr>
      </p:pic>
      <p:pic>
        <p:nvPicPr>
          <p:cNvPr id="25" name="Graphic 24">
            <a:extLst>
              <a:ext uri="{FF2B5EF4-FFF2-40B4-BE49-F238E27FC236}">
                <a16:creationId xmlns:a16="http://schemas.microsoft.com/office/drawing/2014/main" id="{D0D5CFCC-1EE7-BEA4-38D2-70F58C5AA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7494" y="4004968"/>
            <a:ext cx="809625" cy="809625"/>
          </a:xfrm>
          <a:prstGeom prst="rect">
            <a:avLst/>
          </a:prstGeom>
        </p:spPr>
      </p:pic>
      <p:pic>
        <p:nvPicPr>
          <p:cNvPr id="6" name="Graphic 5">
            <a:extLst>
              <a:ext uri="{FF2B5EF4-FFF2-40B4-BE49-F238E27FC236}">
                <a16:creationId xmlns:a16="http://schemas.microsoft.com/office/drawing/2014/main" id="{85FEC7CC-646E-F7FE-4C22-B528044FEE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2304" y="2193032"/>
            <a:ext cx="809625" cy="809625"/>
          </a:xfrm>
          <a:prstGeom prst="rect">
            <a:avLst/>
          </a:prstGeom>
        </p:spPr>
      </p:pic>
      <p:sp>
        <p:nvSpPr>
          <p:cNvPr id="3" name="Rectangle 2">
            <a:extLst>
              <a:ext uri="{FF2B5EF4-FFF2-40B4-BE49-F238E27FC236}">
                <a16:creationId xmlns:a16="http://schemas.microsoft.com/office/drawing/2014/main" id="{A777224E-450E-A83F-10AF-869C02F51ED4}"/>
              </a:ext>
            </a:extLst>
          </p:cNvPr>
          <p:cNvSpPr/>
          <p:nvPr/>
        </p:nvSpPr>
        <p:spPr>
          <a:xfrm>
            <a:off x="9359781" y="2461384"/>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4" name="Rectangle 3">
            <a:extLst>
              <a:ext uri="{FF2B5EF4-FFF2-40B4-BE49-F238E27FC236}">
                <a16:creationId xmlns:a16="http://schemas.microsoft.com/office/drawing/2014/main" id="{872E5008-8656-0729-22AC-324F0CB27B67}"/>
              </a:ext>
            </a:extLst>
          </p:cNvPr>
          <p:cNvSpPr/>
          <p:nvPr/>
        </p:nvSpPr>
        <p:spPr>
          <a:xfrm>
            <a:off x="9269707" y="4276374"/>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5" name="Rectangle 4">
            <a:extLst>
              <a:ext uri="{FF2B5EF4-FFF2-40B4-BE49-F238E27FC236}">
                <a16:creationId xmlns:a16="http://schemas.microsoft.com/office/drawing/2014/main" id="{F5853291-2896-2525-88DA-13EEDB77BAAC}"/>
              </a:ext>
            </a:extLst>
          </p:cNvPr>
          <p:cNvSpPr/>
          <p:nvPr/>
        </p:nvSpPr>
        <p:spPr>
          <a:xfrm>
            <a:off x="9327825" y="6046039"/>
            <a:ext cx="1750539" cy="39747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900" noProof="0">
              <a:solidFill>
                <a:schemeClr val="bg1"/>
              </a:solidFill>
            </a:endParaRPr>
          </a:p>
        </p:txBody>
      </p:sp>
      <p:sp>
        <p:nvSpPr>
          <p:cNvPr id="7" name="TextBox 6">
            <a:extLst>
              <a:ext uri="{FF2B5EF4-FFF2-40B4-BE49-F238E27FC236}">
                <a16:creationId xmlns:a16="http://schemas.microsoft.com/office/drawing/2014/main" id="{3C161D7A-5EA3-C778-A518-A4000B97F87D}"/>
              </a:ext>
            </a:extLst>
          </p:cNvPr>
          <p:cNvSpPr txBox="1"/>
          <p:nvPr/>
        </p:nvSpPr>
        <p:spPr>
          <a:xfrm>
            <a:off x="9150983" y="4244278"/>
            <a:ext cx="1848538" cy="461665"/>
          </a:xfrm>
          <a:prstGeom prst="rect">
            <a:avLst/>
          </a:prstGeom>
          <a:noFill/>
        </p:spPr>
        <p:txBody>
          <a:bodyPr wrap="square" rtlCol="0">
            <a:spAutoFit/>
          </a:bodyPr>
          <a:lstStyle/>
          <a:p>
            <a:pPr algn="r"/>
            <a:r>
              <a:rPr lang="en-GB" sz="800" noProof="0">
                <a:solidFill>
                  <a:schemeClr val="bg1"/>
                </a:solidFill>
              </a:rPr>
              <a:t>Climate Change and Sustainability </a:t>
            </a:r>
            <a:br>
              <a:rPr lang="en-GB" sz="800" noProof="0">
                <a:solidFill>
                  <a:schemeClr val="bg1"/>
                </a:solidFill>
              </a:rPr>
            </a:br>
            <a:r>
              <a:rPr lang="en-GB" sz="800" noProof="0">
                <a:solidFill>
                  <a:schemeClr val="bg1"/>
                </a:solidFill>
              </a:rPr>
              <a:t>Project Manager</a:t>
            </a:r>
            <a:br>
              <a:rPr lang="en-GB" sz="800" noProof="0">
                <a:solidFill>
                  <a:schemeClr val="bg1"/>
                </a:solidFill>
              </a:rPr>
            </a:br>
            <a:r>
              <a:rPr lang="en-GB" sz="800" noProof="0">
                <a:solidFill>
                  <a:schemeClr val="bg1"/>
                </a:solidFill>
              </a:rPr>
              <a:t>Borough Council</a:t>
            </a:r>
          </a:p>
        </p:txBody>
      </p:sp>
      <p:sp>
        <p:nvSpPr>
          <p:cNvPr id="9" name="TextBox 8">
            <a:extLst>
              <a:ext uri="{FF2B5EF4-FFF2-40B4-BE49-F238E27FC236}">
                <a16:creationId xmlns:a16="http://schemas.microsoft.com/office/drawing/2014/main" id="{626A3C5D-FD9E-9FB7-9E9E-AACC65E39215}"/>
              </a:ext>
            </a:extLst>
          </p:cNvPr>
          <p:cNvSpPr txBox="1"/>
          <p:nvPr/>
        </p:nvSpPr>
        <p:spPr>
          <a:xfrm>
            <a:off x="9384376" y="6039333"/>
            <a:ext cx="1567216" cy="338554"/>
          </a:xfrm>
          <a:prstGeom prst="rect">
            <a:avLst/>
          </a:prstGeom>
          <a:noFill/>
        </p:spPr>
        <p:txBody>
          <a:bodyPr wrap="square" rtlCol="0">
            <a:spAutoFit/>
          </a:bodyPr>
          <a:lstStyle/>
          <a:p>
            <a:pPr algn="r"/>
            <a:r>
              <a:rPr lang="en-GB" sz="800" noProof="0">
                <a:solidFill>
                  <a:schemeClr val="bg1"/>
                </a:solidFill>
              </a:rPr>
              <a:t>Project Officer </a:t>
            </a:r>
          </a:p>
          <a:p>
            <a:pPr algn="r"/>
            <a:r>
              <a:rPr lang="en-GB" sz="800" noProof="0">
                <a:solidFill>
                  <a:schemeClr val="bg1"/>
                </a:solidFill>
              </a:rPr>
              <a:t>Borough Council</a:t>
            </a:r>
          </a:p>
        </p:txBody>
      </p:sp>
      <p:sp>
        <p:nvSpPr>
          <p:cNvPr id="16" name="TextBox 15">
            <a:extLst>
              <a:ext uri="{FF2B5EF4-FFF2-40B4-BE49-F238E27FC236}">
                <a16:creationId xmlns:a16="http://schemas.microsoft.com/office/drawing/2014/main" id="{3B1C9084-A05E-D68D-975D-910C7E6861F8}"/>
              </a:ext>
            </a:extLst>
          </p:cNvPr>
          <p:cNvSpPr txBox="1"/>
          <p:nvPr/>
        </p:nvSpPr>
        <p:spPr>
          <a:xfrm>
            <a:off x="5732919" y="1538061"/>
            <a:ext cx="5345445" cy="1107996"/>
          </a:xfrm>
          <a:prstGeom prst="rect">
            <a:avLst/>
          </a:prstGeom>
          <a:noFill/>
        </p:spPr>
        <p:txBody>
          <a:bodyPr wrap="square">
            <a:spAutoFit/>
          </a:bodyPr>
          <a:lstStyle/>
          <a:p>
            <a:r>
              <a:rPr lang="en-GB" sz="1100" noProof="0"/>
              <a:t>I get emails asking about the case study posted on Net Zero Go. I always tell people who contact me that I'm happy to meet up, and it’s led to some really useful conversations. Everyone has their strengths and weaknesses, and what an organisation achieves often depends on factors like personal interests, focus areas, and what politicians are willing to support. So, everyone will be at a different stage depending on where they’re at.</a:t>
            </a:r>
          </a:p>
        </p:txBody>
      </p:sp>
      <p:sp>
        <p:nvSpPr>
          <p:cNvPr id="17" name="TextBox 16">
            <a:extLst>
              <a:ext uri="{FF2B5EF4-FFF2-40B4-BE49-F238E27FC236}">
                <a16:creationId xmlns:a16="http://schemas.microsoft.com/office/drawing/2014/main" id="{02E9CAE4-9766-D829-818B-A2CB92F81C5B}"/>
              </a:ext>
            </a:extLst>
          </p:cNvPr>
          <p:cNvSpPr txBox="1"/>
          <p:nvPr/>
        </p:nvSpPr>
        <p:spPr>
          <a:xfrm>
            <a:off x="9216062" y="2428573"/>
            <a:ext cx="1848538" cy="338554"/>
          </a:xfrm>
          <a:prstGeom prst="rect">
            <a:avLst/>
          </a:prstGeom>
          <a:noFill/>
        </p:spPr>
        <p:txBody>
          <a:bodyPr wrap="square" rtlCol="0">
            <a:spAutoFit/>
          </a:bodyPr>
          <a:lstStyle/>
          <a:p>
            <a:pPr algn="r"/>
            <a:r>
              <a:rPr lang="en-GB" sz="800" noProof="0">
                <a:solidFill>
                  <a:schemeClr val="bg1"/>
                </a:solidFill>
              </a:rPr>
              <a:t>Climate change officer</a:t>
            </a:r>
            <a:br>
              <a:rPr lang="en-GB" sz="800" noProof="0">
                <a:solidFill>
                  <a:schemeClr val="bg1"/>
                </a:solidFill>
              </a:rPr>
            </a:br>
            <a:r>
              <a:rPr lang="en-GB" sz="800" noProof="0">
                <a:solidFill>
                  <a:schemeClr val="bg1"/>
                </a:solidFill>
              </a:rPr>
              <a:t>County Council</a:t>
            </a:r>
          </a:p>
        </p:txBody>
      </p:sp>
    </p:spTree>
    <p:extLst>
      <p:ext uri="{BB962C8B-B14F-4D97-AF65-F5344CB8AC3E}">
        <p14:creationId xmlns:p14="http://schemas.microsoft.com/office/powerpoint/2010/main" val="2988730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01A8-DD0A-0567-7F34-8887C71CBFA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CB3B1DB-E74A-847C-D82E-562703A6BAEE}"/>
              </a:ext>
            </a:extLst>
          </p:cNvPr>
          <p:cNvPicPr>
            <a:picLocks noChangeAspect="1"/>
          </p:cNvPicPr>
          <p:nvPr/>
        </p:nvPicPr>
        <p:blipFill>
          <a:blip r:embed="rId2"/>
          <a:stretch>
            <a:fillRect/>
          </a:stretch>
        </p:blipFill>
        <p:spPr>
          <a:xfrm>
            <a:off x="6284259" y="1435204"/>
            <a:ext cx="3127755" cy="3127755"/>
          </a:xfrm>
          <a:prstGeom prst="rect">
            <a:avLst/>
          </a:prstGeom>
        </p:spPr>
      </p:pic>
      <p:pic>
        <p:nvPicPr>
          <p:cNvPr id="6" name="Picture 5" descr="A blue and black house&#10;&#10;Description automatically generated">
            <a:extLst>
              <a:ext uri="{FF2B5EF4-FFF2-40B4-BE49-F238E27FC236}">
                <a16:creationId xmlns:a16="http://schemas.microsoft.com/office/drawing/2014/main" id="{B630582A-6CAA-C282-600D-B18DC9703F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451"/>
          <a:stretch/>
        </p:blipFill>
        <p:spPr>
          <a:xfrm>
            <a:off x="7260865" y="1708956"/>
            <a:ext cx="5127167" cy="4780807"/>
          </a:xfrm>
          <a:prstGeom prst="rect">
            <a:avLst/>
          </a:prstGeom>
        </p:spPr>
      </p:pic>
      <p:sp>
        <p:nvSpPr>
          <p:cNvPr id="2" name="Title 1">
            <a:extLst>
              <a:ext uri="{FF2B5EF4-FFF2-40B4-BE49-F238E27FC236}">
                <a16:creationId xmlns:a16="http://schemas.microsoft.com/office/drawing/2014/main" id="{29F3A731-D1C5-DC3F-0D02-730C8801F7AE}"/>
              </a:ext>
            </a:extLst>
          </p:cNvPr>
          <p:cNvSpPr>
            <a:spLocks noGrp="1"/>
          </p:cNvSpPr>
          <p:nvPr>
            <p:ph type="ctrTitle"/>
          </p:nvPr>
        </p:nvSpPr>
        <p:spPr>
          <a:xfrm>
            <a:off x="968573" y="1888958"/>
            <a:ext cx="6189096" cy="1754326"/>
          </a:xfrm>
        </p:spPr>
        <p:txBody>
          <a:bodyPr/>
          <a:lstStyle/>
          <a:p>
            <a:r>
              <a:rPr lang="en-GB" noProof="0"/>
              <a:t>Quantitative  Evidence</a:t>
            </a:r>
          </a:p>
        </p:txBody>
      </p:sp>
      <p:pic>
        <p:nvPicPr>
          <p:cNvPr id="5" name="Picture 4" descr="A person smiling at a computer&#10;&#10;Description automatically generated">
            <a:extLst>
              <a:ext uri="{FF2B5EF4-FFF2-40B4-BE49-F238E27FC236}">
                <a16:creationId xmlns:a16="http://schemas.microsoft.com/office/drawing/2014/main" id="{DDE69583-91A4-FA6A-07E4-2B84EC6F08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9301" y="714752"/>
            <a:ext cx="6512699" cy="6143248"/>
          </a:xfrm>
          <a:prstGeom prst="rect">
            <a:avLst/>
          </a:prstGeom>
        </p:spPr>
      </p:pic>
    </p:spTree>
    <p:extLst>
      <p:ext uri="{BB962C8B-B14F-4D97-AF65-F5344CB8AC3E}">
        <p14:creationId xmlns:p14="http://schemas.microsoft.com/office/powerpoint/2010/main" val="115493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695DE20-4015-7F49-3AAE-EF2B56361B21}"/>
              </a:ext>
            </a:extLst>
          </p:cNvPr>
          <p:cNvSpPr/>
          <p:nvPr/>
        </p:nvSpPr>
        <p:spPr>
          <a:xfrm>
            <a:off x="-22143" y="5550094"/>
            <a:ext cx="973305" cy="1317528"/>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9" name="Rectangle 58">
            <a:extLst>
              <a:ext uri="{FF2B5EF4-FFF2-40B4-BE49-F238E27FC236}">
                <a16:creationId xmlns:a16="http://schemas.microsoft.com/office/drawing/2014/main" id="{723A1022-3B60-F94C-2BB3-6D88E23714DA}"/>
              </a:ext>
            </a:extLst>
          </p:cNvPr>
          <p:cNvSpPr/>
          <p:nvPr/>
        </p:nvSpPr>
        <p:spPr>
          <a:xfrm>
            <a:off x="7063507" y="2454447"/>
            <a:ext cx="973305" cy="4422796"/>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Rounded Corners 46">
            <a:extLst>
              <a:ext uri="{FF2B5EF4-FFF2-40B4-BE49-F238E27FC236}">
                <a16:creationId xmlns:a16="http://schemas.microsoft.com/office/drawing/2014/main" id="{A61782EC-BC75-3E09-5959-1F33678B3114}"/>
              </a:ext>
            </a:extLst>
          </p:cNvPr>
          <p:cNvSpPr/>
          <p:nvPr/>
        </p:nvSpPr>
        <p:spPr>
          <a:xfrm rot="16200000">
            <a:off x="1803208" y="651241"/>
            <a:ext cx="4403552" cy="8009966"/>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67ACF36E-D328-6FF3-5ABB-8888DA836EAF}"/>
              </a:ext>
            </a:extLst>
          </p:cNvPr>
          <p:cNvSpPr/>
          <p:nvPr/>
        </p:nvSpPr>
        <p:spPr>
          <a:xfrm>
            <a:off x="8060507" y="2454447"/>
            <a:ext cx="807961" cy="798312"/>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092ACEF5-6DF9-C2AE-785F-456A8B7F39EA}"/>
              </a:ext>
            </a:extLst>
          </p:cNvPr>
          <p:cNvSpPr/>
          <p:nvPr/>
        </p:nvSpPr>
        <p:spPr>
          <a:xfrm rot="16200000">
            <a:off x="9668711" y="921874"/>
            <a:ext cx="794605"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Rectangle: Rounded Corners 31">
            <a:extLst>
              <a:ext uri="{FF2B5EF4-FFF2-40B4-BE49-F238E27FC236}">
                <a16:creationId xmlns:a16="http://schemas.microsoft.com/office/drawing/2014/main" id="{0A00B60F-D354-BB08-A4D5-36705B5F8C89}"/>
              </a:ext>
            </a:extLst>
          </p:cNvPr>
          <p:cNvSpPr/>
          <p:nvPr/>
        </p:nvSpPr>
        <p:spPr>
          <a:xfrm rot="16200000">
            <a:off x="9598413" y="1884402"/>
            <a:ext cx="871223" cy="3923731"/>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2AC2F7FC-05DB-5EC2-BCEC-CC9BCF0D72AE}"/>
              </a:ext>
            </a:extLst>
          </p:cNvPr>
          <p:cNvSpPr/>
          <p:nvPr/>
        </p:nvSpPr>
        <p:spPr>
          <a:xfrm rot="16200000">
            <a:off x="11388199" y="1402820"/>
            <a:ext cx="814828" cy="88362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C9156176-67D2-98E6-FFC1-B6D03A175A7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55186C5A-B618-5DB3-850B-9650772BC824}"/>
              </a:ext>
            </a:extLst>
          </p:cNvPr>
          <p:cNvSpPr/>
          <p:nvPr/>
        </p:nvSpPr>
        <p:spPr>
          <a:xfrm>
            <a:off x="5901571" y="3580944"/>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Collaboration </a:t>
            </a:r>
          </a:p>
        </p:txBody>
      </p:sp>
      <p:sp>
        <p:nvSpPr>
          <p:cNvPr id="12" name="Rectangle 11">
            <a:extLst>
              <a:ext uri="{FF2B5EF4-FFF2-40B4-BE49-F238E27FC236}">
                <a16:creationId xmlns:a16="http://schemas.microsoft.com/office/drawing/2014/main" id="{58F6A634-D5ED-4265-A230-A7DC8AC3B1DE}"/>
              </a:ext>
            </a:extLst>
          </p:cNvPr>
          <p:cNvSpPr/>
          <p:nvPr/>
        </p:nvSpPr>
        <p:spPr>
          <a:xfrm>
            <a:off x="516435" y="3532750"/>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Capability</a:t>
            </a:r>
          </a:p>
        </p:txBody>
      </p:sp>
      <p:sp>
        <p:nvSpPr>
          <p:cNvPr id="14" name="Rectangle 13">
            <a:extLst>
              <a:ext uri="{FF2B5EF4-FFF2-40B4-BE49-F238E27FC236}">
                <a16:creationId xmlns:a16="http://schemas.microsoft.com/office/drawing/2014/main" id="{7F98525F-D460-1964-CEAA-43B6709F7342}"/>
              </a:ext>
            </a:extLst>
          </p:cNvPr>
          <p:cNvSpPr/>
          <p:nvPr/>
        </p:nvSpPr>
        <p:spPr>
          <a:xfrm>
            <a:off x="3430067" y="3555700"/>
            <a:ext cx="162444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Capacity</a:t>
            </a:r>
          </a:p>
        </p:txBody>
      </p:sp>
      <p:cxnSp>
        <p:nvCxnSpPr>
          <p:cNvPr id="31" name="Straight Connector 30">
            <a:extLst>
              <a:ext uri="{FF2B5EF4-FFF2-40B4-BE49-F238E27FC236}">
                <a16:creationId xmlns:a16="http://schemas.microsoft.com/office/drawing/2014/main" id="{4C64CAFC-AC19-62C3-F2A4-DDB5E5E0EAD4}"/>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E1DB12C2-CA35-3B87-4EEF-B397DFD29E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8111" y="3555700"/>
            <a:ext cx="594781" cy="594781"/>
          </a:xfrm>
          <a:prstGeom prst="rect">
            <a:avLst/>
          </a:prstGeom>
        </p:spPr>
      </p:pic>
      <p:pic>
        <p:nvPicPr>
          <p:cNvPr id="28" name="Graphic 27">
            <a:extLst>
              <a:ext uri="{FF2B5EF4-FFF2-40B4-BE49-F238E27FC236}">
                <a16:creationId xmlns:a16="http://schemas.microsoft.com/office/drawing/2014/main" id="{CF40C363-E220-F5BF-75CC-E2F1C2C761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373" y="3393888"/>
            <a:ext cx="699766" cy="699766"/>
          </a:xfrm>
          <a:prstGeom prst="rect">
            <a:avLst/>
          </a:prstGeom>
        </p:spPr>
      </p:pic>
      <p:pic>
        <p:nvPicPr>
          <p:cNvPr id="33" name="Graphic 32">
            <a:extLst>
              <a:ext uri="{FF2B5EF4-FFF2-40B4-BE49-F238E27FC236}">
                <a16:creationId xmlns:a16="http://schemas.microsoft.com/office/drawing/2014/main" id="{B7ABD172-F1E6-F05C-BB52-8CB520DDD9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1766" y="3558850"/>
            <a:ext cx="514942" cy="514942"/>
          </a:xfrm>
          <a:prstGeom prst="rect">
            <a:avLst/>
          </a:prstGeom>
        </p:spPr>
      </p:pic>
      <p:sp>
        <p:nvSpPr>
          <p:cNvPr id="15" name="Rectangle 14">
            <a:extLst>
              <a:ext uri="{FF2B5EF4-FFF2-40B4-BE49-F238E27FC236}">
                <a16:creationId xmlns:a16="http://schemas.microsoft.com/office/drawing/2014/main" id="{02DD6734-CCC4-D88E-9AAB-F5016424B2BA}"/>
              </a:ext>
            </a:extLst>
          </p:cNvPr>
          <p:cNvSpPr/>
          <p:nvPr/>
        </p:nvSpPr>
        <p:spPr>
          <a:xfrm rot="5400000" flipH="1">
            <a:off x="4099626" y="-3112437"/>
            <a:ext cx="96364" cy="755188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descr="A logo with a pin on it&#10;&#10;AI-generated content may be incorrect.">
            <a:extLst>
              <a:ext uri="{FF2B5EF4-FFF2-40B4-BE49-F238E27FC236}">
                <a16:creationId xmlns:a16="http://schemas.microsoft.com/office/drawing/2014/main" id="{96E17FE3-0538-69B4-7E8B-E519B336AA2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17" name="Rectangle: Rounded Corners 16">
            <a:extLst>
              <a:ext uri="{FF2B5EF4-FFF2-40B4-BE49-F238E27FC236}">
                <a16:creationId xmlns:a16="http://schemas.microsoft.com/office/drawing/2014/main" id="{413C8301-9E9E-05A7-364B-33CB2F917F93}"/>
              </a:ext>
            </a:extLst>
          </p:cNvPr>
          <p:cNvSpPr/>
          <p:nvPr/>
        </p:nvSpPr>
        <p:spPr>
          <a:xfrm rot="16200000">
            <a:off x="10544380" y="653449"/>
            <a:ext cx="821262" cy="2400999"/>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E875300A-653B-7631-DA20-5A16A3D2A457}"/>
              </a:ext>
            </a:extLst>
          </p:cNvPr>
          <p:cNvSpPr/>
          <p:nvPr/>
        </p:nvSpPr>
        <p:spPr>
          <a:xfrm>
            <a:off x="8176803" y="2479610"/>
            <a:ext cx="367413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Sample &amp; timeframe </a:t>
            </a:r>
          </a:p>
          <a:p>
            <a:pPr marL="144000" marR="0" lvl="0" indent="-144000" algn="l" defTabSz="914400" rtl="0" eaLnBrk="1" fontAlgn="auto" latinLnBrk="0" hangingPunct="1">
              <a:lnSpc>
                <a:spcPct val="150000"/>
              </a:lnSpc>
              <a:spcBef>
                <a:spcPts val="0"/>
              </a:spcBef>
              <a:spcAft>
                <a:spcPts val="0"/>
              </a:spcAft>
              <a:buClr>
                <a:srgbClr val="393D48">
                  <a:lumMod val="75000"/>
                </a:srgbClr>
              </a:buClr>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23 anonymous Net Zero Go users</a:t>
            </a:r>
          </a:p>
          <a:p>
            <a:pPr marL="144000" marR="0" lvl="0" indent="-144000" algn="l" defTabSz="914400" rtl="0" eaLnBrk="1" fontAlgn="auto" latinLnBrk="0" hangingPunct="1">
              <a:lnSpc>
                <a:spcPct val="100000"/>
              </a:lnSpc>
              <a:spcBef>
                <a:spcPts val="0"/>
              </a:spcBef>
              <a:spcAft>
                <a:spcPts val="0"/>
              </a:spcAft>
              <a:buClr>
                <a:srgbClr val="393D48">
                  <a:lumMod val="75000"/>
                </a:srgbClr>
              </a:buClr>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Jan &amp; Feb 2025</a:t>
            </a:r>
          </a:p>
        </p:txBody>
      </p:sp>
      <p:sp>
        <p:nvSpPr>
          <p:cNvPr id="39" name="Rectangle 38">
            <a:extLst>
              <a:ext uri="{FF2B5EF4-FFF2-40B4-BE49-F238E27FC236}">
                <a16:creationId xmlns:a16="http://schemas.microsoft.com/office/drawing/2014/main" id="{1756FE25-A7C9-AA9B-E3AC-EA465175234B}"/>
              </a:ext>
            </a:extLst>
          </p:cNvPr>
          <p:cNvSpPr/>
          <p:nvPr/>
        </p:nvSpPr>
        <p:spPr>
          <a:xfrm>
            <a:off x="8039581" y="3404305"/>
            <a:ext cx="807961" cy="88864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B2308208-76F7-3126-C110-7B60680FCABE}"/>
              </a:ext>
            </a:extLst>
          </p:cNvPr>
          <p:cNvSpPr/>
          <p:nvPr/>
        </p:nvSpPr>
        <p:spPr>
          <a:xfrm>
            <a:off x="8121919" y="3456675"/>
            <a:ext cx="3674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Purpose</a:t>
            </a:r>
            <a:r>
              <a:rPr kumimoji="0" lang="en-GB" sz="1600" b="1" i="0" u="none" strike="noStrike" kern="1200" cap="none" spc="0" normalizeH="0" baseline="0" noProof="0">
                <a:ln>
                  <a:noFill/>
                </a:ln>
                <a:solidFill>
                  <a:prstClr val="black"/>
                </a:solidFill>
                <a:effectLst/>
                <a:uLnTx/>
                <a:uFillTx/>
                <a:latin typeface="Segoe UI"/>
                <a:ea typeface="+mn-ea"/>
                <a:cs typeface="+mn-cs"/>
              </a:rPr>
              <a:t>  </a:t>
            </a:r>
          </a:p>
          <a:p>
            <a:pPr marL="144000" marR="0" lvl="0" indent="-14400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Assessing impact against capability, capacity, and collaboration</a:t>
            </a:r>
          </a:p>
        </p:txBody>
      </p:sp>
      <p:sp>
        <p:nvSpPr>
          <p:cNvPr id="41" name="Rectangle: Rounded Corners 40">
            <a:extLst>
              <a:ext uri="{FF2B5EF4-FFF2-40B4-BE49-F238E27FC236}">
                <a16:creationId xmlns:a16="http://schemas.microsoft.com/office/drawing/2014/main" id="{16B1B28E-7793-21BF-B2BD-C79506C0C5AE}"/>
              </a:ext>
            </a:extLst>
          </p:cNvPr>
          <p:cNvSpPr/>
          <p:nvPr/>
        </p:nvSpPr>
        <p:spPr>
          <a:xfrm rot="16200000">
            <a:off x="9606522" y="2919486"/>
            <a:ext cx="804777"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EF9C0E64-6232-6919-D0AA-57EC130B471A}"/>
              </a:ext>
            </a:extLst>
          </p:cNvPr>
          <p:cNvSpPr/>
          <p:nvPr/>
        </p:nvSpPr>
        <p:spPr>
          <a:xfrm>
            <a:off x="8060507" y="4444497"/>
            <a:ext cx="807961" cy="816215"/>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8E8409F0-8C11-7D18-75E3-E717D9A38703}"/>
              </a:ext>
            </a:extLst>
          </p:cNvPr>
          <p:cNvSpPr/>
          <p:nvPr/>
        </p:nvSpPr>
        <p:spPr>
          <a:xfrm>
            <a:off x="8138718" y="4501497"/>
            <a:ext cx="3790611"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Key Takeaway   </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Strongest agreement on improved knowledge, but mixed feedback on capacity building.</a:t>
            </a:r>
          </a:p>
        </p:txBody>
      </p:sp>
      <p:pic>
        <p:nvPicPr>
          <p:cNvPr id="30" name="Graphic 29">
            <a:extLst>
              <a:ext uri="{FF2B5EF4-FFF2-40B4-BE49-F238E27FC236}">
                <a16:creationId xmlns:a16="http://schemas.microsoft.com/office/drawing/2014/main" id="{E960B1DE-33C1-F36F-789C-846F66CD56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0683" y="1447560"/>
            <a:ext cx="814828" cy="814828"/>
          </a:xfrm>
          <a:prstGeom prst="rect">
            <a:avLst/>
          </a:prstGeom>
        </p:spPr>
      </p:pic>
      <p:sp>
        <p:nvSpPr>
          <p:cNvPr id="18" name="Title 2">
            <a:extLst>
              <a:ext uri="{FF2B5EF4-FFF2-40B4-BE49-F238E27FC236}">
                <a16:creationId xmlns:a16="http://schemas.microsoft.com/office/drawing/2014/main" id="{5D47A511-39B1-532A-6204-DEAF506F7E6C}"/>
              </a:ext>
            </a:extLst>
          </p:cNvPr>
          <p:cNvSpPr txBox="1">
            <a:spLocks/>
          </p:cNvSpPr>
          <p:nvPr/>
        </p:nvSpPr>
        <p:spPr>
          <a:xfrm>
            <a:off x="10276780" y="1471611"/>
            <a:ext cx="1882304"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Brief Overview</a:t>
            </a:r>
          </a:p>
        </p:txBody>
      </p:sp>
      <p:sp>
        <p:nvSpPr>
          <p:cNvPr id="48" name="Title 2">
            <a:extLst>
              <a:ext uri="{FF2B5EF4-FFF2-40B4-BE49-F238E27FC236}">
                <a16:creationId xmlns:a16="http://schemas.microsoft.com/office/drawing/2014/main" id="{43A60446-82F1-DFCC-0E38-E52082828CC7}"/>
              </a:ext>
            </a:extLst>
          </p:cNvPr>
          <p:cNvSpPr txBox="1">
            <a:spLocks/>
          </p:cNvSpPr>
          <p:nvPr/>
        </p:nvSpPr>
        <p:spPr>
          <a:xfrm>
            <a:off x="290746" y="-50176"/>
            <a:ext cx="8940962" cy="658385"/>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Surveys</a:t>
            </a:r>
          </a:p>
        </p:txBody>
      </p:sp>
      <p:sp>
        <p:nvSpPr>
          <p:cNvPr id="49" name="Rectangle 48">
            <a:extLst>
              <a:ext uri="{FF2B5EF4-FFF2-40B4-BE49-F238E27FC236}">
                <a16:creationId xmlns:a16="http://schemas.microsoft.com/office/drawing/2014/main" id="{A6911509-4271-DD33-DA2C-763335B3BE60}"/>
              </a:ext>
            </a:extLst>
          </p:cNvPr>
          <p:cNvSpPr/>
          <p:nvPr/>
        </p:nvSpPr>
        <p:spPr>
          <a:xfrm>
            <a:off x="229588" y="4357171"/>
            <a:ext cx="285923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The positive feedback (with around 65% agreement) across suggests that the Net Zero Go platform is making a measurable impact on knowledge-building, confidence, and understanding.</a:t>
            </a:r>
          </a:p>
        </p:txBody>
      </p:sp>
      <p:sp>
        <p:nvSpPr>
          <p:cNvPr id="53" name="Rectangle 52">
            <a:extLst>
              <a:ext uri="{FF2B5EF4-FFF2-40B4-BE49-F238E27FC236}">
                <a16:creationId xmlns:a16="http://schemas.microsoft.com/office/drawing/2014/main" id="{ADB3D874-EDD2-AB52-B2DA-611E3A0F8B1D}"/>
              </a:ext>
            </a:extLst>
          </p:cNvPr>
          <p:cNvSpPr/>
          <p:nvPr/>
        </p:nvSpPr>
        <p:spPr>
          <a:xfrm>
            <a:off x="3230282" y="3974804"/>
            <a:ext cx="2449756" cy="204248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Survey confirmed that the platform is effectively helping users streamline their work, save time, and help to plan and deliver projects.</a:t>
            </a:r>
          </a:p>
          <a:p>
            <a:pPr marL="0" marR="0" lvl="0" indent="0" algn="l" defTabSz="914400" rtl="0" eaLnBrk="1" fontAlgn="auto" latinLnBrk="0" hangingPunct="1">
              <a:lnSpc>
                <a:spcPct val="150000"/>
              </a:lnSpc>
              <a:spcBef>
                <a:spcPts val="0"/>
              </a:spcBef>
              <a:spcAft>
                <a:spcPts val="400"/>
              </a:spcAft>
              <a:buClr>
                <a:srgbClr val="393D48">
                  <a:lumMod val="75000"/>
                </a:srgbClr>
              </a:buClr>
              <a:buSzTx/>
              <a:buFontTx/>
              <a:buNone/>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6" name="Rectangle 55">
            <a:extLst>
              <a:ext uri="{FF2B5EF4-FFF2-40B4-BE49-F238E27FC236}">
                <a16:creationId xmlns:a16="http://schemas.microsoft.com/office/drawing/2014/main" id="{A3305E1E-B361-3158-0DA2-B896C951D9B8}"/>
              </a:ext>
            </a:extLst>
          </p:cNvPr>
          <p:cNvSpPr/>
          <p:nvPr/>
        </p:nvSpPr>
        <p:spPr>
          <a:xfrm>
            <a:off x="5769237" y="4324941"/>
            <a:ext cx="243202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Net Zero Go is successfully facilitating knowledge-sharing between local authorities</a:t>
            </a:r>
            <a:r>
              <a:rPr kumimoji="0" lang="en-GB" sz="1400" b="0" i="0" u="none" strike="noStrike" kern="1200" cap="none" spc="0" normalizeH="0" baseline="0" noProof="0">
                <a:ln>
                  <a:noFill/>
                </a:ln>
                <a:solidFill>
                  <a:prstClr val="black"/>
                </a:solidFill>
                <a:effectLst/>
                <a:uLnTx/>
                <a:uFillTx/>
                <a:latin typeface="Segoe UI"/>
                <a:ea typeface="+mn-ea"/>
                <a:cs typeface="+mn-cs"/>
              </a:rPr>
              <a:t>. </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 name="Rectangle: Folded Corner 3">
            <a:extLst>
              <a:ext uri="{FF2B5EF4-FFF2-40B4-BE49-F238E27FC236}">
                <a16:creationId xmlns:a16="http://schemas.microsoft.com/office/drawing/2014/main" id="{84CBEE7F-51BA-CAD8-4E2A-2303CAEABF7A}"/>
              </a:ext>
            </a:extLst>
          </p:cNvPr>
          <p:cNvSpPr/>
          <p:nvPr/>
        </p:nvSpPr>
        <p:spPr>
          <a:xfrm>
            <a:off x="5305867" y="631174"/>
            <a:ext cx="2658844" cy="1296239"/>
          </a:xfrm>
          <a:prstGeom prst="foldedCorner">
            <a:avLst/>
          </a:prstGeom>
          <a:solidFill>
            <a:schemeClr val="accent2">
              <a:lumMod val="75000"/>
            </a:schemeClr>
          </a:solidFill>
          <a:ln>
            <a:noFill/>
          </a:ln>
          <a:effectLst>
            <a:outerShdw blurRad="50800" dist="38100" dir="8100000" algn="t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Graphic 5" descr="Badge Tick with solid fill">
            <a:extLst>
              <a:ext uri="{FF2B5EF4-FFF2-40B4-BE49-F238E27FC236}">
                <a16:creationId xmlns:a16="http://schemas.microsoft.com/office/drawing/2014/main" id="{9E75A232-379C-0ACF-5AF0-7E44BC3F86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2881" y="3399950"/>
            <a:ext cx="699766" cy="699766"/>
          </a:xfrm>
          <a:prstGeom prst="rect">
            <a:avLst/>
          </a:prstGeom>
        </p:spPr>
      </p:pic>
      <p:sp>
        <p:nvSpPr>
          <p:cNvPr id="7" name="Rectangle 6">
            <a:extLst>
              <a:ext uri="{FF2B5EF4-FFF2-40B4-BE49-F238E27FC236}">
                <a16:creationId xmlns:a16="http://schemas.microsoft.com/office/drawing/2014/main" id="{5B56441A-2F11-1578-B4AE-37CA50014802}"/>
              </a:ext>
            </a:extLst>
          </p:cNvPr>
          <p:cNvSpPr/>
          <p:nvPr/>
        </p:nvSpPr>
        <p:spPr>
          <a:xfrm>
            <a:off x="310949" y="371877"/>
            <a:ext cx="4953960" cy="22425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We gathered impact feedback through multiple surveys: </a:t>
            </a:r>
          </a:p>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Together, these surveys provide quantifiable evidence of our impact on capabilities, capacities, and collaboration, offering a complete picture when considered alongside each other.</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EBDC8E0A-68CF-0A33-2D55-6B45F3A95A84}"/>
              </a:ext>
            </a:extLst>
          </p:cNvPr>
          <p:cNvSpPr txBox="1"/>
          <p:nvPr/>
        </p:nvSpPr>
        <p:spPr>
          <a:xfrm>
            <a:off x="5325035" y="741786"/>
            <a:ext cx="2742039" cy="11054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Impact Survey</a:t>
            </a:r>
          </a:p>
          <a:p>
            <a:pPr marL="171450" marR="0" lvl="0" indent="-1714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NPS Survey</a:t>
            </a:r>
          </a:p>
          <a:p>
            <a:pPr marL="171450" marR="0" lvl="0" indent="-1714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Navigation Survey</a:t>
            </a:r>
          </a:p>
          <a:p>
            <a:pPr marL="171450" marR="0" lvl="0" indent="-1714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Guide Survey</a:t>
            </a:r>
          </a:p>
          <a:p>
            <a:pPr marL="171450" marR="0" lvl="0" indent="-1714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Post e-Learning Survey</a:t>
            </a:r>
          </a:p>
        </p:txBody>
      </p:sp>
      <p:pic>
        <p:nvPicPr>
          <p:cNvPr id="21" name="Graphic 20" descr="Back with solid fill">
            <a:extLst>
              <a:ext uri="{FF2B5EF4-FFF2-40B4-BE49-F238E27FC236}">
                <a16:creationId xmlns:a16="http://schemas.microsoft.com/office/drawing/2014/main" id="{1B8834F5-8EBB-C19D-CF4D-941EC71D3C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9892625">
            <a:off x="4183693" y="858635"/>
            <a:ext cx="914400" cy="914400"/>
          </a:xfrm>
          <a:prstGeom prst="rect">
            <a:avLst/>
          </a:prstGeom>
        </p:spPr>
      </p:pic>
      <p:pic>
        <p:nvPicPr>
          <p:cNvPr id="23" name="Graphic 22" descr="Business Growth outline">
            <a:extLst>
              <a:ext uri="{FF2B5EF4-FFF2-40B4-BE49-F238E27FC236}">
                <a16:creationId xmlns:a16="http://schemas.microsoft.com/office/drawing/2014/main" id="{D2935794-83BD-27F7-6077-42178AAD77B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66256" y="682551"/>
            <a:ext cx="914400" cy="914400"/>
          </a:xfrm>
          <a:prstGeom prst="rect">
            <a:avLst/>
          </a:prstGeom>
        </p:spPr>
      </p:pic>
      <p:sp>
        <p:nvSpPr>
          <p:cNvPr id="24" name="Title 2">
            <a:extLst>
              <a:ext uri="{FF2B5EF4-FFF2-40B4-BE49-F238E27FC236}">
                <a16:creationId xmlns:a16="http://schemas.microsoft.com/office/drawing/2014/main" id="{B807087A-C226-18C2-298F-0CAEC592ADC6}"/>
              </a:ext>
            </a:extLst>
          </p:cNvPr>
          <p:cNvSpPr txBox="1">
            <a:spLocks/>
          </p:cNvSpPr>
          <p:nvPr/>
        </p:nvSpPr>
        <p:spPr>
          <a:xfrm>
            <a:off x="10290077" y="1837515"/>
            <a:ext cx="1882304"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a:t>
            </a:r>
            <a:r>
              <a:rPr kumimoji="0" lang="en-GB" sz="1800" b="1" i="0" u="none" strike="noStrike" kern="1200" cap="none" spc="0" normalizeH="0" baseline="0" noProof="0" err="1">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mpact</a:t>
            </a:r>
            <a:r>
              <a:rPr kumimoji="0" lang="en-GB"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 Survey</a:t>
            </a:r>
          </a:p>
        </p:txBody>
      </p:sp>
      <p:sp>
        <p:nvSpPr>
          <p:cNvPr id="40" name="Rectangle: Rounded Corners 39">
            <a:extLst>
              <a:ext uri="{FF2B5EF4-FFF2-40B4-BE49-F238E27FC236}">
                <a16:creationId xmlns:a16="http://schemas.microsoft.com/office/drawing/2014/main" id="{B25C07A0-F361-A503-D261-DEECC1260506}"/>
              </a:ext>
            </a:extLst>
          </p:cNvPr>
          <p:cNvSpPr/>
          <p:nvPr/>
        </p:nvSpPr>
        <p:spPr>
          <a:xfrm rot="16200000">
            <a:off x="9388204" y="4160664"/>
            <a:ext cx="1325048" cy="3890327"/>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Rectangle 44">
            <a:extLst>
              <a:ext uri="{FF2B5EF4-FFF2-40B4-BE49-F238E27FC236}">
                <a16:creationId xmlns:a16="http://schemas.microsoft.com/office/drawing/2014/main" id="{4529A58A-ECAE-D08B-5E4F-C69D04B0C7C0}"/>
              </a:ext>
            </a:extLst>
          </p:cNvPr>
          <p:cNvSpPr/>
          <p:nvPr/>
        </p:nvSpPr>
        <p:spPr>
          <a:xfrm>
            <a:off x="8100596" y="5447988"/>
            <a:ext cx="807961" cy="1341548"/>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B3F454DD-4042-50E2-B153-154D84B63813}"/>
              </a:ext>
            </a:extLst>
          </p:cNvPr>
          <p:cNvSpPr/>
          <p:nvPr/>
        </p:nvSpPr>
        <p:spPr>
          <a:xfrm>
            <a:off x="8067074" y="5439025"/>
            <a:ext cx="3871712" cy="1908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393D48">
                  <a:lumMod val="75000"/>
                </a:srgbClr>
              </a:buClr>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Caveats</a:t>
            </a:r>
          </a:p>
          <a:p>
            <a:pPr marL="171450" marR="0" lvl="0" indent="-17145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These results should be considered with the caveat that the sample size is small </a:t>
            </a:r>
            <a:r>
              <a:rPr kumimoji="0" lang="en-US" sz="1000" b="0" i="0" u="none" strike="noStrike" kern="1200" cap="none" spc="0" normalizeH="0" baseline="0" noProof="0">
                <a:ln>
                  <a:noFill/>
                </a:ln>
                <a:solidFill>
                  <a:prstClr val="black"/>
                </a:solidFill>
                <a:effectLst/>
                <a:uLnTx/>
                <a:uFillTx/>
                <a:latin typeface="Segoe UI"/>
                <a:ea typeface="+mn-ea"/>
                <a:cs typeface="+mn-cs"/>
              </a:rPr>
              <a:t>(less than 1% of our users)</a:t>
            </a:r>
          </a:p>
          <a:p>
            <a:pPr marL="171450" marR="0" lvl="0" indent="-17145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There was a high proportion of neutral responses across the survey, particularly in capacity-building (up to 60%) </a:t>
            </a:r>
          </a:p>
          <a:p>
            <a:pPr marL="0" marR="0" lvl="0" indent="0" algn="l" defTabSz="914400" rtl="0" eaLnBrk="1" fontAlgn="auto" latinLnBrk="0" hangingPunct="1">
              <a:lnSpc>
                <a:spcPct val="100000"/>
              </a:lnSpc>
              <a:spcBef>
                <a:spcPts val="0"/>
              </a:spcBef>
              <a:spcAft>
                <a:spcPts val="600"/>
              </a:spcAft>
              <a:buClr>
                <a:srgbClr val="393D48">
                  <a:lumMod val="75000"/>
                </a:srgbClr>
              </a:buClr>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
                <a:srgbClr val="393D48">
                  <a:lumMod val="75000"/>
                </a:srgbClr>
              </a:buClr>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sp>
        <p:nvSpPr>
          <p:cNvPr id="60" name="Title 2">
            <a:extLst>
              <a:ext uri="{FF2B5EF4-FFF2-40B4-BE49-F238E27FC236}">
                <a16:creationId xmlns:a16="http://schemas.microsoft.com/office/drawing/2014/main" id="{E5691FBF-17DD-1A2B-1A8E-245D125095B6}"/>
              </a:ext>
            </a:extLst>
          </p:cNvPr>
          <p:cNvSpPr txBox="1">
            <a:spLocks/>
          </p:cNvSpPr>
          <p:nvPr/>
        </p:nvSpPr>
        <p:spPr>
          <a:xfrm>
            <a:off x="599182" y="2549648"/>
            <a:ext cx="3336903"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a:t>
            </a:r>
            <a:r>
              <a:rPr kumimoji="0" lang="en-GB" sz="1800" b="1" i="0" u="none" strike="noStrike" kern="1200" cap="none" spc="0" normalizeH="0" baseline="0" noProof="0" err="1">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mpact</a:t>
            </a:r>
            <a:r>
              <a:rPr kumimoji="0" lang="en-GB"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 Survey Key Insights </a:t>
            </a:r>
          </a:p>
        </p:txBody>
      </p:sp>
      <p:pic>
        <p:nvPicPr>
          <p:cNvPr id="61" name="Graphic 60" descr="Badge Tick with solid fill">
            <a:extLst>
              <a:ext uri="{FF2B5EF4-FFF2-40B4-BE49-F238E27FC236}">
                <a16:creationId xmlns:a16="http://schemas.microsoft.com/office/drawing/2014/main" id="{89D678A0-0BB7-B11C-BCE4-6847DC3E11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4184" y="3410655"/>
            <a:ext cx="699766" cy="699766"/>
          </a:xfrm>
          <a:prstGeom prst="rect">
            <a:avLst/>
          </a:prstGeom>
        </p:spPr>
      </p:pic>
      <p:sp>
        <p:nvSpPr>
          <p:cNvPr id="64" name="Rectangle 63">
            <a:extLst>
              <a:ext uri="{FF2B5EF4-FFF2-40B4-BE49-F238E27FC236}">
                <a16:creationId xmlns:a16="http://schemas.microsoft.com/office/drawing/2014/main" id="{3151998D-5D6D-3C55-8213-BCFDBD73B646}"/>
              </a:ext>
            </a:extLst>
          </p:cNvPr>
          <p:cNvSpPr/>
          <p:nvPr/>
        </p:nvSpPr>
        <p:spPr>
          <a:xfrm>
            <a:off x="143255" y="5843078"/>
            <a:ext cx="24320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 </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65" name="Rectangle 64">
            <a:extLst>
              <a:ext uri="{FF2B5EF4-FFF2-40B4-BE49-F238E27FC236}">
                <a16:creationId xmlns:a16="http://schemas.microsoft.com/office/drawing/2014/main" id="{FB13B87E-CDE9-8C5E-BE3B-AD83DC5FE055}"/>
              </a:ext>
            </a:extLst>
          </p:cNvPr>
          <p:cNvSpPr/>
          <p:nvPr/>
        </p:nvSpPr>
        <p:spPr>
          <a:xfrm>
            <a:off x="145730" y="6359165"/>
            <a:ext cx="55343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*For more detailed survey analysis, please see the Appendix </a:t>
            </a:r>
          </a:p>
        </p:txBody>
      </p:sp>
      <p:sp>
        <p:nvSpPr>
          <p:cNvPr id="26" name="Rectangle 25">
            <a:extLst>
              <a:ext uri="{FF2B5EF4-FFF2-40B4-BE49-F238E27FC236}">
                <a16:creationId xmlns:a16="http://schemas.microsoft.com/office/drawing/2014/main" id="{89A0DF11-0B2A-3A64-6079-1F04B93FC6B5}"/>
              </a:ext>
            </a:extLst>
          </p:cNvPr>
          <p:cNvSpPr/>
          <p:nvPr/>
        </p:nvSpPr>
        <p:spPr>
          <a:xfrm flipH="1">
            <a:off x="8031847" y="18288"/>
            <a:ext cx="73714" cy="68207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2" name="Graphic 61" descr="Badge Tick with solid fill">
            <a:extLst>
              <a:ext uri="{FF2B5EF4-FFF2-40B4-BE49-F238E27FC236}">
                <a16:creationId xmlns:a16="http://schemas.microsoft.com/office/drawing/2014/main" id="{C8ADD99C-65E4-186F-E506-A219727125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8802" y="3447367"/>
            <a:ext cx="699766" cy="699766"/>
          </a:xfrm>
          <a:prstGeom prst="rect">
            <a:avLst/>
          </a:prstGeom>
        </p:spPr>
      </p:pic>
    </p:spTree>
    <p:extLst>
      <p:ext uri="{BB962C8B-B14F-4D97-AF65-F5344CB8AC3E}">
        <p14:creationId xmlns:p14="http://schemas.microsoft.com/office/powerpoint/2010/main" val="343346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2913-0BB4-1C53-A20C-1EBF162F202E}"/>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37787EE-156E-66F8-2F7B-88D4A23D09C7}"/>
              </a:ext>
            </a:extLst>
          </p:cNvPr>
          <p:cNvSpPr/>
          <p:nvPr/>
        </p:nvSpPr>
        <p:spPr>
          <a:xfrm>
            <a:off x="78822" y="1416849"/>
            <a:ext cx="3751016" cy="2545267"/>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1C8E38C3-12AE-D2F8-9F91-C60D1CA1E7BA}"/>
              </a:ext>
            </a:extLst>
          </p:cNvPr>
          <p:cNvSpPr/>
          <p:nvPr/>
        </p:nvSpPr>
        <p:spPr>
          <a:xfrm>
            <a:off x="8060507" y="2520644"/>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0FD5E85E-6A95-685C-6FCD-884AC8BCC8A6}"/>
              </a:ext>
            </a:extLst>
          </p:cNvPr>
          <p:cNvSpPr/>
          <p:nvPr/>
        </p:nvSpPr>
        <p:spPr>
          <a:xfrm rot="16200000">
            <a:off x="9565468" y="1102387"/>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87F782CA-2061-462E-2F44-B439E62C6E98}"/>
              </a:ext>
            </a:extLst>
          </p:cNvPr>
          <p:cNvSpPr/>
          <p:nvPr/>
        </p:nvSpPr>
        <p:spPr>
          <a:xfrm rot="16200000">
            <a:off x="11449270" y="1463892"/>
            <a:ext cx="692684" cy="88362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BBBEF964-B62F-0B38-99F1-04B1C489DB17}"/>
              </a:ext>
            </a:extLst>
          </p:cNvPr>
          <p:cNvSpPr/>
          <p:nvPr/>
        </p:nvSpPr>
        <p:spPr>
          <a:xfrm flipH="1">
            <a:off x="8031847" y="18288"/>
            <a:ext cx="73714" cy="6820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FBC2EEB9-BBEB-ED1C-8434-9AFEE8BE80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31" name="Straight Connector 30">
            <a:extLst>
              <a:ext uri="{FF2B5EF4-FFF2-40B4-BE49-F238E27FC236}">
                <a16:creationId xmlns:a16="http://schemas.microsoft.com/office/drawing/2014/main" id="{C7E10A5D-00FB-1D98-E6C8-EB4032D50365}"/>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9B777246-77A8-B5FD-2809-D09A31C30B5B}"/>
              </a:ext>
            </a:extLst>
          </p:cNvPr>
          <p:cNvSpPr/>
          <p:nvPr/>
        </p:nvSpPr>
        <p:spPr>
          <a:xfrm rot="5400000" flipH="1">
            <a:off x="4080220" y="-3048206"/>
            <a:ext cx="45719" cy="7462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descr="A logo with a pin on it&#10;&#10;AI-generated content may be incorrect.">
            <a:extLst>
              <a:ext uri="{FF2B5EF4-FFF2-40B4-BE49-F238E27FC236}">
                <a16:creationId xmlns:a16="http://schemas.microsoft.com/office/drawing/2014/main" id="{00756CEA-BCF6-0A49-D0B3-BDE0DD8D2A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17" name="Rectangle: Rounded Corners 16">
            <a:extLst>
              <a:ext uri="{FF2B5EF4-FFF2-40B4-BE49-F238E27FC236}">
                <a16:creationId xmlns:a16="http://schemas.microsoft.com/office/drawing/2014/main" id="{C9755CE5-08DB-0474-FCC7-4F2CEA7ADB03}"/>
              </a:ext>
            </a:extLst>
          </p:cNvPr>
          <p:cNvSpPr/>
          <p:nvPr/>
        </p:nvSpPr>
        <p:spPr>
          <a:xfrm rot="16200000">
            <a:off x="10608668" y="717738"/>
            <a:ext cx="692685" cy="2400999"/>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BF8AE3DD-B06E-BFDC-F8DF-B3F7C52D2CDC}"/>
              </a:ext>
            </a:extLst>
          </p:cNvPr>
          <p:cNvSpPr/>
          <p:nvPr/>
        </p:nvSpPr>
        <p:spPr>
          <a:xfrm>
            <a:off x="8184091" y="2735650"/>
            <a:ext cx="36741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endParaRPr kumimoji="0" lang="en-GB" sz="1200" b="0" i="1" u="none" strike="noStrike" kern="1200" cap="none" spc="0" normalizeH="0" baseline="0" noProof="0">
              <a:ln>
                <a:noFill/>
              </a:ln>
              <a:solidFill>
                <a:prstClr val="black"/>
              </a:solidFill>
              <a:effectLst/>
              <a:uLnTx/>
              <a:uFillTx/>
              <a:latin typeface="Segoe UI"/>
              <a:ea typeface="+mn-ea"/>
              <a:cs typeface="+mn-cs"/>
            </a:endParaRPr>
          </a:p>
        </p:txBody>
      </p:sp>
      <p:sp>
        <p:nvSpPr>
          <p:cNvPr id="38" name="Rectangle: Rounded Corners 37">
            <a:extLst>
              <a:ext uri="{FF2B5EF4-FFF2-40B4-BE49-F238E27FC236}">
                <a16:creationId xmlns:a16="http://schemas.microsoft.com/office/drawing/2014/main" id="{48F0D108-3188-1D0F-32AD-34757157C5A7}"/>
              </a:ext>
            </a:extLst>
          </p:cNvPr>
          <p:cNvSpPr/>
          <p:nvPr/>
        </p:nvSpPr>
        <p:spPr>
          <a:xfrm rot="16200000">
            <a:off x="9536993" y="2410771"/>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E5FEE5D9-E05B-68BB-F08C-591848880491}"/>
              </a:ext>
            </a:extLst>
          </p:cNvPr>
          <p:cNvSpPr/>
          <p:nvPr/>
        </p:nvSpPr>
        <p:spPr>
          <a:xfrm>
            <a:off x="8079035" y="3844823"/>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Rectangle: Rounded Corners 40">
            <a:extLst>
              <a:ext uri="{FF2B5EF4-FFF2-40B4-BE49-F238E27FC236}">
                <a16:creationId xmlns:a16="http://schemas.microsoft.com/office/drawing/2014/main" id="{96DE663A-0CFF-E8D0-6E07-06B44A5F14D9}"/>
              </a:ext>
            </a:extLst>
          </p:cNvPr>
          <p:cNvSpPr/>
          <p:nvPr/>
        </p:nvSpPr>
        <p:spPr>
          <a:xfrm rot="16200000">
            <a:off x="9508365" y="3800988"/>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D890DC6C-5D1F-F132-0D68-F2DBB9CD8D9C}"/>
              </a:ext>
            </a:extLst>
          </p:cNvPr>
          <p:cNvSpPr/>
          <p:nvPr/>
        </p:nvSpPr>
        <p:spPr>
          <a:xfrm>
            <a:off x="8079035" y="5235756"/>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0" name="Graphic 29">
            <a:extLst>
              <a:ext uri="{FF2B5EF4-FFF2-40B4-BE49-F238E27FC236}">
                <a16:creationId xmlns:a16="http://schemas.microsoft.com/office/drawing/2014/main" id="{D2FE5B5B-33F0-892A-0614-4F9400DC40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8419" y="1574261"/>
            <a:ext cx="679162" cy="679162"/>
          </a:xfrm>
          <a:prstGeom prst="rect">
            <a:avLst/>
          </a:prstGeom>
        </p:spPr>
      </p:pic>
      <p:sp>
        <p:nvSpPr>
          <p:cNvPr id="18" name="Title 2">
            <a:extLst>
              <a:ext uri="{FF2B5EF4-FFF2-40B4-BE49-F238E27FC236}">
                <a16:creationId xmlns:a16="http://schemas.microsoft.com/office/drawing/2014/main" id="{E4E1B0D0-936E-99A2-57A5-9D34127918E6}"/>
              </a:ext>
            </a:extLst>
          </p:cNvPr>
          <p:cNvSpPr txBox="1">
            <a:spLocks/>
          </p:cNvSpPr>
          <p:nvPr/>
        </p:nvSpPr>
        <p:spPr>
          <a:xfrm>
            <a:off x="10196750" y="1731511"/>
            <a:ext cx="1882304"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a:solidFill>
                  <a:srgbClr val="EC6097"/>
                </a:solidFill>
                <a:latin typeface="Segoe UI"/>
                <a:ea typeface="Segoe UI Black"/>
                <a:cs typeface="Segoe UI"/>
              </a:rPr>
              <a:t>Survey</a:t>
            </a:r>
            <a:r>
              <a:rPr kumimoji="0" lang="en-US" sz="1800" b="1" i="0" u="none" strike="noStrike" kern="1200" cap="none" spc="0" normalizeH="0" baseline="0" noProof="0">
                <a:ln>
                  <a:noFill/>
                </a:ln>
                <a:solidFill>
                  <a:srgbClr val="EC6097"/>
                </a:solidFill>
                <a:effectLst/>
                <a:uLnTx/>
                <a:uFillTx/>
                <a:latin typeface="Segoe UI"/>
                <a:ea typeface="Segoe UI Black"/>
                <a:cs typeface="Segoe UI"/>
              </a:rPr>
              <a:t> Q</a:t>
            </a:r>
            <a:r>
              <a:rPr kumimoji="0" lang="en-GB" sz="1800" b="1" i="0" u="none" strike="noStrike" kern="1200" cap="none" spc="0" normalizeH="0" baseline="0" noProof="0" err="1">
                <a:ln>
                  <a:noFill/>
                </a:ln>
                <a:solidFill>
                  <a:srgbClr val="EC6097"/>
                </a:solidFill>
                <a:effectLst/>
                <a:uLnTx/>
                <a:uFillTx/>
                <a:latin typeface="Segoe UI"/>
                <a:ea typeface="Segoe UI Black"/>
                <a:cs typeface="Segoe UI"/>
              </a:rPr>
              <a:t>uotes</a:t>
            </a:r>
            <a:r>
              <a:rPr kumimoji="0" lang="en-GB" sz="1800" b="1" i="0" u="none" strike="noStrike" kern="1200" cap="none" spc="0" normalizeH="0" baseline="0" noProof="0">
                <a:ln>
                  <a:noFill/>
                </a:ln>
                <a:solidFill>
                  <a:srgbClr val="EC6097"/>
                </a:solidFill>
                <a:effectLst/>
                <a:uLnTx/>
                <a:uFillTx/>
                <a:latin typeface="Segoe UI"/>
                <a:ea typeface="Segoe UI Black"/>
                <a:cs typeface="Segoe UI"/>
              </a:rPr>
              <a:t> </a:t>
            </a:r>
          </a:p>
        </p:txBody>
      </p:sp>
      <p:sp>
        <p:nvSpPr>
          <p:cNvPr id="48" name="Title 2">
            <a:extLst>
              <a:ext uri="{FF2B5EF4-FFF2-40B4-BE49-F238E27FC236}">
                <a16:creationId xmlns:a16="http://schemas.microsoft.com/office/drawing/2014/main" id="{50887947-7BEF-F971-D231-7501CE303C75}"/>
              </a:ext>
            </a:extLst>
          </p:cNvPr>
          <p:cNvSpPr txBox="1">
            <a:spLocks/>
          </p:cNvSpPr>
          <p:nvPr/>
        </p:nvSpPr>
        <p:spPr>
          <a:xfrm>
            <a:off x="250502" y="-87645"/>
            <a:ext cx="8940962" cy="658385"/>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Net Promoter Score (NPS) </a:t>
            </a:r>
            <a:endParaRPr kumimoji="0" lang="en-GB" sz="2400" b="1" i="0" u="none" strike="noStrike" kern="1200" cap="none" spc="0" normalizeH="0" baseline="0" noProof="0">
              <a:ln>
                <a:noFill/>
              </a:ln>
              <a:solidFill>
                <a:srgbClr val="EC6097">
                  <a:lumMod val="60000"/>
                  <a:lumOff val="40000"/>
                </a:srgbClr>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858E2F7F-904B-656D-9702-3E23256E13A2}"/>
              </a:ext>
            </a:extLst>
          </p:cNvPr>
          <p:cNvSpPr/>
          <p:nvPr/>
        </p:nvSpPr>
        <p:spPr>
          <a:xfrm>
            <a:off x="8236990" y="4096922"/>
            <a:ext cx="36741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 Especially like the </a:t>
            </a:r>
            <a:r>
              <a:rPr kumimoji="0" lang="en-GB" sz="1200" b="1" i="1" u="none" strike="noStrike" kern="1200" cap="none" spc="0" normalizeH="0" baseline="0" noProof="0">
                <a:ln>
                  <a:noFill/>
                </a:ln>
                <a:solidFill>
                  <a:prstClr val="black"/>
                </a:solidFill>
                <a:effectLst/>
                <a:uLnTx/>
                <a:uFillTx/>
                <a:latin typeface="Segoe UI"/>
                <a:ea typeface="+mn-ea"/>
                <a:cs typeface="+mn-cs"/>
              </a:rPr>
              <a:t>'Forum</a:t>
            </a:r>
            <a:r>
              <a:rPr kumimoji="0" lang="en-GB" sz="1200" b="0" i="1" u="none" strike="noStrike" kern="1200" cap="none" spc="0" normalizeH="0" baseline="0" noProof="0">
                <a:ln>
                  <a:noFill/>
                </a:ln>
                <a:solidFill>
                  <a:prstClr val="black"/>
                </a:solidFill>
                <a:effectLst/>
                <a:uLnTx/>
                <a:uFillTx/>
                <a:latin typeface="Segoe UI"/>
                <a:ea typeface="+mn-ea"/>
                <a:cs typeface="+mn-cs"/>
              </a:rPr>
              <a:t>' function for people to have an open discussion on the queries raised.</a:t>
            </a:r>
          </a:p>
        </p:txBody>
      </p:sp>
      <p:sp>
        <p:nvSpPr>
          <p:cNvPr id="6" name="Rectangle 5">
            <a:extLst>
              <a:ext uri="{FF2B5EF4-FFF2-40B4-BE49-F238E27FC236}">
                <a16:creationId xmlns:a16="http://schemas.microsoft.com/office/drawing/2014/main" id="{1C05C4CC-B4E0-73C8-8C54-F7FCB1508B51}"/>
              </a:ext>
            </a:extLst>
          </p:cNvPr>
          <p:cNvSpPr/>
          <p:nvPr/>
        </p:nvSpPr>
        <p:spPr>
          <a:xfrm>
            <a:off x="8200472" y="5407697"/>
            <a:ext cx="36741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Found it quite useful in looking at </a:t>
            </a:r>
            <a:r>
              <a:rPr kumimoji="0" lang="en-GB" sz="1200" b="1" i="1" u="none" strike="noStrike" kern="1200" cap="none" spc="0" normalizeH="0" baseline="0" noProof="0">
                <a:ln>
                  <a:noFill/>
                </a:ln>
                <a:solidFill>
                  <a:prstClr val="black"/>
                </a:solidFill>
                <a:effectLst/>
                <a:uLnTx/>
                <a:uFillTx/>
                <a:latin typeface="Segoe UI"/>
                <a:ea typeface="+mn-ea"/>
                <a:cs typeface="+mn-cs"/>
              </a:rPr>
              <a:t>case studies </a:t>
            </a:r>
            <a:r>
              <a:rPr kumimoji="0" lang="en-GB" sz="1200" b="0" i="1" u="none" strike="noStrike" kern="1200" cap="none" spc="0" normalizeH="0" baseline="0" noProof="0">
                <a:ln>
                  <a:noFill/>
                </a:ln>
                <a:solidFill>
                  <a:prstClr val="black"/>
                </a:solidFill>
                <a:effectLst/>
                <a:uLnTx/>
                <a:uFillTx/>
                <a:latin typeface="Segoe UI"/>
                <a:ea typeface="+mn-ea"/>
                <a:cs typeface="+mn-cs"/>
              </a:rPr>
              <a:t>where new types of low carbon heating has been used.</a:t>
            </a:r>
          </a:p>
        </p:txBody>
      </p:sp>
      <p:sp>
        <p:nvSpPr>
          <p:cNvPr id="19" name="Rectangle 18">
            <a:extLst>
              <a:ext uri="{FF2B5EF4-FFF2-40B4-BE49-F238E27FC236}">
                <a16:creationId xmlns:a16="http://schemas.microsoft.com/office/drawing/2014/main" id="{BF3C6F8A-634D-4D1F-C0C0-116161E0EB8D}"/>
              </a:ext>
            </a:extLst>
          </p:cNvPr>
          <p:cNvSpPr/>
          <p:nvPr/>
        </p:nvSpPr>
        <p:spPr>
          <a:xfrm>
            <a:off x="8190127" y="2689483"/>
            <a:ext cx="36741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A fantastic resource. I use it as a first place to find my </a:t>
            </a:r>
            <a:r>
              <a:rPr kumimoji="0" lang="en-GB" sz="1200" b="1" i="1" u="none" strike="noStrike" kern="1200" cap="none" spc="0" normalizeH="0" baseline="0" noProof="0">
                <a:ln>
                  <a:noFill/>
                </a:ln>
                <a:solidFill>
                  <a:prstClr val="black"/>
                </a:solidFill>
                <a:effectLst/>
                <a:uLnTx/>
                <a:uFillTx/>
                <a:latin typeface="Segoe UI"/>
                <a:ea typeface="+mn-ea"/>
                <a:cs typeface="+mn-cs"/>
              </a:rPr>
              <a:t>known unknowns </a:t>
            </a:r>
            <a:r>
              <a:rPr kumimoji="0" lang="en-GB" sz="1200" b="0" i="1" u="none" strike="noStrike" kern="1200" cap="none" spc="0" normalizeH="0" baseline="0" noProof="0">
                <a:ln>
                  <a:noFill/>
                </a:ln>
                <a:solidFill>
                  <a:prstClr val="black"/>
                </a:solidFill>
                <a:effectLst/>
                <a:uLnTx/>
                <a:uFillTx/>
                <a:latin typeface="Segoe UI"/>
                <a:ea typeface="+mn-ea"/>
                <a:cs typeface="+mn-cs"/>
              </a:rPr>
              <a:t>on any new type of net zero project.</a:t>
            </a:r>
          </a:p>
        </p:txBody>
      </p:sp>
      <p:sp>
        <p:nvSpPr>
          <p:cNvPr id="20" name="Title 2">
            <a:extLst>
              <a:ext uri="{FF2B5EF4-FFF2-40B4-BE49-F238E27FC236}">
                <a16:creationId xmlns:a16="http://schemas.microsoft.com/office/drawing/2014/main" id="{B6BD2240-A51E-16C6-2C24-32075E37712E}"/>
              </a:ext>
            </a:extLst>
          </p:cNvPr>
          <p:cNvSpPr txBox="1">
            <a:spLocks/>
          </p:cNvSpPr>
          <p:nvPr/>
        </p:nvSpPr>
        <p:spPr>
          <a:xfrm>
            <a:off x="250502" y="626897"/>
            <a:ext cx="8940962" cy="496674"/>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Navigation Survey, Guide Survey, Post e-Learning Survey</a:t>
            </a:r>
            <a:endParaRPr kumimoji="0" lang="en-GB" sz="2000" b="1" i="0" u="none" strike="noStrike" kern="1200" cap="none" spc="0" normalizeH="0" baseline="0" noProof="0">
              <a:ln>
                <a:noFill/>
              </a:ln>
              <a:solidFill>
                <a:srgbClr val="EC6097">
                  <a:lumMod val="60000"/>
                  <a:lumOff val="40000"/>
                </a:srgbClr>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AFBF1786-AD27-B714-CC0F-7AA90E77364C}"/>
              </a:ext>
            </a:extLst>
          </p:cNvPr>
          <p:cNvSpPr/>
          <p:nvPr/>
        </p:nvSpPr>
        <p:spPr>
          <a:xfrm>
            <a:off x="196111" y="2620072"/>
            <a:ext cx="3419529" cy="11544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All-time average NPS score: 34.1</a:t>
            </a:r>
            <a:br>
              <a:rPr kumimoji="0" lang="en-GB" sz="1600" b="0" i="0" u="none" strike="noStrike" kern="1200" cap="none" spc="0" normalizeH="0" baseline="0" noProof="0">
                <a:ln>
                  <a:noFill/>
                </a:ln>
                <a:solidFill>
                  <a:prstClr val="black"/>
                </a:solidFill>
                <a:effectLst/>
                <a:uLnTx/>
                <a:uFillTx/>
                <a:latin typeface="Segoe UI"/>
                <a:ea typeface="+mn-ea"/>
                <a:cs typeface="+mn-cs"/>
              </a:rPr>
            </a:b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From 82 responses</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pic>
        <p:nvPicPr>
          <p:cNvPr id="22" name="Graphic 21">
            <a:extLst>
              <a:ext uri="{FF2B5EF4-FFF2-40B4-BE49-F238E27FC236}">
                <a16:creationId xmlns:a16="http://schemas.microsoft.com/office/drawing/2014/main" id="{93597794-55AE-0066-D36A-E93F10B0E5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90" y="1432291"/>
            <a:ext cx="1076216" cy="909971"/>
          </a:xfrm>
          <a:prstGeom prst="rect">
            <a:avLst/>
          </a:prstGeom>
        </p:spPr>
      </p:pic>
      <p:sp>
        <p:nvSpPr>
          <p:cNvPr id="24" name="Rectangle 23">
            <a:extLst>
              <a:ext uri="{FF2B5EF4-FFF2-40B4-BE49-F238E27FC236}">
                <a16:creationId xmlns:a16="http://schemas.microsoft.com/office/drawing/2014/main" id="{77D60F28-6842-F55A-D192-4029E941521D}"/>
              </a:ext>
            </a:extLst>
          </p:cNvPr>
          <p:cNvSpPr/>
          <p:nvPr/>
        </p:nvSpPr>
        <p:spPr>
          <a:xfrm>
            <a:off x="4083290" y="1416849"/>
            <a:ext cx="3751016" cy="2545267"/>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B98C798C-C116-622E-9A75-092A2284F057}"/>
              </a:ext>
            </a:extLst>
          </p:cNvPr>
          <p:cNvSpPr/>
          <p:nvPr/>
        </p:nvSpPr>
        <p:spPr>
          <a:xfrm>
            <a:off x="78822" y="4255394"/>
            <a:ext cx="3751016" cy="2545267"/>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0756EFF5-58BC-0E71-E1BE-E99B7AAD1A83}"/>
              </a:ext>
            </a:extLst>
          </p:cNvPr>
          <p:cNvSpPr/>
          <p:nvPr/>
        </p:nvSpPr>
        <p:spPr>
          <a:xfrm>
            <a:off x="4097399" y="4255394"/>
            <a:ext cx="3751016" cy="2545267"/>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D04C7C89-33F6-5709-B246-611003C541A3}"/>
              </a:ext>
            </a:extLst>
          </p:cNvPr>
          <p:cNvSpPr/>
          <p:nvPr/>
        </p:nvSpPr>
        <p:spPr>
          <a:xfrm>
            <a:off x="1131875" y="1510396"/>
            <a:ext cx="2237841" cy="7446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Latest NPS score: 44 </a:t>
            </a:r>
            <a:r>
              <a:rPr kumimoji="0" lang="en-GB" sz="1400" b="0" i="0" u="none" strike="noStrike" kern="1200" cap="none" spc="0" normalizeH="0" baseline="0" noProof="0">
                <a:ln>
                  <a:noFill/>
                </a:ln>
                <a:solidFill>
                  <a:prstClr val="black"/>
                </a:solidFill>
                <a:effectLst/>
                <a:uLnTx/>
                <a:uFillTx/>
                <a:latin typeface="Segoe UI"/>
                <a:ea typeface="+mn-ea"/>
                <a:cs typeface="+mn-cs"/>
              </a:rPr>
              <a:t>(peak score: 58)</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p:txBody>
      </p:sp>
      <p:pic>
        <p:nvPicPr>
          <p:cNvPr id="36" name="Picture 35" descr="A clipboard with check marks&#10;&#10;Description automatically generated">
            <a:extLst>
              <a:ext uri="{FF2B5EF4-FFF2-40B4-BE49-F238E27FC236}">
                <a16:creationId xmlns:a16="http://schemas.microsoft.com/office/drawing/2014/main" id="{9FF50443-666A-CBF8-3067-2223410F7C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12731" y="1514176"/>
            <a:ext cx="691695" cy="992432"/>
          </a:xfrm>
          <a:prstGeom prst="rect">
            <a:avLst/>
          </a:prstGeom>
        </p:spPr>
      </p:pic>
      <p:sp>
        <p:nvSpPr>
          <p:cNvPr id="40" name="Rectangle 39">
            <a:extLst>
              <a:ext uri="{FF2B5EF4-FFF2-40B4-BE49-F238E27FC236}">
                <a16:creationId xmlns:a16="http://schemas.microsoft.com/office/drawing/2014/main" id="{1A5E9EB8-14D2-FB07-F34D-F273AB40C874}"/>
              </a:ext>
            </a:extLst>
          </p:cNvPr>
          <p:cNvSpPr/>
          <p:nvPr/>
        </p:nvSpPr>
        <p:spPr>
          <a:xfrm>
            <a:off x="5033868" y="1579704"/>
            <a:ext cx="2044210" cy="7446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Navigation survey</a:t>
            </a:r>
            <a:br>
              <a:rPr kumimoji="0" lang="en-GB" sz="1600" b="1" i="0" u="none" strike="noStrike" kern="1200" cap="none" spc="0" normalizeH="0" baseline="0" noProof="0">
                <a:ln>
                  <a:noFill/>
                </a:ln>
                <a:solidFill>
                  <a:prstClr val="black"/>
                </a:solidFill>
                <a:effectLst/>
                <a:uLnTx/>
                <a:uFillTx/>
                <a:latin typeface="Segoe UI"/>
                <a:ea typeface="+mn-ea"/>
                <a:cs typeface="+mn-cs"/>
              </a:rPr>
            </a:b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7249149C-B9FF-ABF1-7C55-30D6F0B5FFB2}"/>
              </a:ext>
            </a:extLst>
          </p:cNvPr>
          <p:cNvSpPr/>
          <p:nvPr/>
        </p:nvSpPr>
        <p:spPr>
          <a:xfrm>
            <a:off x="4953336" y="1999663"/>
            <a:ext cx="2928426" cy="6985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“How easy was it for you to find what you were looking for?”</a:t>
            </a:r>
          </a:p>
        </p:txBody>
      </p:sp>
      <p:sp>
        <p:nvSpPr>
          <p:cNvPr id="44" name="Rectangle 43">
            <a:extLst>
              <a:ext uri="{FF2B5EF4-FFF2-40B4-BE49-F238E27FC236}">
                <a16:creationId xmlns:a16="http://schemas.microsoft.com/office/drawing/2014/main" id="{DBA0A236-7793-FD30-08FC-1B614A483EB6}"/>
              </a:ext>
            </a:extLst>
          </p:cNvPr>
          <p:cNvSpPr/>
          <p:nvPr/>
        </p:nvSpPr>
        <p:spPr>
          <a:xfrm>
            <a:off x="4167372" y="2758572"/>
            <a:ext cx="3525517" cy="11544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1: Difficult -&gt; 5: Easy</a:t>
            </a:r>
          </a:p>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Result: 3.3 / 5</a:t>
            </a:r>
            <a:br>
              <a:rPr kumimoji="0" lang="en-GB" sz="1600" b="0" i="0" u="none" strike="noStrike" kern="1200" cap="none" spc="0" normalizeH="0" baseline="0" noProof="0">
                <a:ln>
                  <a:noFill/>
                </a:ln>
                <a:solidFill>
                  <a:prstClr val="black"/>
                </a:solidFill>
                <a:effectLst/>
                <a:uLnTx/>
                <a:uFillTx/>
                <a:latin typeface="Segoe UI"/>
                <a:ea typeface="+mn-ea"/>
                <a:cs typeface="+mn-cs"/>
              </a:rPr>
            </a:br>
            <a:r>
              <a:rPr kumimoji="0" lang="en-GB" sz="1600" b="0" i="0" u="none" strike="noStrike" kern="1200" cap="none" spc="0" normalizeH="0" baseline="0" noProof="0">
                <a:ln>
                  <a:noFill/>
                </a:ln>
                <a:solidFill>
                  <a:prstClr val="black"/>
                </a:solidFill>
                <a:effectLst/>
                <a:uLnTx/>
                <a:uFillTx/>
                <a:latin typeface="Segoe UI"/>
                <a:ea typeface="+mn-ea"/>
                <a:cs typeface="+mn-cs"/>
              </a:rPr>
              <a:t>From 5 responses</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pic>
        <p:nvPicPr>
          <p:cNvPr id="45" name="Picture 44" descr="A person and person looking at a circle&#10;&#10;Description automatically generated">
            <a:extLst>
              <a:ext uri="{FF2B5EF4-FFF2-40B4-BE49-F238E27FC236}">
                <a16:creationId xmlns:a16="http://schemas.microsoft.com/office/drawing/2014/main" id="{92125754-2B4A-2630-F3BA-EEA99F569F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2657" y="4352043"/>
            <a:ext cx="1226532" cy="995562"/>
          </a:xfrm>
          <a:prstGeom prst="rect">
            <a:avLst/>
          </a:prstGeom>
        </p:spPr>
      </p:pic>
      <p:sp>
        <p:nvSpPr>
          <p:cNvPr id="46" name="Rectangle 45">
            <a:extLst>
              <a:ext uri="{FF2B5EF4-FFF2-40B4-BE49-F238E27FC236}">
                <a16:creationId xmlns:a16="http://schemas.microsoft.com/office/drawing/2014/main" id="{CC954829-87D2-2C10-8EB5-D7433E2A117F}"/>
              </a:ext>
            </a:extLst>
          </p:cNvPr>
          <p:cNvSpPr/>
          <p:nvPr/>
        </p:nvSpPr>
        <p:spPr>
          <a:xfrm>
            <a:off x="1409189" y="4350677"/>
            <a:ext cx="2918606" cy="41581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Post e-learning survey</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49" name="Rectangle 48">
            <a:extLst>
              <a:ext uri="{FF2B5EF4-FFF2-40B4-BE49-F238E27FC236}">
                <a16:creationId xmlns:a16="http://schemas.microsoft.com/office/drawing/2014/main" id="{EDDBAAB0-8980-8C8A-F195-34C2849F9BAF}"/>
              </a:ext>
            </a:extLst>
          </p:cNvPr>
          <p:cNvSpPr/>
          <p:nvPr/>
        </p:nvSpPr>
        <p:spPr>
          <a:xfrm>
            <a:off x="200633" y="5569368"/>
            <a:ext cx="3169083" cy="11544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1: Not at all -&gt; 5: Significant help</a:t>
            </a:r>
          </a:p>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Result: 4.3 / 5</a:t>
            </a:r>
            <a:br>
              <a:rPr kumimoji="0" lang="en-GB" sz="1600" b="0" i="0" u="none" strike="noStrike" kern="1200" cap="none" spc="0" normalizeH="0" baseline="0" noProof="0">
                <a:ln>
                  <a:noFill/>
                </a:ln>
                <a:solidFill>
                  <a:prstClr val="black"/>
                </a:solidFill>
                <a:effectLst/>
                <a:uLnTx/>
                <a:uFillTx/>
                <a:latin typeface="Segoe UI"/>
                <a:ea typeface="+mn-ea"/>
                <a:cs typeface="+mn-cs"/>
              </a:rPr>
            </a:br>
            <a:r>
              <a:rPr kumimoji="0" lang="en-GB" sz="1600" b="0" i="0" u="none" strike="noStrike" kern="1200" cap="none" spc="0" normalizeH="0" baseline="0" noProof="0">
                <a:ln>
                  <a:noFill/>
                </a:ln>
                <a:solidFill>
                  <a:prstClr val="black"/>
                </a:solidFill>
                <a:effectLst/>
                <a:uLnTx/>
                <a:uFillTx/>
                <a:latin typeface="Segoe UI"/>
                <a:ea typeface="+mn-ea"/>
                <a:cs typeface="+mn-cs"/>
              </a:rPr>
              <a:t>From 18 responses</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0" name="Rectangle 49">
            <a:extLst>
              <a:ext uri="{FF2B5EF4-FFF2-40B4-BE49-F238E27FC236}">
                <a16:creationId xmlns:a16="http://schemas.microsoft.com/office/drawing/2014/main" id="{44A9D11E-AE74-2A59-F546-39F6BD80A71A}"/>
              </a:ext>
            </a:extLst>
          </p:cNvPr>
          <p:cNvSpPr/>
          <p:nvPr/>
        </p:nvSpPr>
        <p:spPr>
          <a:xfrm>
            <a:off x="1311478" y="4788577"/>
            <a:ext cx="267854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“How much did this e-learning programme help you build your skills?”</a:t>
            </a:r>
          </a:p>
        </p:txBody>
      </p:sp>
      <p:pic>
        <p:nvPicPr>
          <p:cNvPr id="52" name="Picture 51" descr="A person holding a map&#10;&#10;Description automatically generated">
            <a:extLst>
              <a:ext uri="{FF2B5EF4-FFF2-40B4-BE49-F238E27FC236}">
                <a16:creationId xmlns:a16="http://schemas.microsoft.com/office/drawing/2014/main" id="{208F0A6D-6966-43E8-66CB-190CF35394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40111" y="4287666"/>
            <a:ext cx="1199097" cy="1056158"/>
          </a:xfrm>
          <a:prstGeom prst="rect">
            <a:avLst/>
          </a:prstGeom>
        </p:spPr>
      </p:pic>
      <p:sp>
        <p:nvSpPr>
          <p:cNvPr id="53" name="Rectangle 52">
            <a:extLst>
              <a:ext uri="{FF2B5EF4-FFF2-40B4-BE49-F238E27FC236}">
                <a16:creationId xmlns:a16="http://schemas.microsoft.com/office/drawing/2014/main" id="{423FAA4B-C34F-7CF1-469B-BE2CEBF1D143}"/>
              </a:ext>
            </a:extLst>
          </p:cNvPr>
          <p:cNvSpPr/>
          <p:nvPr/>
        </p:nvSpPr>
        <p:spPr>
          <a:xfrm>
            <a:off x="5554141" y="4350677"/>
            <a:ext cx="1732584" cy="41581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Guide survey</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4" name="Rectangle 53">
            <a:extLst>
              <a:ext uri="{FF2B5EF4-FFF2-40B4-BE49-F238E27FC236}">
                <a16:creationId xmlns:a16="http://schemas.microsoft.com/office/drawing/2014/main" id="{0E3F5591-D27E-9A8B-0075-9B93584871B0}"/>
              </a:ext>
            </a:extLst>
          </p:cNvPr>
          <p:cNvSpPr/>
          <p:nvPr/>
        </p:nvSpPr>
        <p:spPr>
          <a:xfrm>
            <a:off x="4212731" y="5527241"/>
            <a:ext cx="3361961" cy="11544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1: Not at all -&gt; 5: Significant help</a:t>
            </a:r>
          </a:p>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Result: 4.8 / 5</a:t>
            </a:r>
            <a:br>
              <a:rPr kumimoji="0" lang="en-GB" sz="1600" b="0" i="0" u="none" strike="noStrike" kern="1200" cap="none" spc="0" normalizeH="0" baseline="0" noProof="0">
                <a:ln>
                  <a:noFill/>
                </a:ln>
                <a:solidFill>
                  <a:prstClr val="black"/>
                </a:solidFill>
                <a:effectLst/>
                <a:uLnTx/>
                <a:uFillTx/>
                <a:latin typeface="Segoe UI"/>
                <a:ea typeface="+mn-ea"/>
                <a:cs typeface="+mn-cs"/>
              </a:rPr>
            </a:br>
            <a:r>
              <a:rPr kumimoji="0" lang="en-GB" sz="1600" b="0" i="0" u="none" strike="noStrike" kern="1200" cap="none" spc="0" normalizeH="0" baseline="0" noProof="0">
                <a:ln>
                  <a:noFill/>
                </a:ln>
                <a:solidFill>
                  <a:prstClr val="black"/>
                </a:solidFill>
                <a:effectLst/>
                <a:uLnTx/>
                <a:uFillTx/>
                <a:latin typeface="Segoe UI"/>
                <a:ea typeface="+mn-ea"/>
                <a:cs typeface="+mn-cs"/>
              </a:rPr>
              <a:t>From 5 responses</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5" name="Rectangle 54">
            <a:extLst>
              <a:ext uri="{FF2B5EF4-FFF2-40B4-BE49-F238E27FC236}">
                <a16:creationId xmlns:a16="http://schemas.microsoft.com/office/drawing/2014/main" id="{83B16DED-EC9A-E8C7-5C37-8A0AD38F4CCB}"/>
              </a:ext>
            </a:extLst>
          </p:cNvPr>
          <p:cNvSpPr/>
          <p:nvPr/>
        </p:nvSpPr>
        <p:spPr>
          <a:xfrm>
            <a:off x="5514243" y="4781722"/>
            <a:ext cx="2650036" cy="37535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“Was this Guide helpful?”</a:t>
            </a:r>
          </a:p>
        </p:txBody>
      </p:sp>
    </p:spTree>
    <p:extLst>
      <p:ext uri="{BB962C8B-B14F-4D97-AF65-F5344CB8AC3E}">
        <p14:creationId xmlns:p14="http://schemas.microsoft.com/office/powerpoint/2010/main" val="2935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F66E8-25D0-14D8-8813-EE504FC094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9F6489-17CF-09AD-86B9-B301AB1F6656}"/>
              </a:ext>
            </a:extLst>
          </p:cNvPr>
          <p:cNvPicPr>
            <a:picLocks noChangeAspect="1"/>
          </p:cNvPicPr>
          <p:nvPr/>
        </p:nvPicPr>
        <p:blipFill>
          <a:blip r:embed="rId2"/>
          <a:stretch>
            <a:fillRect/>
          </a:stretch>
        </p:blipFill>
        <p:spPr>
          <a:xfrm>
            <a:off x="7342726" y="2972079"/>
            <a:ext cx="3885921" cy="3885921"/>
          </a:xfrm>
          <a:prstGeom prst="rect">
            <a:avLst/>
          </a:prstGeom>
        </p:spPr>
      </p:pic>
      <p:sp>
        <p:nvSpPr>
          <p:cNvPr id="2" name="Title 1">
            <a:extLst>
              <a:ext uri="{FF2B5EF4-FFF2-40B4-BE49-F238E27FC236}">
                <a16:creationId xmlns:a16="http://schemas.microsoft.com/office/drawing/2014/main" id="{BA3F3138-932B-3A2D-E3D7-F2C0299FF933}"/>
              </a:ext>
            </a:extLst>
          </p:cNvPr>
          <p:cNvSpPr>
            <a:spLocks noGrp="1"/>
          </p:cNvSpPr>
          <p:nvPr>
            <p:ph type="ctrTitle"/>
          </p:nvPr>
        </p:nvSpPr>
        <p:spPr>
          <a:xfrm>
            <a:off x="968573" y="1888958"/>
            <a:ext cx="6189096" cy="2585323"/>
          </a:xfrm>
        </p:spPr>
        <p:txBody>
          <a:bodyPr/>
          <a:lstStyle/>
          <a:p>
            <a:r>
              <a:rPr lang="en-GB" noProof="0"/>
              <a:t>Engagement </a:t>
            </a:r>
            <a:br>
              <a:rPr lang="en-GB" noProof="0"/>
            </a:br>
            <a:r>
              <a:rPr lang="en-GB" noProof="0"/>
              <a:t>Impact </a:t>
            </a:r>
            <a:br>
              <a:rPr lang="en-GB" noProof="0"/>
            </a:br>
            <a:r>
              <a:rPr lang="en-GB" noProof="0"/>
              <a:t>Evidence</a:t>
            </a:r>
          </a:p>
        </p:txBody>
      </p:sp>
      <p:pic>
        <p:nvPicPr>
          <p:cNvPr id="4" name="Picture 3">
            <a:extLst>
              <a:ext uri="{FF2B5EF4-FFF2-40B4-BE49-F238E27FC236}">
                <a16:creationId xmlns:a16="http://schemas.microsoft.com/office/drawing/2014/main" id="{B670C3D0-F913-DD9F-893D-87D97AEA70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76648" y="2102298"/>
            <a:ext cx="6553357" cy="4755702"/>
          </a:xfrm>
          <a:prstGeom prst="rect">
            <a:avLst/>
          </a:prstGeom>
        </p:spPr>
      </p:pic>
    </p:spTree>
    <p:extLst>
      <p:ext uri="{BB962C8B-B14F-4D97-AF65-F5344CB8AC3E}">
        <p14:creationId xmlns:p14="http://schemas.microsoft.com/office/powerpoint/2010/main" val="3648412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68045-FFE7-0641-75EC-B89FF2C8D242}"/>
              </a:ext>
            </a:extLst>
          </p:cNvPr>
          <p:cNvSpPr>
            <a:spLocks noGrp="1"/>
          </p:cNvSpPr>
          <p:nvPr>
            <p:ph type="sldNum" sz="quarter" idx="10"/>
          </p:nvPr>
        </p:nvSpPr>
        <p:spPr/>
        <p:txBody>
          <a:bodyPr/>
          <a:lstStyle/>
          <a:p>
            <a:fld id="{BC713994-E38F-4BB4-A257-6815BBC3FB08}" type="slidenum">
              <a:rPr lang="en-GB" noProof="0" smtClean="0"/>
              <a:pPr/>
              <a:t>39</a:t>
            </a:fld>
            <a:endParaRPr lang="en-GB" noProof="0"/>
          </a:p>
        </p:txBody>
      </p:sp>
      <p:sp>
        <p:nvSpPr>
          <p:cNvPr id="3" name="Title 2">
            <a:extLst>
              <a:ext uri="{FF2B5EF4-FFF2-40B4-BE49-F238E27FC236}">
                <a16:creationId xmlns:a16="http://schemas.microsoft.com/office/drawing/2014/main" id="{92F37EE7-6D37-82FB-667C-C093E85C3D18}"/>
              </a:ext>
            </a:extLst>
          </p:cNvPr>
          <p:cNvSpPr>
            <a:spLocks noGrp="1"/>
          </p:cNvSpPr>
          <p:nvPr>
            <p:ph type="title" idx="4294967295"/>
          </p:nvPr>
        </p:nvSpPr>
        <p:spPr>
          <a:xfrm>
            <a:off x="313082" y="213278"/>
            <a:ext cx="8940800" cy="535531"/>
          </a:xfrm>
        </p:spPr>
        <p:txBody>
          <a:bodyPr/>
          <a:lstStyle/>
          <a:p>
            <a:r>
              <a:rPr lang="en-GB" sz="3200" noProof="0">
                <a:solidFill>
                  <a:schemeClr val="accent1"/>
                </a:solidFill>
              </a:rPr>
              <a:t>Events &amp; webinars</a:t>
            </a:r>
          </a:p>
        </p:txBody>
      </p:sp>
      <p:sp>
        <p:nvSpPr>
          <p:cNvPr id="7" name="TextBox 6">
            <a:extLst>
              <a:ext uri="{FF2B5EF4-FFF2-40B4-BE49-F238E27FC236}">
                <a16:creationId xmlns:a16="http://schemas.microsoft.com/office/drawing/2014/main" id="{F044D170-A38F-D4C6-83A8-9437156201CA}"/>
              </a:ext>
            </a:extLst>
          </p:cNvPr>
          <p:cNvSpPr txBox="1"/>
          <p:nvPr/>
        </p:nvSpPr>
        <p:spPr>
          <a:xfrm>
            <a:off x="5547454" y="1076008"/>
            <a:ext cx="5012198" cy="2523768"/>
          </a:xfrm>
          <a:prstGeom prst="rect">
            <a:avLst/>
          </a:prstGeom>
          <a:noFill/>
        </p:spPr>
        <p:txBody>
          <a:bodyPr wrap="square">
            <a:spAutoFit/>
          </a:bodyPr>
          <a:lstStyle/>
          <a:p>
            <a:r>
              <a:rPr lang="en-GB" sz="2800" b="1" noProof="0">
                <a:solidFill>
                  <a:srgbClr val="FFFFFF"/>
                </a:solidFill>
              </a:rPr>
              <a:t>NZG has run over 60 events to date, with around 2000 different attendees, enabling conversations and bringing the sector together</a:t>
            </a:r>
            <a:br>
              <a:rPr lang="en-GB" noProof="0"/>
            </a:br>
            <a:endParaRPr lang="en-GB" noProof="0"/>
          </a:p>
        </p:txBody>
      </p:sp>
      <p:sp>
        <p:nvSpPr>
          <p:cNvPr id="8" name="Speech Bubble: Rectangle with Corners Rounded 7">
            <a:extLst>
              <a:ext uri="{FF2B5EF4-FFF2-40B4-BE49-F238E27FC236}">
                <a16:creationId xmlns:a16="http://schemas.microsoft.com/office/drawing/2014/main" id="{367F4C75-A5C3-6AFD-7DF8-06F9D8EDDAF6}"/>
              </a:ext>
            </a:extLst>
          </p:cNvPr>
          <p:cNvSpPr/>
          <p:nvPr/>
        </p:nvSpPr>
        <p:spPr>
          <a:xfrm>
            <a:off x="7628282" y="4029120"/>
            <a:ext cx="3635023" cy="1941493"/>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“The most useful webinars I have attended to so far, and the variety of resources in the portal looks very interesting“</a:t>
            </a:r>
          </a:p>
          <a:p>
            <a:pPr algn="ctr"/>
            <a:endParaRPr lang="en-GB" sz="1600" noProof="0">
              <a:solidFill>
                <a:schemeClr val="bg1"/>
              </a:solidFill>
            </a:endParaRPr>
          </a:p>
          <a:p>
            <a:pPr algn="ctr"/>
            <a:r>
              <a:rPr lang="en-GB" sz="1600" noProof="0">
                <a:solidFill>
                  <a:schemeClr val="bg1"/>
                </a:solidFill>
              </a:rPr>
              <a:t> Surrey County Council</a:t>
            </a:r>
          </a:p>
        </p:txBody>
      </p:sp>
      <p:sp>
        <p:nvSpPr>
          <p:cNvPr id="9" name="Speech Bubble: Rectangle with Corners Rounded 8">
            <a:extLst>
              <a:ext uri="{FF2B5EF4-FFF2-40B4-BE49-F238E27FC236}">
                <a16:creationId xmlns:a16="http://schemas.microsoft.com/office/drawing/2014/main" id="{150982A6-306B-ED8A-E076-811B26422D12}"/>
              </a:ext>
            </a:extLst>
          </p:cNvPr>
          <p:cNvSpPr/>
          <p:nvPr/>
        </p:nvSpPr>
        <p:spPr>
          <a:xfrm>
            <a:off x="1072444" y="1121165"/>
            <a:ext cx="3374443" cy="1805021"/>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"The webinars you’ve been doing have created a lot of traction internally within the Hub and our peers”</a:t>
            </a:r>
          </a:p>
          <a:p>
            <a:pPr algn="ctr"/>
            <a:endParaRPr lang="en-GB" sz="1600" noProof="0">
              <a:solidFill>
                <a:schemeClr val="bg1"/>
              </a:solidFill>
            </a:endParaRPr>
          </a:p>
          <a:p>
            <a:pPr algn="ctr"/>
            <a:r>
              <a:rPr lang="en-GB" sz="1600" noProof="0">
                <a:solidFill>
                  <a:schemeClr val="bg1"/>
                </a:solidFill>
              </a:rPr>
              <a:t>South West Net Zero Hub</a:t>
            </a:r>
          </a:p>
        </p:txBody>
      </p:sp>
      <p:sp>
        <p:nvSpPr>
          <p:cNvPr id="12" name="Speech Bubble: Rectangle with Corners Rounded 11">
            <a:extLst>
              <a:ext uri="{FF2B5EF4-FFF2-40B4-BE49-F238E27FC236}">
                <a16:creationId xmlns:a16="http://schemas.microsoft.com/office/drawing/2014/main" id="{7C330F49-4277-6D3F-5D54-F9A8E2D7150F}"/>
              </a:ext>
            </a:extLst>
          </p:cNvPr>
          <p:cNvSpPr/>
          <p:nvPr/>
        </p:nvSpPr>
        <p:spPr>
          <a:xfrm>
            <a:off x="1072444" y="3844754"/>
            <a:ext cx="5349964" cy="2523769"/>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“I did find the webinar quite useful, we were working on an application for swimming pool grants, Sports England funding. It was really near to the deadline, through a post on the discussion site I was able to find the information (fund design notes &amp; case studies) and provide to my colleagues writing the bid. It saved us time and we were successful in the application.” </a:t>
            </a:r>
          </a:p>
          <a:p>
            <a:pPr algn="ctr"/>
            <a:endParaRPr lang="en-GB" sz="1500" b="1" noProof="0">
              <a:solidFill>
                <a:schemeClr val="bg1"/>
              </a:solidFill>
            </a:endParaRPr>
          </a:p>
          <a:p>
            <a:pPr algn="ctr"/>
            <a:r>
              <a:rPr lang="en-GB" sz="1500" noProof="0">
                <a:solidFill>
                  <a:schemeClr val="bg1"/>
                </a:solidFill>
              </a:rPr>
              <a:t>Tandridge District Council</a:t>
            </a:r>
          </a:p>
        </p:txBody>
      </p:sp>
    </p:spTree>
    <p:extLst>
      <p:ext uri="{BB962C8B-B14F-4D97-AF65-F5344CB8AC3E}">
        <p14:creationId xmlns:p14="http://schemas.microsoft.com/office/powerpoint/2010/main" val="237987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181687-D3E5-6B6D-E0C7-52205D1424BA}"/>
              </a:ext>
            </a:extLst>
          </p:cNvPr>
          <p:cNvSpPr>
            <a:spLocks noGrp="1"/>
          </p:cNvSpPr>
          <p:nvPr>
            <p:ph type="sldNum" sz="quarter" idx="10"/>
          </p:nvPr>
        </p:nvSpPr>
        <p:spPr/>
        <p:txBody>
          <a:bodyPr/>
          <a:lstStyle/>
          <a:p>
            <a:fld id="{BC713994-E38F-4BB4-A257-6815BBC3FB08}" type="slidenum">
              <a:rPr lang="en-GB" noProof="0" smtClean="0"/>
              <a:pPr/>
              <a:t>4</a:t>
            </a:fld>
            <a:endParaRPr lang="en-GB" noProof="0"/>
          </a:p>
        </p:txBody>
      </p:sp>
      <p:sp>
        <p:nvSpPr>
          <p:cNvPr id="3" name="Title 2">
            <a:extLst>
              <a:ext uri="{FF2B5EF4-FFF2-40B4-BE49-F238E27FC236}">
                <a16:creationId xmlns:a16="http://schemas.microsoft.com/office/drawing/2014/main" id="{DA3945E9-A291-C6A7-B73A-4B9D7EE1D08B}"/>
              </a:ext>
            </a:extLst>
          </p:cNvPr>
          <p:cNvSpPr>
            <a:spLocks noGrp="1"/>
          </p:cNvSpPr>
          <p:nvPr>
            <p:ph type="title"/>
          </p:nvPr>
        </p:nvSpPr>
        <p:spPr/>
        <p:txBody>
          <a:bodyPr/>
          <a:lstStyle/>
          <a:p>
            <a:r>
              <a:rPr lang="en-GB" noProof="0"/>
              <a:t>Impact Hypothesis </a:t>
            </a:r>
          </a:p>
        </p:txBody>
      </p:sp>
      <p:sp>
        <p:nvSpPr>
          <p:cNvPr id="7" name="Rectangle 6">
            <a:extLst>
              <a:ext uri="{FF2B5EF4-FFF2-40B4-BE49-F238E27FC236}">
                <a16:creationId xmlns:a16="http://schemas.microsoft.com/office/drawing/2014/main" id="{09C8B5F0-C04E-57F4-B5E1-0515C6D5EDD9}"/>
              </a:ext>
            </a:extLst>
          </p:cNvPr>
          <p:cNvSpPr/>
          <p:nvPr/>
        </p:nvSpPr>
        <p:spPr>
          <a:xfrm>
            <a:off x="1" y="922826"/>
            <a:ext cx="12181242" cy="1773239"/>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graphicFrame>
        <p:nvGraphicFramePr>
          <p:cNvPr id="10" name="Table 9">
            <a:extLst>
              <a:ext uri="{FF2B5EF4-FFF2-40B4-BE49-F238E27FC236}">
                <a16:creationId xmlns:a16="http://schemas.microsoft.com/office/drawing/2014/main" id="{A81EAFA5-9506-303E-CFD0-784D6708F5B1}"/>
              </a:ext>
            </a:extLst>
          </p:cNvPr>
          <p:cNvGraphicFramePr>
            <a:graphicFrameLocks noGrp="1"/>
          </p:cNvGraphicFramePr>
          <p:nvPr>
            <p:extLst>
              <p:ext uri="{D42A27DB-BD31-4B8C-83A1-F6EECF244321}">
                <p14:modId xmlns:p14="http://schemas.microsoft.com/office/powerpoint/2010/main" val="1867545072"/>
              </p:ext>
            </p:extLst>
          </p:nvPr>
        </p:nvGraphicFramePr>
        <p:xfrm>
          <a:off x="572347" y="1066957"/>
          <a:ext cx="11053483" cy="5217160"/>
        </p:xfrm>
        <a:graphic>
          <a:graphicData uri="http://schemas.openxmlformats.org/drawingml/2006/table">
            <a:tbl>
              <a:tblPr firstRow="1" bandRow="1">
                <a:tableStyleId>{5C22544A-7EE6-4342-B048-85BDC9FD1C3A}</a:tableStyleId>
              </a:tblPr>
              <a:tblGrid>
                <a:gridCol w="4616824">
                  <a:extLst>
                    <a:ext uri="{9D8B030D-6E8A-4147-A177-3AD203B41FA5}">
                      <a16:colId xmlns:a16="http://schemas.microsoft.com/office/drawing/2014/main" val="1366345289"/>
                    </a:ext>
                  </a:extLst>
                </a:gridCol>
                <a:gridCol w="2644859">
                  <a:extLst>
                    <a:ext uri="{9D8B030D-6E8A-4147-A177-3AD203B41FA5}">
                      <a16:colId xmlns:a16="http://schemas.microsoft.com/office/drawing/2014/main" val="1801697105"/>
                    </a:ext>
                  </a:extLst>
                </a:gridCol>
                <a:gridCol w="3791800">
                  <a:extLst>
                    <a:ext uri="{9D8B030D-6E8A-4147-A177-3AD203B41FA5}">
                      <a16:colId xmlns:a16="http://schemas.microsoft.com/office/drawing/2014/main" val="860437487"/>
                    </a:ext>
                  </a:extLst>
                </a:gridCol>
              </a:tblGrid>
              <a:tr h="370840">
                <a:tc>
                  <a:txBody>
                    <a:bodyPr/>
                    <a:lstStyle/>
                    <a:p>
                      <a:r>
                        <a:rPr lang="en-GB" noProof="0"/>
                        <a:t>Impact Hypothesis </a:t>
                      </a:r>
                    </a:p>
                  </a:txBody>
                  <a:tcPr/>
                </a:tc>
                <a:tc>
                  <a:txBody>
                    <a:bodyPr/>
                    <a:lstStyle/>
                    <a:p>
                      <a:pPr algn="ctr"/>
                      <a:r>
                        <a:rPr lang="en-GB" noProof="0"/>
                        <a:t>Strength of evidence</a:t>
                      </a:r>
                    </a:p>
                  </a:txBody>
                  <a:tcPr anchor="ctr"/>
                </a:tc>
                <a:tc>
                  <a:txBody>
                    <a:bodyPr/>
                    <a:lstStyle/>
                    <a:p>
                      <a:r>
                        <a:rPr lang="en-GB" noProof="0"/>
                        <a:t>Credibility of the evidence</a:t>
                      </a:r>
                    </a:p>
                  </a:txBody>
                  <a:tcPr/>
                </a:tc>
                <a:extLst>
                  <a:ext uri="{0D108BD9-81ED-4DB2-BD59-A6C34878D82A}">
                    <a16:rowId xmlns:a16="http://schemas.microsoft.com/office/drawing/2014/main" val="3196851954"/>
                  </a:ext>
                </a:extLst>
              </a:tr>
              <a:tr h="370840">
                <a:tc>
                  <a:txBody>
                    <a:bodyPr/>
                    <a:lstStyle/>
                    <a:p>
                      <a:pPr>
                        <a:lnSpc>
                          <a:spcPct val="100000"/>
                        </a:lnSpc>
                        <a:spcBef>
                          <a:spcPts val="1200"/>
                        </a:spcBef>
                        <a:spcAft>
                          <a:spcPts val="1200"/>
                        </a:spcAft>
                      </a:pPr>
                      <a:r>
                        <a:rPr lang="en-GB" sz="1400" noProof="0"/>
                        <a:t>Net Zero Go helped to </a:t>
                      </a:r>
                      <a:r>
                        <a:rPr lang="en-GB" sz="1400" b="1" noProof="0"/>
                        <a:t>build the capabilities </a:t>
                      </a:r>
                      <a:r>
                        <a:rPr lang="en-GB" sz="1400" noProof="0"/>
                        <a:t>of local authority officers – through resources such as e-learning they gained new skills, knowledge, and competencies to </a:t>
                      </a:r>
                      <a:r>
                        <a:rPr lang="en-GB" sz="1400" b="1" noProof="0"/>
                        <a:t>deliver projects they couldn’t before</a:t>
                      </a:r>
                      <a:r>
                        <a:rPr lang="en-GB" sz="1400" noProof="0"/>
                        <a:t>.</a:t>
                      </a:r>
                    </a:p>
                  </a:txBody>
                  <a:tcPr/>
                </a:tc>
                <a:tc>
                  <a:txBody>
                    <a:bodyPr/>
                    <a:lstStyle/>
                    <a:p>
                      <a:pPr algn="ctr"/>
                      <a:r>
                        <a:rPr lang="en-GB" noProof="0"/>
                        <a:t>Strong evidence</a:t>
                      </a:r>
                    </a:p>
                  </a:txBody>
                  <a:tcPr anchor="ctr"/>
                </a:tc>
                <a:tc>
                  <a:txBody>
                    <a:bodyPr/>
                    <a:lstStyle/>
                    <a:p>
                      <a:r>
                        <a:rPr lang="en-GB" sz="1200" noProof="0"/>
                        <a:t>We gathered a comprehensive range of both quantitative and qualitative evidence. We believe this evidence is representative and authoritative, fully supporting our hypothesis.</a:t>
                      </a:r>
                    </a:p>
                  </a:txBody>
                  <a:tcPr/>
                </a:tc>
                <a:extLst>
                  <a:ext uri="{0D108BD9-81ED-4DB2-BD59-A6C34878D82A}">
                    <a16:rowId xmlns:a16="http://schemas.microsoft.com/office/drawing/2014/main" val="598620760"/>
                  </a:ext>
                </a:extLst>
              </a:tr>
              <a:tr h="370840">
                <a:tc>
                  <a:txBody>
                    <a:bodyPr/>
                    <a:lstStyle/>
                    <a:p>
                      <a:r>
                        <a:rPr lang="en-GB" sz="1400" noProof="0"/>
                        <a:t>The resources on Net Zero Go such as best practice guides </a:t>
                      </a:r>
                      <a:r>
                        <a:rPr lang="en-GB" sz="1400" b="1" noProof="0"/>
                        <a:t>improved the capacit</a:t>
                      </a:r>
                      <a:r>
                        <a:rPr lang="en-GB" sz="1400" noProof="0"/>
                        <a:t>y of UK local authorities to deliver projects by </a:t>
                      </a:r>
                      <a:r>
                        <a:rPr lang="en-GB" sz="1400" b="1" noProof="0"/>
                        <a:t>accelerating their work, enhanced the quality</a:t>
                      </a:r>
                      <a:r>
                        <a:rPr lang="en-GB" sz="1400" noProof="0"/>
                        <a:t>, and converted risks or unknown unknowns into items for mitigation.</a:t>
                      </a:r>
                    </a:p>
                  </a:txBody>
                  <a:tcPr/>
                </a:tc>
                <a:tc>
                  <a:txBody>
                    <a:bodyPr/>
                    <a:lstStyle/>
                    <a:p>
                      <a:pPr algn="ctr"/>
                      <a:r>
                        <a:rPr lang="en-GB" noProof="0"/>
                        <a:t>Strong evidence </a:t>
                      </a:r>
                    </a:p>
                  </a:txBody>
                  <a:tcPr anchor="ctr"/>
                </a:tc>
                <a:tc>
                  <a:txBody>
                    <a:bodyPr/>
                    <a:lstStyle/>
                    <a:p>
                      <a:r>
                        <a:rPr lang="en-GB" sz="1200" noProof="0"/>
                        <a:t>We gathered a comprehensive range of both quantitative and qualitative evidence. We believe this evidence is representative and authoritative, fully supporting our hypothesis.</a:t>
                      </a:r>
                    </a:p>
                  </a:txBody>
                  <a:tcPr/>
                </a:tc>
                <a:extLst>
                  <a:ext uri="{0D108BD9-81ED-4DB2-BD59-A6C34878D82A}">
                    <a16:rowId xmlns:a16="http://schemas.microsoft.com/office/drawing/2014/main" val="3565760610"/>
                  </a:ext>
                </a:extLst>
              </a:tr>
              <a:tr h="370840">
                <a:tc>
                  <a:txBody>
                    <a:bodyPr/>
                    <a:lstStyle/>
                    <a:p>
                      <a:r>
                        <a:rPr lang="en-GB" sz="1400" noProof="0"/>
                        <a:t>Net Zero Go helped local authorities </a:t>
                      </a:r>
                      <a:r>
                        <a:rPr lang="en-GB" sz="1400" b="1" noProof="0"/>
                        <a:t>collaborate and share insights</a:t>
                      </a:r>
                      <a:r>
                        <a:rPr lang="en-GB" sz="1400" noProof="0"/>
                        <a:t> through the platform’s case studies and Forum questions and answers.</a:t>
                      </a:r>
                    </a:p>
                  </a:txBody>
                  <a:tcPr/>
                </a:tc>
                <a:tc>
                  <a:txBody>
                    <a:bodyPr/>
                    <a:lstStyle/>
                    <a:p>
                      <a:pPr algn="ctr"/>
                      <a:r>
                        <a:rPr lang="en-GB" noProof="0"/>
                        <a:t>Strong evidence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t>We gathered a comprehensive range of both quantitative and qualitative evidence. We believe this evidence is representative and authoritative, fully supporting our hypothesis.</a:t>
                      </a:r>
                    </a:p>
                  </a:txBody>
                  <a:tcPr/>
                </a:tc>
                <a:extLst>
                  <a:ext uri="{0D108BD9-81ED-4DB2-BD59-A6C34878D82A}">
                    <a16:rowId xmlns:a16="http://schemas.microsoft.com/office/drawing/2014/main" val="598374162"/>
                  </a:ext>
                </a:extLst>
              </a:tr>
              <a:tr h="370840">
                <a:tc>
                  <a:txBody>
                    <a:bodyPr/>
                    <a:lstStyle/>
                    <a:p>
                      <a:r>
                        <a:rPr lang="en-GB" sz="1400" noProof="0"/>
                        <a:t>Our events promoting Net Zero Go helped showcase best practices and encourage cross-regional </a:t>
                      </a:r>
                      <a:r>
                        <a:rPr lang="en-GB" sz="1400" b="1" noProof="0"/>
                        <a:t>collaboration</a:t>
                      </a:r>
                      <a:r>
                        <a:rPr lang="en-GB" sz="1400" noProof="0"/>
                        <a:t>.</a:t>
                      </a:r>
                    </a:p>
                  </a:txBody>
                  <a:tcPr/>
                </a:tc>
                <a:tc>
                  <a:txBody>
                    <a:bodyPr/>
                    <a:lstStyle/>
                    <a:p>
                      <a:pPr algn="ctr"/>
                      <a:r>
                        <a:rPr lang="en-GB" noProof="0"/>
                        <a:t>Strong evidence</a:t>
                      </a:r>
                    </a:p>
                  </a:txBody>
                  <a:tcPr anchor="ctr"/>
                </a:tc>
                <a:tc>
                  <a:txBody>
                    <a:bodyPr/>
                    <a:lstStyle/>
                    <a:p>
                      <a:r>
                        <a:rPr lang="en-GB" sz="1200" noProof="0"/>
                        <a:t>We gathered a comprehensive range of both quantitative and qualitative evidence. We believe this evidence is representative and authoritative, fully supporting our hypothesis.</a:t>
                      </a:r>
                    </a:p>
                  </a:txBody>
                  <a:tcPr/>
                </a:tc>
                <a:extLst>
                  <a:ext uri="{0D108BD9-81ED-4DB2-BD59-A6C34878D82A}">
                    <a16:rowId xmlns:a16="http://schemas.microsoft.com/office/drawing/2014/main" val="3761213661"/>
                  </a:ext>
                </a:extLst>
              </a:tr>
              <a:tr h="370840">
                <a:tc>
                  <a:txBody>
                    <a:bodyPr/>
                    <a:lstStyle/>
                    <a:p>
                      <a:r>
                        <a:rPr lang="en-GB" sz="1400" noProof="0"/>
                        <a:t>Net Zero Go helped local authorities to make </a:t>
                      </a:r>
                      <a:r>
                        <a:rPr lang="en-GB" sz="1400" b="1" noProof="0"/>
                        <a:t>funding applications</a:t>
                      </a:r>
                      <a:r>
                        <a:rPr lang="en-GB" sz="1400" noProof="0"/>
                        <a:t>, which they might not have made before due to lack of awareness, tight deadlines or unclear information. </a:t>
                      </a:r>
                    </a:p>
                  </a:txBody>
                  <a:tcPr/>
                </a:tc>
                <a:tc>
                  <a:txBody>
                    <a:bodyPr/>
                    <a:lstStyle/>
                    <a:p>
                      <a:pPr algn="ctr"/>
                      <a:r>
                        <a:rPr lang="en-GB" noProof="0"/>
                        <a:t>Some evidence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noProof="0">
                          <a:solidFill>
                            <a:schemeClr val="dk1"/>
                          </a:solidFill>
                          <a:effectLst/>
                          <a:latin typeface="+mn-lt"/>
                          <a:ea typeface="+mn-ea"/>
                          <a:cs typeface="+mn-cs"/>
                        </a:rPr>
                        <a:t>We gathered evidence suggesting that materials provided by Net Zero Go contribute to a better understanding of what’s needed for a successful funding application. However, further clarity is needed on how these materials directly support securing funding. We will continue to gather evidence in this area</a:t>
                      </a:r>
                    </a:p>
                  </a:txBody>
                  <a:tcPr/>
                </a:tc>
                <a:extLst>
                  <a:ext uri="{0D108BD9-81ED-4DB2-BD59-A6C34878D82A}">
                    <a16:rowId xmlns:a16="http://schemas.microsoft.com/office/drawing/2014/main" val="2667878953"/>
                  </a:ext>
                </a:extLst>
              </a:tr>
            </a:tbl>
          </a:graphicData>
        </a:graphic>
      </p:graphicFrame>
      <p:pic>
        <p:nvPicPr>
          <p:cNvPr id="12" name="Picture 11" descr="A logo with a pin on it&#10;&#10;AI-generated content may be incorrect.">
            <a:extLst>
              <a:ext uri="{FF2B5EF4-FFF2-40B4-BE49-F238E27FC236}">
                <a16:creationId xmlns:a16="http://schemas.microsoft.com/office/drawing/2014/main" id="{3BC6CF53-86A5-2959-90DF-95F642F6FF8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71815" y="0"/>
            <a:ext cx="1066957" cy="1066957"/>
          </a:xfrm>
          <a:prstGeom prst="rect">
            <a:avLst/>
          </a:prstGeom>
        </p:spPr>
      </p:pic>
    </p:spTree>
    <p:extLst>
      <p:ext uri="{BB962C8B-B14F-4D97-AF65-F5344CB8AC3E}">
        <p14:creationId xmlns:p14="http://schemas.microsoft.com/office/powerpoint/2010/main" val="2518359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2CF2E-6AA7-79F8-DA58-77E7146D34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355D6-EB78-D14B-453F-133D21002045}"/>
              </a:ext>
            </a:extLst>
          </p:cNvPr>
          <p:cNvSpPr>
            <a:spLocks noGrp="1"/>
          </p:cNvSpPr>
          <p:nvPr>
            <p:ph type="sldNum" sz="quarter" idx="10"/>
          </p:nvPr>
        </p:nvSpPr>
        <p:spPr/>
        <p:txBody>
          <a:bodyPr/>
          <a:lstStyle/>
          <a:p>
            <a:fld id="{BC713994-E38F-4BB4-A257-6815BBC3FB08}" type="slidenum">
              <a:rPr lang="en-GB" noProof="0" smtClean="0"/>
              <a:pPr/>
              <a:t>40</a:t>
            </a:fld>
            <a:endParaRPr lang="en-GB" noProof="0"/>
          </a:p>
        </p:txBody>
      </p:sp>
      <p:sp>
        <p:nvSpPr>
          <p:cNvPr id="3" name="Title 2">
            <a:extLst>
              <a:ext uri="{FF2B5EF4-FFF2-40B4-BE49-F238E27FC236}">
                <a16:creationId xmlns:a16="http://schemas.microsoft.com/office/drawing/2014/main" id="{016E61F1-25E3-250C-7C35-9694C0425DFF}"/>
              </a:ext>
            </a:extLst>
          </p:cNvPr>
          <p:cNvSpPr>
            <a:spLocks noGrp="1"/>
          </p:cNvSpPr>
          <p:nvPr>
            <p:ph type="title" idx="4294967295"/>
          </p:nvPr>
        </p:nvSpPr>
        <p:spPr>
          <a:xfrm>
            <a:off x="313082" y="213278"/>
            <a:ext cx="8940800" cy="535531"/>
          </a:xfrm>
        </p:spPr>
        <p:txBody>
          <a:bodyPr/>
          <a:lstStyle/>
          <a:p>
            <a:r>
              <a:rPr lang="en-GB" sz="3200" noProof="0">
                <a:solidFill>
                  <a:schemeClr val="accent1"/>
                </a:solidFill>
              </a:rPr>
              <a:t>E-learning</a:t>
            </a:r>
          </a:p>
        </p:txBody>
      </p:sp>
      <p:sp>
        <p:nvSpPr>
          <p:cNvPr id="7" name="TextBox 6">
            <a:extLst>
              <a:ext uri="{FF2B5EF4-FFF2-40B4-BE49-F238E27FC236}">
                <a16:creationId xmlns:a16="http://schemas.microsoft.com/office/drawing/2014/main" id="{539C39B7-907C-6CE7-33C6-B61C03ADF65F}"/>
              </a:ext>
            </a:extLst>
          </p:cNvPr>
          <p:cNvSpPr txBox="1"/>
          <p:nvPr/>
        </p:nvSpPr>
        <p:spPr>
          <a:xfrm>
            <a:off x="4053861" y="2495842"/>
            <a:ext cx="4662007" cy="3170099"/>
          </a:xfrm>
          <a:prstGeom prst="rect">
            <a:avLst/>
          </a:prstGeom>
          <a:noFill/>
        </p:spPr>
        <p:txBody>
          <a:bodyPr wrap="square">
            <a:spAutoFit/>
          </a:bodyPr>
          <a:lstStyle/>
          <a:p>
            <a:r>
              <a:rPr lang="en-GB" sz="2800" b="1" noProof="0"/>
              <a:t>NZG has helped upskill the sector:</a:t>
            </a:r>
          </a:p>
          <a:p>
            <a:pPr marL="285750" indent="-285750">
              <a:buFont typeface="Arial" panose="020B0604020202020204" pitchFamily="34" charset="0"/>
              <a:buChar char="•"/>
            </a:pPr>
            <a:r>
              <a:rPr lang="en-GB" b="1" noProof="0"/>
              <a:t>7 programmes published</a:t>
            </a:r>
          </a:p>
          <a:p>
            <a:pPr marL="285750" indent="-285750">
              <a:buFont typeface="Arial" panose="020B0604020202020204" pitchFamily="34" charset="0"/>
              <a:buChar char="•"/>
            </a:pPr>
            <a:r>
              <a:rPr lang="en-GB" b="1" noProof="0"/>
              <a:t>1500+ modules completed</a:t>
            </a:r>
          </a:p>
          <a:p>
            <a:pPr marL="285750" indent="-285750">
              <a:buFont typeface="Arial" panose="020B0604020202020204" pitchFamily="34" charset="0"/>
              <a:buChar char="•"/>
            </a:pPr>
            <a:r>
              <a:rPr lang="en-GB" b="1" noProof="0"/>
              <a:t>170+ programmes completed so far</a:t>
            </a:r>
          </a:p>
          <a:p>
            <a:pPr marL="285750" indent="-285750">
              <a:buFont typeface="Arial" panose="020B0604020202020204" pitchFamily="34" charset="0"/>
              <a:buChar char="•"/>
            </a:pPr>
            <a:r>
              <a:rPr lang="en-GB" b="1" noProof="0"/>
              <a:t>4.3/5 average score of “How much did this e-learning programme help you build your skills?”</a:t>
            </a:r>
            <a:br>
              <a:rPr lang="en-GB" b="1" noProof="0"/>
            </a:br>
            <a:br>
              <a:rPr lang="en-GB" b="1" noProof="0"/>
            </a:br>
            <a:endParaRPr lang="en-GB" b="1" noProof="0"/>
          </a:p>
        </p:txBody>
      </p:sp>
      <p:sp>
        <p:nvSpPr>
          <p:cNvPr id="4" name="Speech Bubble: Rectangle with Corners Rounded 3">
            <a:extLst>
              <a:ext uri="{FF2B5EF4-FFF2-40B4-BE49-F238E27FC236}">
                <a16:creationId xmlns:a16="http://schemas.microsoft.com/office/drawing/2014/main" id="{CD6996E3-3FDB-3A90-A3DA-881EABDB1606}"/>
              </a:ext>
            </a:extLst>
          </p:cNvPr>
          <p:cNvSpPr/>
          <p:nvPr/>
        </p:nvSpPr>
        <p:spPr>
          <a:xfrm>
            <a:off x="340028" y="1380565"/>
            <a:ext cx="3713832" cy="1787891"/>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“The content of the e-learning provides a good introductory-level understanding of finances and funding for Net Zero initiatives.”</a:t>
            </a:r>
          </a:p>
          <a:p>
            <a:pPr algn="ctr"/>
            <a:r>
              <a:rPr lang="en-GB" sz="1600" noProof="0">
                <a:solidFill>
                  <a:schemeClr val="bg1"/>
                </a:solidFill>
              </a:rPr>
              <a:t>Anonymous</a:t>
            </a:r>
            <a:endParaRPr lang="en-GB" sz="1600" b="1" noProof="0">
              <a:solidFill>
                <a:schemeClr val="bg1"/>
              </a:solidFill>
            </a:endParaRPr>
          </a:p>
        </p:txBody>
      </p:sp>
      <p:sp>
        <p:nvSpPr>
          <p:cNvPr id="5" name="Speech Bubble: Rectangle with Corners Rounded 4">
            <a:extLst>
              <a:ext uri="{FF2B5EF4-FFF2-40B4-BE49-F238E27FC236}">
                <a16:creationId xmlns:a16="http://schemas.microsoft.com/office/drawing/2014/main" id="{7959F69A-63FE-64E1-490F-7322E8C29F5F}"/>
              </a:ext>
            </a:extLst>
          </p:cNvPr>
          <p:cNvSpPr/>
          <p:nvPr/>
        </p:nvSpPr>
        <p:spPr>
          <a:xfrm>
            <a:off x="8928463" y="2394020"/>
            <a:ext cx="2693535" cy="1417425"/>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“Very useful to focus the mind on the essential elements of a building decarbonisation project</a:t>
            </a:r>
            <a:r>
              <a:rPr lang="en-GB" sz="1600" noProof="0">
                <a:solidFill>
                  <a:schemeClr val="bg1"/>
                </a:solidFill>
              </a:rPr>
              <a:t>”</a:t>
            </a:r>
          </a:p>
          <a:p>
            <a:pPr algn="ctr"/>
            <a:r>
              <a:rPr lang="en-GB" sz="1600" noProof="0">
                <a:solidFill>
                  <a:schemeClr val="bg1"/>
                </a:solidFill>
              </a:rPr>
              <a:t>Anonymous</a:t>
            </a:r>
          </a:p>
        </p:txBody>
      </p:sp>
      <p:sp>
        <p:nvSpPr>
          <p:cNvPr id="6" name="Speech Bubble: Rectangle with Corners Rounded 5">
            <a:extLst>
              <a:ext uri="{FF2B5EF4-FFF2-40B4-BE49-F238E27FC236}">
                <a16:creationId xmlns:a16="http://schemas.microsoft.com/office/drawing/2014/main" id="{0E130D35-3E72-A749-EF72-57CEEE1C2D03}"/>
              </a:ext>
            </a:extLst>
          </p:cNvPr>
          <p:cNvSpPr/>
          <p:nvPr/>
        </p:nvSpPr>
        <p:spPr>
          <a:xfrm>
            <a:off x="5724687" y="363232"/>
            <a:ext cx="3203775" cy="1604950"/>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“The content and detail within the modules was excellent and pitched at a good starter level”</a:t>
            </a:r>
          </a:p>
          <a:p>
            <a:pPr algn="ctr"/>
            <a:r>
              <a:rPr lang="en-GB" sz="1600" noProof="0">
                <a:solidFill>
                  <a:schemeClr val="bg1"/>
                </a:solidFill>
              </a:rPr>
              <a:t>Anonymous</a:t>
            </a:r>
            <a:endParaRPr lang="en-GB" sz="1600" b="1" noProof="0">
              <a:solidFill>
                <a:schemeClr val="bg1"/>
              </a:solidFill>
            </a:endParaRPr>
          </a:p>
        </p:txBody>
      </p:sp>
      <p:sp>
        <p:nvSpPr>
          <p:cNvPr id="10" name="Speech Bubble: Rectangle with Corners Rounded 9">
            <a:extLst>
              <a:ext uri="{FF2B5EF4-FFF2-40B4-BE49-F238E27FC236}">
                <a16:creationId xmlns:a16="http://schemas.microsoft.com/office/drawing/2014/main" id="{8E9A43E0-E6FC-EB2B-A1B1-40DD20F4741C}"/>
              </a:ext>
            </a:extLst>
          </p:cNvPr>
          <p:cNvSpPr/>
          <p:nvPr/>
        </p:nvSpPr>
        <p:spPr>
          <a:xfrm>
            <a:off x="7431146" y="4800206"/>
            <a:ext cx="2693535" cy="1694562"/>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“I would recommend this to entry level project officers.” </a:t>
            </a:r>
          </a:p>
          <a:p>
            <a:pPr algn="ctr"/>
            <a:r>
              <a:rPr lang="en-GB" sz="1600" noProof="0">
                <a:solidFill>
                  <a:schemeClr val="bg1"/>
                </a:solidFill>
              </a:rPr>
              <a:t>Derbyshire County Council</a:t>
            </a:r>
            <a:endParaRPr lang="en-GB" sz="1600" b="1" noProof="0">
              <a:solidFill>
                <a:schemeClr val="bg1"/>
              </a:solidFill>
            </a:endParaRPr>
          </a:p>
        </p:txBody>
      </p:sp>
      <p:sp>
        <p:nvSpPr>
          <p:cNvPr id="11" name="Speech Bubble: Rectangle with Corners Rounded 10">
            <a:extLst>
              <a:ext uri="{FF2B5EF4-FFF2-40B4-BE49-F238E27FC236}">
                <a16:creationId xmlns:a16="http://schemas.microsoft.com/office/drawing/2014/main" id="{557D015F-E747-E5C9-9662-1717D13536EF}"/>
              </a:ext>
            </a:extLst>
          </p:cNvPr>
          <p:cNvSpPr/>
          <p:nvPr/>
        </p:nvSpPr>
        <p:spPr>
          <a:xfrm>
            <a:off x="313083" y="4661646"/>
            <a:ext cx="3740778" cy="1569057"/>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“Would recommend this to planning &amp; housing teams - to build awareness of low carbon options.”</a:t>
            </a:r>
          </a:p>
          <a:p>
            <a:pPr algn="ctr"/>
            <a:r>
              <a:rPr lang="en-GB" sz="1600">
                <a:solidFill>
                  <a:schemeClr val="bg1"/>
                </a:solidFill>
                <a:cs typeface="Segoe UI"/>
              </a:rPr>
              <a:t>South Oxfordshire District Council</a:t>
            </a:r>
            <a:endParaRPr lang="en-GB" sz="1600" b="1" noProof="0">
              <a:solidFill>
                <a:schemeClr val="bg1"/>
              </a:solidFill>
            </a:endParaRPr>
          </a:p>
        </p:txBody>
      </p:sp>
    </p:spTree>
    <p:extLst>
      <p:ext uri="{BB962C8B-B14F-4D97-AF65-F5344CB8AC3E}">
        <p14:creationId xmlns:p14="http://schemas.microsoft.com/office/powerpoint/2010/main" val="327577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2FC85-F781-35C8-B109-33871BB76D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7182A0-8660-D6AE-391F-C95FA459B27A}"/>
              </a:ext>
            </a:extLst>
          </p:cNvPr>
          <p:cNvSpPr>
            <a:spLocks noGrp="1"/>
          </p:cNvSpPr>
          <p:nvPr>
            <p:ph type="sldNum" sz="quarter" idx="10"/>
          </p:nvPr>
        </p:nvSpPr>
        <p:spPr/>
        <p:txBody>
          <a:bodyPr/>
          <a:lstStyle/>
          <a:p>
            <a:fld id="{BC713994-E38F-4BB4-A257-6815BBC3FB08}" type="slidenum">
              <a:rPr lang="en-GB" noProof="0" smtClean="0"/>
              <a:pPr/>
              <a:t>41</a:t>
            </a:fld>
            <a:endParaRPr lang="en-GB" noProof="0"/>
          </a:p>
        </p:txBody>
      </p:sp>
      <p:sp>
        <p:nvSpPr>
          <p:cNvPr id="3" name="Title 2">
            <a:extLst>
              <a:ext uri="{FF2B5EF4-FFF2-40B4-BE49-F238E27FC236}">
                <a16:creationId xmlns:a16="http://schemas.microsoft.com/office/drawing/2014/main" id="{A321FA73-84A2-B927-422E-A83E08735CEE}"/>
              </a:ext>
            </a:extLst>
          </p:cNvPr>
          <p:cNvSpPr>
            <a:spLocks noGrp="1"/>
          </p:cNvSpPr>
          <p:nvPr>
            <p:ph type="title" idx="4294967295"/>
          </p:nvPr>
        </p:nvSpPr>
        <p:spPr>
          <a:xfrm>
            <a:off x="313082" y="213278"/>
            <a:ext cx="8940800" cy="535531"/>
          </a:xfrm>
        </p:spPr>
        <p:txBody>
          <a:bodyPr/>
          <a:lstStyle/>
          <a:p>
            <a:r>
              <a:rPr lang="en-GB" sz="3200" noProof="0">
                <a:solidFill>
                  <a:schemeClr val="accent1"/>
                </a:solidFill>
              </a:rPr>
              <a:t>Knowledge sharing</a:t>
            </a:r>
          </a:p>
        </p:txBody>
      </p:sp>
      <p:sp>
        <p:nvSpPr>
          <p:cNvPr id="5" name="Speech Bubble: Rectangle with Corners Rounded 4">
            <a:extLst>
              <a:ext uri="{FF2B5EF4-FFF2-40B4-BE49-F238E27FC236}">
                <a16:creationId xmlns:a16="http://schemas.microsoft.com/office/drawing/2014/main" id="{0CA958E2-A236-8352-153A-2B459A9C0FDD}"/>
              </a:ext>
            </a:extLst>
          </p:cNvPr>
          <p:cNvSpPr/>
          <p:nvPr/>
        </p:nvSpPr>
        <p:spPr>
          <a:xfrm>
            <a:off x="9253882" y="84874"/>
            <a:ext cx="2693535" cy="1393970"/>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"Provision of business case templates so useful”</a:t>
            </a:r>
          </a:p>
          <a:p>
            <a:pPr algn="ctr"/>
            <a:r>
              <a:rPr lang="en-GB" sz="1500" noProof="0">
                <a:solidFill>
                  <a:schemeClr val="bg1"/>
                </a:solidFill>
              </a:rPr>
              <a:t>South Kesteven District Council</a:t>
            </a:r>
          </a:p>
        </p:txBody>
      </p:sp>
      <p:sp>
        <p:nvSpPr>
          <p:cNvPr id="6" name="Speech Bubble: Rectangle with Corners Rounded 5">
            <a:extLst>
              <a:ext uri="{FF2B5EF4-FFF2-40B4-BE49-F238E27FC236}">
                <a16:creationId xmlns:a16="http://schemas.microsoft.com/office/drawing/2014/main" id="{6859CC07-5DD4-A89C-D8B0-B88BCCB1DAC8}"/>
              </a:ext>
            </a:extLst>
          </p:cNvPr>
          <p:cNvSpPr/>
          <p:nvPr/>
        </p:nvSpPr>
        <p:spPr>
          <a:xfrm>
            <a:off x="4457043" y="1798157"/>
            <a:ext cx="3941519" cy="1235376"/>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"Net Zero go has provided us with excellent case studies and access experience we wouldn't otherwise have”</a:t>
            </a:r>
          </a:p>
          <a:p>
            <a:pPr algn="ctr"/>
            <a:r>
              <a:rPr lang="en-GB" sz="1500" noProof="0">
                <a:solidFill>
                  <a:schemeClr val="bg1"/>
                </a:solidFill>
              </a:rPr>
              <a:t>Rother District Council</a:t>
            </a:r>
          </a:p>
        </p:txBody>
      </p:sp>
      <p:sp>
        <p:nvSpPr>
          <p:cNvPr id="10" name="Speech Bubble: Rectangle with Corners Rounded 9">
            <a:extLst>
              <a:ext uri="{FF2B5EF4-FFF2-40B4-BE49-F238E27FC236}">
                <a16:creationId xmlns:a16="http://schemas.microsoft.com/office/drawing/2014/main" id="{C6064F73-4BA8-6A67-5ADF-7044D68617A1}"/>
              </a:ext>
            </a:extLst>
          </p:cNvPr>
          <p:cNvSpPr/>
          <p:nvPr/>
        </p:nvSpPr>
        <p:spPr>
          <a:xfrm>
            <a:off x="4457043" y="3221452"/>
            <a:ext cx="3946922" cy="2159563"/>
          </a:xfrm>
          <a:prstGeom prst="wedgeRoundRectCallout">
            <a:avLst>
              <a:gd name="adj1" fmla="val -20205"/>
              <a:gd name="adj2" fmla="val 60510"/>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1500" b="1" noProof="0">
                <a:solidFill>
                  <a:schemeClr val="bg1"/>
                </a:solidFill>
              </a:rPr>
              <a:t>“Louise informed the group that Behaviour Change projects were difficult to get off the ground but using the capabilities matrix in Net Zero Go has helped provide an evidence base to allow her to take this work forward in the South West” </a:t>
            </a:r>
          </a:p>
          <a:p>
            <a:pPr algn="ctr"/>
            <a:r>
              <a:rPr lang="en-GB" sz="1500" noProof="0">
                <a:solidFill>
                  <a:schemeClr val="bg1"/>
                </a:solidFill>
              </a:rPr>
              <a:t>NZG Hubs December 2023 Advisory</a:t>
            </a:r>
          </a:p>
        </p:txBody>
      </p:sp>
      <p:sp>
        <p:nvSpPr>
          <p:cNvPr id="11" name="Speech Bubble: Rectangle with Corners Rounded 10">
            <a:extLst>
              <a:ext uri="{FF2B5EF4-FFF2-40B4-BE49-F238E27FC236}">
                <a16:creationId xmlns:a16="http://schemas.microsoft.com/office/drawing/2014/main" id="{26028C6E-ACAC-4CC5-6598-C5E50F1FD4B2}"/>
              </a:ext>
            </a:extLst>
          </p:cNvPr>
          <p:cNvSpPr/>
          <p:nvPr/>
        </p:nvSpPr>
        <p:spPr>
          <a:xfrm>
            <a:off x="4154311" y="84874"/>
            <a:ext cx="4910667" cy="1530333"/>
          </a:xfrm>
          <a:prstGeom prst="wedgeRoundRectCallout">
            <a:avLst>
              <a:gd name="adj1" fmla="val -20241"/>
              <a:gd name="adj2" fmla="val 59729"/>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“When I'm struggling, we get consultancy support to bridge the gap. That's why your platform has been so helpful. When I see your case studies, I'm able to understand what I need to do. Your platform is amazing in that sense"</a:t>
            </a:r>
            <a:r>
              <a:rPr lang="en-GB" sz="1500" noProof="0">
                <a:solidFill>
                  <a:schemeClr val="bg1"/>
                </a:solidFill>
              </a:rPr>
              <a:t> </a:t>
            </a:r>
          </a:p>
          <a:p>
            <a:pPr algn="ctr"/>
            <a:r>
              <a:rPr lang="en-GB" sz="1500" noProof="0">
                <a:solidFill>
                  <a:schemeClr val="bg1"/>
                </a:solidFill>
              </a:rPr>
              <a:t>Rossendale Borough Council</a:t>
            </a:r>
            <a:endParaRPr lang="en-GB" sz="1500" b="1" noProof="0">
              <a:solidFill>
                <a:schemeClr val="bg1"/>
              </a:solidFill>
            </a:endParaRPr>
          </a:p>
        </p:txBody>
      </p:sp>
      <p:sp>
        <p:nvSpPr>
          <p:cNvPr id="8" name="Speech Bubble: Rectangle with Corners Rounded 7">
            <a:extLst>
              <a:ext uri="{FF2B5EF4-FFF2-40B4-BE49-F238E27FC236}">
                <a16:creationId xmlns:a16="http://schemas.microsoft.com/office/drawing/2014/main" id="{1F0F9D37-5AF9-45E5-AB13-2623E829C526}"/>
              </a:ext>
            </a:extLst>
          </p:cNvPr>
          <p:cNvSpPr/>
          <p:nvPr/>
        </p:nvSpPr>
        <p:spPr>
          <a:xfrm>
            <a:off x="8538625" y="1736628"/>
            <a:ext cx="3470874" cy="4741333"/>
          </a:xfrm>
          <a:prstGeom prst="wedgeRoundRectCallout">
            <a:avLst>
              <a:gd name="adj1" fmla="val -19517"/>
              <a:gd name="adj2" fmla="val 56401"/>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“In terms of particular section that has particularly added value for me, this would be the document “Financing Local Net Zero Projects – A Guide for Local Authorities” and the associated checklist.  It’s particularly relevant to where our LA is at the moment, and an area where there is less direct experience in the traditional sustainability, energy, housing teams that are aiming to deliver these types of projects.  It’s converted quite a lot of unknown-unknowns into known-unknowns that we can now work through addressing" </a:t>
            </a:r>
          </a:p>
          <a:p>
            <a:pPr algn="ctr"/>
            <a:r>
              <a:rPr lang="en-GB" sz="1500" noProof="0">
                <a:solidFill>
                  <a:schemeClr val="bg1"/>
                </a:solidFill>
              </a:rPr>
              <a:t>Brighton &amp; Hove City Council</a:t>
            </a:r>
          </a:p>
        </p:txBody>
      </p:sp>
      <p:sp>
        <p:nvSpPr>
          <p:cNvPr id="7" name="TextBox 6">
            <a:extLst>
              <a:ext uri="{FF2B5EF4-FFF2-40B4-BE49-F238E27FC236}">
                <a16:creationId xmlns:a16="http://schemas.microsoft.com/office/drawing/2014/main" id="{75DAA519-BACA-C0B8-6300-4BAF9B38C4A7}"/>
              </a:ext>
            </a:extLst>
          </p:cNvPr>
          <p:cNvSpPr txBox="1"/>
          <p:nvPr/>
        </p:nvSpPr>
        <p:spPr>
          <a:xfrm>
            <a:off x="295206" y="827745"/>
            <a:ext cx="4626750" cy="6555641"/>
          </a:xfrm>
          <a:prstGeom prst="rect">
            <a:avLst/>
          </a:prstGeom>
          <a:noFill/>
        </p:spPr>
        <p:txBody>
          <a:bodyPr wrap="square" lIns="91440" tIns="45720" rIns="91440" bIns="45720" anchor="t">
            <a:spAutoFit/>
          </a:bodyPr>
          <a:lstStyle/>
          <a:p>
            <a:r>
              <a:rPr lang="en-GB" sz="2800" b="1" noProof="0"/>
              <a:t>NZG has proliferated knowledge and best practice:</a:t>
            </a:r>
            <a:endParaRPr lang="en-GB" sz="2400" noProof="0"/>
          </a:p>
          <a:p>
            <a:pPr marL="285750" indent="-285750">
              <a:buFont typeface="Arial" panose="020B0604020202020204" pitchFamily="34" charset="0"/>
              <a:buChar char="•"/>
            </a:pPr>
            <a:r>
              <a:rPr lang="en-GB" sz="1600" b="1"/>
              <a:t>30</a:t>
            </a:r>
            <a:r>
              <a:rPr lang="en-GB" sz="1600" b="1" noProof="0"/>
              <a:t>,000+ views of knowledge articles </a:t>
            </a:r>
          </a:p>
          <a:p>
            <a:pPr marL="285750" indent="-285750">
              <a:buFont typeface="Arial" panose="020B0604020202020204" pitchFamily="34" charset="0"/>
              <a:buChar char="•"/>
            </a:pPr>
            <a:r>
              <a:rPr lang="en-GB" sz="1600" b="1" noProof="0"/>
              <a:t>1,900+ file downloads</a:t>
            </a:r>
          </a:p>
          <a:p>
            <a:pPr marL="285750" indent="-285750">
              <a:buFont typeface="Arial" panose="020B0604020202020204" pitchFamily="34" charset="0"/>
              <a:buChar char="•"/>
            </a:pPr>
            <a:r>
              <a:rPr lang="en-GB" sz="1600" b="1" noProof="0"/>
              <a:t>1,300+ views of Guides</a:t>
            </a:r>
            <a:endParaRPr lang="en-GB" sz="1600" b="1" noProof="0">
              <a:cs typeface="Segoe UI"/>
            </a:endParaRPr>
          </a:p>
          <a:p>
            <a:pPr marL="285750" indent="-285750">
              <a:buFont typeface="Arial" panose="020B0604020202020204" pitchFamily="34" charset="0"/>
              <a:buChar char="•"/>
            </a:pPr>
            <a:r>
              <a:rPr lang="en-GB" sz="1600" b="1" noProof="0"/>
              <a:t>1,000+ views of case studies</a:t>
            </a:r>
          </a:p>
          <a:p>
            <a:pPr marL="285750" indent="-285750">
              <a:buFont typeface="Arial" panose="020B0604020202020204" pitchFamily="34" charset="0"/>
              <a:buChar char="•"/>
            </a:pPr>
            <a:endParaRPr lang="en-GB" sz="1600" b="1" noProof="0">
              <a:cs typeface="Segoe UI"/>
            </a:endParaRPr>
          </a:p>
          <a:p>
            <a:r>
              <a:rPr lang="en-GB" sz="1600" b="1" noProof="0"/>
              <a:t>Top 10 content pieces:</a:t>
            </a:r>
            <a:endParaRPr lang="en-GB" sz="1600" b="1" noProof="0">
              <a:cs typeface="Segoe UI"/>
            </a:endParaRPr>
          </a:p>
          <a:p>
            <a:pPr marL="342900" indent="-342900">
              <a:buFont typeface="+mj-lt"/>
              <a:buAutoNum type="arabicPeriod"/>
            </a:pPr>
            <a:endParaRPr lang="en-GB" sz="1600" b="1" noProof="0"/>
          </a:p>
          <a:p>
            <a:pPr marL="342900" indent="-342900">
              <a:buFont typeface="+mj-lt"/>
              <a:buAutoNum type="arabicPeriod"/>
            </a:pPr>
            <a:r>
              <a:rPr lang="en-US" sz="1600" b="1" noProof="0"/>
              <a:t>Car park space calculator (585)</a:t>
            </a:r>
          </a:p>
          <a:p>
            <a:pPr marL="342900" indent="-342900">
              <a:buFont typeface="+mj-lt"/>
              <a:buAutoNum type="arabicPeriod"/>
            </a:pPr>
            <a:r>
              <a:rPr lang="en-GB" sz="1600" b="1" noProof="0"/>
              <a:t>Business Model: Sleeved PPA (524)</a:t>
            </a:r>
            <a:endParaRPr lang="en-GB" sz="1600" b="1" noProof="0">
              <a:cs typeface="Segoe UI"/>
            </a:endParaRPr>
          </a:p>
          <a:p>
            <a:pPr marL="342900" indent="-342900">
              <a:buFont typeface="+mj-lt"/>
              <a:buAutoNum type="arabicPeriod"/>
            </a:pPr>
            <a:r>
              <a:rPr lang="en-GB" sz="1600" b="1" noProof="0"/>
              <a:t>NOABL windspeed database (489)</a:t>
            </a:r>
            <a:endParaRPr lang="en-GB" sz="1600" b="1" noProof="0">
              <a:cs typeface="Segoe UI"/>
            </a:endParaRPr>
          </a:p>
          <a:p>
            <a:pPr marL="342900" indent="-342900">
              <a:buFont typeface="+mj-lt"/>
              <a:buAutoNum type="arabicPeriod"/>
            </a:pPr>
            <a:r>
              <a:rPr lang="en-GB" sz="1600" b="1" noProof="0"/>
              <a:t>Business Model: Private Wire (462)</a:t>
            </a:r>
            <a:endParaRPr lang="en-GB" sz="1600" b="1" noProof="0">
              <a:cs typeface="Segoe UI"/>
            </a:endParaRPr>
          </a:p>
          <a:p>
            <a:pPr marL="342900" indent="-342900">
              <a:buFont typeface="+mj-lt"/>
              <a:buAutoNum type="arabicPeriod"/>
            </a:pPr>
            <a:r>
              <a:rPr lang="en-GB" sz="1600" b="1" noProof="0"/>
              <a:t>Outline business case template (439)</a:t>
            </a:r>
            <a:endParaRPr lang="en-GB" sz="1600" b="1" noProof="0">
              <a:cs typeface="Segoe UI"/>
            </a:endParaRPr>
          </a:p>
          <a:p>
            <a:pPr marL="342900" indent="-342900">
              <a:buAutoNum type="arabicPeriod"/>
            </a:pPr>
            <a:r>
              <a:rPr lang="en-GB" sz="1600" b="1" noProof="0"/>
              <a:t>Guide: Decarbonising public sector buildings (</a:t>
            </a:r>
            <a:r>
              <a:rPr lang="en-GB" sz="1600" b="1"/>
              <a:t>434</a:t>
            </a:r>
            <a:r>
              <a:rPr lang="en-GB" sz="1600" b="1" noProof="0"/>
              <a:t>)</a:t>
            </a:r>
            <a:endParaRPr lang="en-GB" sz="1600" b="1" noProof="0">
              <a:cs typeface="Segoe UI"/>
            </a:endParaRPr>
          </a:p>
          <a:p>
            <a:pPr marL="342900" indent="-342900">
              <a:buFontTx/>
              <a:buAutoNum type="arabicPeriod"/>
            </a:pPr>
            <a:r>
              <a:rPr lang="en-GB" sz="1600" b="1">
                <a:cs typeface="Segoe UI"/>
              </a:rPr>
              <a:t>Guide: Fleet decarbonization (417)</a:t>
            </a:r>
            <a:endParaRPr lang="en-GB" sz="1600">
              <a:cs typeface="Segoe UI"/>
            </a:endParaRPr>
          </a:p>
          <a:p>
            <a:pPr marL="342900" indent="-342900">
              <a:buFontTx/>
              <a:buAutoNum type="arabicPeriod"/>
            </a:pPr>
            <a:r>
              <a:rPr lang="en-GB" sz="1600" b="1">
                <a:cs typeface="Segoe UI"/>
              </a:rPr>
              <a:t>Guide: Domestic retrofit measures (376)</a:t>
            </a:r>
            <a:endParaRPr lang="en-GB" sz="1600">
              <a:cs typeface="Segoe UI"/>
            </a:endParaRPr>
          </a:p>
          <a:p>
            <a:pPr marL="342900" indent="-342900">
              <a:buFontTx/>
              <a:buAutoNum type="arabicPeriod"/>
            </a:pPr>
            <a:r>
              <a:rPr lang="en-GB" sz="1600" b="1">
                <a:cs typeface="Segoe UI"/>
              </a:rPr>
              <a:t>Guide: Types of business case and the development process (367)</a:t>
            </a:r>
            <a:endParaRPr lang="en-GB" sz="1600">
              <a:cs typeface="Segoe UI"/>
            </a:endParaRPr>
          </a:p>
          <a:p>
            <a:pPr marL="342900" indent="-342900">
              <a:buFontTx/>
              <a:buAutoNum type="arabicPeriod"/>
            </a:pPr>
            <a:r>
              <a:rPr lang="en-GB" sz="1600" b="1">
                <a:cs typeface="Segoe UI"/>
              </a:rPr>
              <a:t>NIE Network capacity map (352)</a:t>
            </a:r>
            <a:endParaRPr lang="en-GB" sz="1600" b="1" noProof="0">
              <a:cs typeface="Segoe UI"/>
            </a:endParaRPr>
          </a:p>
          <a:p>
            <a:pPr marL="800100" lvl="1" indent="-342900">
              <a:buFont typeface="+mj-lt"/>
              <a:buAutoNum type="arabicPeriod"/>
            </a:pPr>
            <a:endParaRPr lang="en-GB" sz="1600" b="1" noProof="0"/>
          </a:p>
        </p:txBody>
      </p:sp>
      <p:sp>
        <p:nvSpPr>
          <p:cNvPr id="4" name="Speech Bubble: Rectangle with Corners Rounded 3">
            <a:extLst>
              <a:ext uri="{FF2B5EF4-FFF2-40B4-BE49-F238E27FC236}">
                <a16:creationId xmlns:a16="http://schemas.microsoft.com/office/drawing/2014/main" id="{7B71AC56-57EA-F407-91CB-798EFAF1C65B}"/>
              </a:ext>
            </a:extLst>
          </p:cNvPr>
          <p:cNvSpPr/>
          <p:nvPr/>
        </p:nvSpPr>
        <p:spPr>
          <a:xfrm>
            <a:off x="4590115" y="5636669"/>
            <a:ext cx="3808447" cy="1057434"/>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500" b="1" noProof="0">
                <a:solidFill>
                  <a:schemeClr val="bg1"/>
                </a:solidFill>
              </a:rPr>
              <a:t>“NZG is a very useful resource, especially being able to point people towards case studies” </a:t>
            </a:r>
          </a:p>
        </p:txBody>
      </p:sp>
    </p:spTree>
    <p:extLst>
      <p:ext uri="{BB962C8B-B14F-4D97-AF65-F5344CB8AC3E}">
        <p14:creationId xmlns:p14="http://schemas.microsoft.com/office/powerpoint/2010/main" val="549935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83EF-00CA-36C3-4A27-B12F414D97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3044EF-6C59-3E18-12F0-998A22B9207F}"/>
              </a:ext>
            </a:extLst>
          </p:cNvPr>
          <p:cNvSpPr>
            <a:spLocks noGrp="1"/>
          </p:cNvSpPr>
          <p:nvPr>
            <p:ph type="sldNum" sz="quarter" idx="10"/>
          </p:nvPr>
        </p:nvSpPr>
        <p:spPr/>
        <p:txBody>
          <a:bodyPr/>
          <a:lstStyle/>
          <a:p>
            <a:fld id="{BC713994-E38F-4BB4-A257-6815BBC3FB08}" type="slidenum">
              <a:rPr lang="en-GB" noProof="0" smtClean="0"/>
              <a:pPr/>
              <a:t>42</a:t>
            </a:fld>
            <a:endParaRPr lang="en-GB" noProof="0"/>
          </a:p>
        </p:txBody>
      </p:sp>
      <p:sp>
        <p:nvSpPr>
          <p:cNvPr id="3" name="Title 2">
            <a:extLst>
              <a:ext uri="{FF2B5EF4-FFF2-40B4-BE49-F238E27FC236}">
                <a16:creationId xmlns:a16="http://schemas.microsoft.com/office/drawing/2014/main" id="{A8DBCDD7-1766-8035-6E12-700A8518FAB9}"/>
              </a:ext>
            </a:extLst>
          </p:cNvPr>
          <p:cNvSpPr>
            <a:spLocks noGrp="1"/>
          </p:cNvSpPr>
          <p:nvPr>
            <p:ph type="title" idx="4294967295"/>
          </p:nvPr>
        </p:nvSpPr>
        <p:spPr>
          <a:xfrm>
            <a:off x="313082" y="213278"/>
            <a:ext cx="8940800" cy="535531"/>
          </a:xfrm>
        </p:spPr>
        <p:txBody>
          <a:bodyPr/>
          <a:lstStyle/>
          <a:p>
            <a:r>
              <a:rPr lang="en-GB" sz="3200" noProof="0">
                <a:solidFill>
                  <a:schemeClr val="accent1"/>
                </a:solidFill>
              </a:rPr>
              <a:t>Amplification and dissemination</a:t>
            </a:r>
          </a:p>
        </p:txBody>
      </p:sp>
      <p:sp>
        <p:nvSpPr>
          <p:cNvPr id="7" name="TextBox 6">
            <a:extLst>
              <a:ext uri="{FF2B5EF4-FFF2-40B4-BE49-F238E27FC236}">
                <a16:creationId xmlns:a16="http://schemas.microsoft.com/office/drawing/2014/main" id="{DB154940-B745-F046-4299-DB91C076ADDD}"/>
              </a:ext>
            </a:extLst>
          </p:cNvPr>
          <p:cNvSpPr txBox="1"/>
          <p:nvPr/>
        </p:nvSpPr>
        <p:spPr>
          <a:xfrm>
            <a:off x="5755065" y="1053380"/>
            <a:ext cx="5744166" cy="4154984"/>
          </a:xfrm>
          <a:prstGeom prst="rect">
            <a:avLst/>
          </a:prstGeom>
          <a:noFill/>
        </p:spPr>
        <p:txBody>
          <a:bodyPr wrap="square">
            <a:spAutoFit/>
          </a:bodyPr>
          <a:lstStyle/>
          <a:p>
            <a:r>
              <a:rPr lang="en-GB" sz="2800" noProof="0"/>
              <a:t>NZG has amplified the work of others</a:t>
            </a:r>
            <a:br>
              <a:rPr lang="en-GB" sz="2800" noProof="0"/>
            </a:br>
            <a:endParaRPr lang="en-GB" sz="2800" noProof="0"/>
          </a:p>
          <a:p>
            <a:pPr marL="285750" indent="-285750">
              <a:buFont typeface="Arial" panose="020B0604020202020204" pitchFamily="34" charset="0"/>
              <a:buChar char="•"/>
            </a:pPr>
            <a:r>
              <a:rPr lang="en-GB" noProof="0"/>
              <a:t>Published 8</a:t>
            </a:r>
            <a:r>
              <a:rPr lang="en-GB"/>
              <a:t>00+</a:t>
            </a:r>
            <a:r>
              <a:rPr lang="en-GB" noProof="0"/>
              <a:t> content pieces referencing the work of others in the sector</a:t>
            </a:r>
          </a:p>
          <a:p>
            <a:r>
              <a:rPr lang="en-GB" noProof="0"/>
              <a:t>Amplified this work via promotional activities:</a:t>
            </a:r>
          </a:p>
          <a:p>
            <a:pPr marL="285750" indent="-285750">
              <a:buFont typeface="Arial" panose="020B0604020202020204" pitchFamily="34" charset="0"/>
              <a:buChar char="•"/>
            </a:pPr>
            <a:r>
              <a:rPr lang="en-GB" noProof="0"/>
              <a:t>Sent 68,000+ promotional emails</a:t>
            </a:r>
          </a:p>
          <a:p>
            <a:pPr marL="285750" indent="-285750">
              <a:buFont typeface="Arial" panose="020B0604020202020204" pitchFamily="34" charset="0"/>
              <a:buChar char="•"/>
            </a:pPr>
            <a:r>
              <a:rPr lang="en-GB" noProof="0"/>
              <a:t>Made </a:t>
            </a:r>
            <a:r>
              <a:rPr lang="en-GB"/>
              <a:t>200+</a:t>
            </a:r>
            <a:r>
              <a:rPr lang="en-GB" noProof="0"/>
              <a:t> social posts</a:t>
            </a:r>
          </a:p>
          <a:p>
            <a:pPr marL="285750" indent="-285750">
              <a:buFont typeface="Arial" panose="020B0604020202020204" pitchFamily="34" charset="0"/>
              <a:buChar char="•"/>
            </a:pPr>
            <a:r>
              <a:rPr lang="en-GB" noProof="0"/>
              <a:t>Generating in 47,500+ impressions</a:t>
            </a:r>
          </a:p>
          <a:p>
            <a:pPr marL="285750" indent="-285750">
              <a:buFont typeface="Arial" panose="020B0604020202020204" pitchFamily="34" charset="0"/>
              <a:buChar char="•"/>
            </a:pPr>
            <a:r>
              <a:rPr lang="en-GB" noProof="0"/>
              <a:t>Resulting in 8,000+ clicks out from NZG to these external resources</a:t>
            </a:r>
          </a:p>
          <a:p>
            <a:br>
              <a:rPr lang="en-GB" b="1" noProof="0">
                <a:solidFill>
                  <a:schemeClr val="accent1"/>
                </a:solidFill>
              </a:rPr>
            </a:br>
            <a:endParaRPr lang="en-GB" b="1" noProof="0">
              <a:solidFill>
                <a:schemeClr val="accent1"/>
              </a:solidFill>
            </a:endParaRPr>
          </a:p>
        </p:txBody>
      </p:sp>
      <p:sp>
        <p:nvSpPr>
          <p:cNvPr id="4" name="Speech Bubble: Rectangle with Corners Rounded 3">
            <a:extLst>
              <a:ext uri="{FF2B5EF4-FFF2-40B4-BE49-F238E27FC236}">
                <a16:creationId xmlns:a16="http://schemas.microsoft.com/office/drawing/2014/main" id="{78CE20D0-02E5-FFA2-85D2-ACBE73DA670B}"/>
              </a:ext>
            </a:extLst>
          </p:cNvPr>
          <p:cNvSpPr/>
          <p:nvPr/>
        </p:nvSpPr>
        <p:spPr>
          <a:xfrm>
            <a:off x="1834500" y="4777476"/>
            <a:ext cx="3029075" cy="1245098"/>
          </a:xfrm>
          <a:prstGeom prst="wedgeRoundRectCallout">
            <a:avLst>
              <a:gd name="adj1" fmla="val 58414"/>
              <a:gd name="adj2" fmla="val -37860"/>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“It’s a very good pool of decent docs - realistic stuff and not air”</a:t>
            </a:r>
            <a:br>
              <a:rPr lang="en-GB" sz="1600" b="1" noProof="0">
                <a:solidFill>
                  <a:schemeClr val="bg1"/>
                </a:solidFill>
              </a:rPr>
            </a:br>
            <a:r>
              <a:rPr lang="en-GB" sz="1600" noProof="0">
                <a:solidFill>
                  <a:schemeClr val="bg1"/>
                </a:solidFill>
              </a:rPr>
              <a:t>Anonymous</a:t>
            </a:r>
            <a:endParaRPr lang="en-GB" sz="1500" noProof="0">
              <a:solidFill>
                <a:schemeClr val="bg1"/>
              </a:solidFill>
            </a:endParaRPr>
          </a:p>
        </p:txBody>
      </p:sp>
      <p:sp>
        <p:nvSpPr>
          <p:cNvPr id="5" name="Speech Bubble: Rectangle with Corners Rounded 4">
            <a:extLst>
              <a:ext uri="{FF2B5EF4-FFF2-40B4-BE49-F238E27FC236}">
                <a16:creationId xmlns:a16="http://schemas.microsoft.com/office/drawing/2014/main" id="{BD3B1F04-67C6-2271-CA14-A8C644EBDB07}"/>
              </a:ext>
            </a:extLst>
          </p:cNvPr>
          <p:cNvSpPr/>
          <p:nvPr/>
        </p:nvSpPr>
        <p:spPr>
          <a:xfrm>
            <a:off x="1754407" y="1011453"/>
            <a:ext cx="2864314" cy="1197791"/>
          </a:xfrm>
          <a:prstGeom prst="wedgeRoundRectCallout">
            <a:avLst>
              <a:gd name="adj1" fmla="val 65434"/>
              <a:gd name="adj2" fmla="val -11291"/>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“It's a very useful platform for accessing and sharing information”</a:t>
            </a:r>
            <a:br>
              <a:rPr lang="en-GB" sz="1600" b="1" noProof="0">
                <a:solidFill>
                  <a:schemeClr val="bg1"/>
                </a:solidFill>
              </a:rPr>
            </a:br>
            <a:r>
              <a:rPr lang="en-GB" sz="1600" noProof="0">
                <a:solidFill>
                  <a:schemeClr val="bg1"/>
                </a:solidFill>
              </a:rPr>
              <a:t>Anonymous</a:t>
            </a:r>
            <a:endParaRPr lang="en-GB" sz="1500" noProof="0">
              <a:solidFill>
                <a:schemeClr val="bg1"/>
              </a:solidFill>
            </a:endParaRPr>
          </a:p>
        </p:txBody>
      </p:sp>
      <p:sp>
        <p:nvSpPr>
          <p:cNvPr id="6" name="Speech Bubble: Rectangle with Corners Rounded 5">
            <a:extLst>
              <a:ext uri="{FF2B5EF4-FFF2-40B4-BE49-F238E27FC236}">
                <a16:creationId xmlns:a16="http://schemas.microsoft.com/office/drawing/2014/main" id="{03614D9E-BE91-EE53-15FE-9BBE594376B2}"/>
              </a:ext>
            </a:extLst>
          </p:cNvPr>
          <p:cNvSpPr/>
          <p:nvPr/>
        </p:nvSpPr>
        <p:spPr>
          <a:xfrm>
            <a:off x="5755065" y="4982764"/>
            <a:ext cx="3964174" cy="1512003"/>
          </a:xfrm>
          <a:prstGeom prst="wedgeRoundRectCallout">
            <a:avLst>
              <a:gd name="adj1" fmla="val 29004"/>
              <a:gd name="adj2" fmla="val -69929"/>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“[Net Zero Go has] Increased South West Net Zero Hub awareness“</a:t>
            </a:r>
          </a:p>
          <a:p>
            <a:pPr algn="ctr"/>
            <a:r>
              <a:rPr lang="en-GB" sz="1600" noProof="0">
                <a:solidFill>
                  <a:schemeClr val="bg1"/>
                </a:solidFill>
              </a:rPr>
              <a:t>South West Net Zero Hub</a:t>
            </a:r>
            <a:endParaRPr lang="en-GB" sz="1500" noProof="0">
              <a:solidFill>
                <a:schemeClr val="bg1"/>
              </a:solidFill>
            </a:endParaRPr>
          </a:p>
        </p:txBody>
      </p:sp>
      <p:sp>
        <p:nvSpPr>
          <p:cNvPr id="10" name="Speech Bubble: Rectangle with Corners Rounded 9">
            <a:extLst>
              <a:ext uri="{FF2B5EF4-FFF2-40B4-BE49-F238E27FC236}">
                <a16:creationId xmlns:a16="http://schemas.microsoft.com/office/drawing/2014/main" id="{66AF5E84-5AD5-80F3-FAD8-2A6911415874}"/>
              </a:ext>
            </a:extLst>
          </p:cNvPr>
          <p:cNvSpPr/>
          <p:nvPr/>
        </p:nvSpPr>
        <p:spPr>
          <a:xfrm>
            <a:off x="762229" y="2564119"/>
            <a:ext cx="3637369" cy="1729762"/>
          </a:xfrm>
          <a:prstGeom prst="wedgeRoundRectCallout">
            <a:avLst>
              <a:gd name="adj1" fmla="val 65304"/>
              <a:gd name="adj2" fmla="val -18591"/>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“Yes, I have heavily recommended it to colleagues - it’s our google for things”</a:t>
            </a:r>
          </a:p>
          <a:p>
            <a:pPr algn="ctr"/>
            <a:r>
              <a:rPr lang="en-GB" sz="1600" b="1" noProof="0">
                <a:solidFill>
                  <a:schemeClr val="bg1"/>
                </a:solidFill>
              </a:rPr>
              <a:t> </a:t>
            </a:r>
          </a:p>
          <a:p>
            <a:pPr algn="ctr"/>
            <a:r>
              <a:rPr lang="en-GB" sz="1600" noProof="0">
                <a:solidFill>
                  <a:schemeClr val="bg1"/>
                </a:solidFill>
              </a:rPr>
              <a:t>London Borough of Barnet”</a:t>
            </a:r>
            <a:endParaRPr lang="en-GB" sz="1500" noProof="0">
              <a:solidFill>
                <a:schemeClr val="bg1"/>
              </a:solidFill>
            </a:endParaRPr>
          </a:p>
        </p:txBody>
      </p:sp>
    </p:spTree>
    <p:extLst>
      <p:ext uri="{BB962C8B-B14F-4D97-AF65-F5344CB8AC3E}">
        <p14:creationId xmlns:p14="http://schemas.microsoft.com/office/powerpoint/2010/main" val="2676602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BF34D-5967-B371-3E4F-E7B1BAF7AE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5BD09-70F0-5004-6018-E06ABE61B767}"/>
              </a:ext>
            </a:extLst>
          </p:cNvPr>
          <p:cNvSpPr>
            <a:spLocks noGrp="1"/>
          </p:cNvSpPr>
          <p:nvPr>
            <p:ph type="sldNum" sz="quarter" idx="10"/>
          </p:nvPr>
        </p:nvSpPr>
        <p:spPr/>
        <p:txBody>
          <a:bodyPr/>
          <a:lstStyle/>
          <a:p>
            <a:fld id="{BC713994-E38F-4BB4-A257-6815BBC3FB08}" type="slidenum">
              <a:rPr lang="en-GB" noProof="0" smtClean="0"/>
              <a:pPr/>
              <a:t>43</a:t>
            </a:fld>
            <a:endParaRPr lang="en-GB" noProof="0"/>
          </a:p>
        </p:txBody>
      </p:sp>
      <p:sp>
        <p:nvSpPr>
          <p:cNvPr id="3" name="Title 2">
            <a:extLst>
              <a:ext uri="{FF2B5EF4-FFF2-40B4-BE49-F238E27FC236}">
                <a16:creationId xmlns:a16="http://schemas.microsoft.com/office/drawing/2014/main" id="{24A2B0A5-493F-049A-D972-2DD1F9C0FD04}"/>
              </a:ext>
            </a:extLst>
          </p:cNvPr>
          <p:cNvSpPr>
            <a:spLocks noGrp="1"/>
          </p:cNvSpPr>
          <p:nvPr>
            <p:ph type="title" idx="4294967295"/>
          </p:nvPr>
        </p:nvSpPr>
        <p:spPr>
          <a:xfrm>
            <a:off x="313082" y="213278"/>
            <a:ext cx="8940800" cy="535531"/>
          </a:xfrm>
        </p:spPr>
        <p:txBody>
          <a:bodyPr/>
          <a:lstStyle/>
          <a:p>
            <a:r>
              <a:rPr lang="en-GB" sz="3200" noProof="0">
                <a:solidFill>
                  <a:schemeClr val="accent1"/>
                </a:solidFill>
              </a:rPr>
              <a:t>Connecting the sector</a:t>
            </a:r>
          </a:p>
        </p:txBody>
      </p:sp>
      <p:sp>
        <p:nvSpPr>
          <p:cNvPr id="7" name="TextBox 6">
            <a:extLst>
              <a:ext uri="{FF2B5EF4-FFF2-40B4-BE49-F238E27FC236}">
                <a16:creationId xmlns:a16="http://schemas.microsoft.com/office/drawing/2014/main" id="{6D9257DF-55BA-7032-7EEF-DBFC256FCC7F}"/>
              </a:ext>
            </a:extLst>
          </p:cNvPr>
          <p:cNvSpPr txBox="1"/>
          <p:nvPr/>
        </p:nvSpPr>
        <p:spPr>
          <a:xfrm>
            <a:off x="635415" y="3429000"/>
            <a:ext cx="4662007" cy="3170099"/>
          </a:xfrm>
          <a:prstGeom prst="rect">
            <a:avLst/>
          </a:prstGeom>
          <a:noFill/>
        </p:spPr>
        <p:txBody>
          <a:bodyPr wrap="square">
            <a:spAutoFit/>
          </a:bodyPr>
          <a:lstStyle/>
          <a:p>
            <a:r>
              <a:rPr lang="en-GB" sz="2800" b="1" noProof="0">
                <a:effectLst/>
              </a:rPr>
              <a:t>NZG has helped connect the sector</a:t>
            </a:r>
            <a:endParaRPr lang="en-GB" sz="2800" noProof="0"/>
          </a:p>
          <a:p>
            <a:pPr marL="285750" indent="-285750">
              <a:buFont typeface="Arial" panose="020B0604020202020204" pitchFamily="34" charset="0"/>
              <a:buChar char="•"/>
            </a:pPr>
            <a:r>
              <a:rPr lang="en-GB" noProof="0"/>
              <a:t>400+</a:t>
            </a:r>
            <a:r>
              <a:rPr lang="en-GB" noProof="0">
                <a:effectLst/>
              </a:rPr>
              <a:t> Forum posts</a:t>
            </a:r>
          </a:p>
          <a:p>
            <a:pPr marL="285750" indent="-285750">
              <a:buFont typeface="Arial" panose="020B0604020202020204" pitchFamily="34" charset="0"/>
              <a:buChar char="•"/>
            </a:pPr>
            <a:r>
              <a:rPr lang="en-GB" noProof="0">
                <a:effectLst/>
              </a:rPr>
              <a:t>1800+ Group memberships</a:t>
            </a:r>
            <a:endParaRPr lang="en-GB" noProof="0"/>
          </a:p>
          <a:p>
            <a:pPr marL="285750" indent="-285750">
              <a:buFont typeface="Arial" panose="020B0604020202020204" pitchFamily="34" charset="0"/>
              <a:buChar char="•"/>
            </a:pPr>
            <a:r>
              <a:rPr lang="en-GB" noProof="0">
                <a:effectLst/>
              </a:rPr>
              <a:t>Across 14 Groups</a:t>
            </a:r>
          </a:p>
          <a:p>
            <a:pPr marL="285750" indent="-285750">
              <a:buFont typeface="Arial" panose="020B0604020202020204" pitchFamily="34" charset="0"/>
              <a:buChar char="•"/>
            </a:pPr>
            <a:r>
              <a:rPr lang="en-GB" noProof="0"/>
              <a:t>5 Groups with over 200 members</a:t>
            </a:r>
            <a:endParaRPr lang="en-GB" noProof="0">
              <a:effectLst/>
            </a:endParaRPr>
          </a:p>
          <a:p>
            <a:pPr marL="285750" indent="-285750">
              <a:buFont typeface="Arial" panose="020B0604020202020204" pitchFamily="34" charset="0"/>
              <a:buChar char="•"/>
            </a:pPr>
            <a:r>
              <a:rPr lang="en-GB" noProof="0"/>
              <a:t>100+ Forum posters</a:t>
            </a:r>
          </a:p>
          <a:p>
            <a:pPr marL="285750" indent="-285750">
              <a:buFont typeface="Arial" panose="020B0604020202020204" pitchFamily="34" charset="0"/>
              <a:buChar char="•"/>
            </a:pPr>
            <a:r>
              <a:rPr lang="en-GB" noProof="0">
                <a:effectLst/>
              </a:rPr>
              <a:t>250+ regular Forum visitors</a:t>
            </a:r>
          </a:p>
          <a:p>
            <a:br>
              <a:rPr lang="en-GB" b="1" noProof="0">
                <a:solidFill>
                  <a:schemeClr val="accent1"/>
                </a:solidFill>
              </a:rPr>
            </a:br>
            <a:endParaRPr lang="en-GB" b="1" noProof="0">
              <a:solidFill>
                <a:schemeClr val="accent1"/>
              </a:solidFill>
            </a:endParaRPr>
          </a:p>
        </p:txBody>
      </p:sp>
      <p:sp>
        <p:nvSpPr>
          <p:cNvPr id="4" name="Speech Bubble: Rectangle with Corners Rounded 3">
            <a:extLst>
              <a:ext uri="{FF2B5EF4-FFF2-40B4-BE49-F238E27FC236}">
                <a16:creationId xmlns:a16="http://schemas.microsoft.com/office/drawing/2014/main" id="{A572CCB5-FBCD-1C2E-8FDC-30DD8BD51B98}"/>
              </a:ext>
            </a:extLst>
          </p:cNvPr>
          <p:cNvSpPr/>
          <p:nvPr/>
        </p:nvSpPr>
        <p:spPr>
          <a:xfrm>
            <a:off x="4816549" y="4933508"/>
            <a:ext cx="3742660" cy="1392864"/>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It’s really helpful to have a contact name on a case study if you want to reach out to that person.</a:t>
            </a:r>
          </a:p>
          <a:p>
            <a:pPr algn="ctr"/>
            <a:r>
              <a:rPr lang="en-GB" sz="1600">
                <a:solidFill>
                  <a:schemeClr val="bg1"/>
                </a:solidFill>
              </a:rPr>
              <a:t>Devon County Council</a:t>
            </a:r>
            <a:endParaRPr lang="en-GB" sz="1600" noProof="0">
              <a:solidFill>
                <a:schemeClr val="bg1"/>
              </a:solidFill>
            </a:endParaRPr>
          </a:p>
          <a:p>
            <a:pPr algn="ctr"/>
            <a:endParaRPr lang="en-GB" sz="1500" b="1" noProof="0">
              <a:solidFill>
                <a:schemeClr val="bg1"/>
              </a:solidFill>
            </a:endParaRPr>
          </a:p>
        </p:txBody>
      </p:sp>
      <p:sp>
        <p:nvSpPr>
          <p:cNvPr id="5" name="Speech Bubble: Rectangle with Corners Rounded 4">
            <a:extLst>
              <a:ext uri="{FF2B5EF4-FFF2-40B4-BE49-F238E27FC236}">
                <a16:creationId xmlns:a16="http://schemas.microsoft.com/office/drawing/2014/main" id="{525C2C75-58AF-7483-2F76-EC9FE3062B9C}"/>
              </a:ext>
            </a:extLst>
          </p:cNvPr>
          <p:cNvSpPr/>
          <p:nvPr/>
        </p:nvSpPr>
        <p:spPr>
          <a:xfrm>
            <a:off x="1113001" y="1264926"/>
            <a:ext cx="2894554" cy="1187643"/>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“The forum is a good place to discuss and share knowledge”</a:t>
            </a:r>
          </a:p>
          <a:p>
            <a:pPr algn="ctr"/>
            <a:r>
              <a:rPr lang="en-GB" sz="1600">
                <a:solidFill>
                  <a:schemeClr val="bg1"/>
                </a:solidFill>
              </a:rPr>
              <a:t>Dudley Council</a:t>
            </a:r>
            <a:endParaRPr lang="en-GB" sz="1600" noProof="0">
              <a:solidFill>
                <a:schemeClr val="bg1"/>
              </a:solidFill>
            </a:endParaRPr>
          </a:p>
          <a:p>
            <a:pPr algn="ctr"/>
            <a:endParaRPr lang="en-GB" sz="1600" b="1">
              <a:solidFill>
                <a:schemeClr val="bg1"/>
              </a:solidFill>
            </a:endParaRPr>
          </a:p>
        </p:txBody>
      </p:sp>
      <p:sp>
        <p:nvSpPr>
          <p:cNvPr id="6" name="Speech Bubble: Rectangle with Corners Rounded 5">
            <a:extLst>
              <a:ext uri="{FF2B5EF4-FFF2-40B4-BE49-F238E27FC236}">
                <a16:creationId xmlns:a16="http://schemas.microsoft.com/office/drawing/2014/main" id="{0A71A7DB-7050-169D-1035-E6D3A5E97A10}"/>
              </a:ext>
            </a:extLst>
          </p:cNvPr>
          <p:cNvSpPr/>
          <p:nvPr/>
        </p:nvSpPr>
        <p:spPr>
          <a:xfrm>
            <a:off x="7436555" y="2913169"/>
            <a:ext cx="3964174" cy="1898460"/>
          </a:xfrm>
          <a:prstGeom prst="wedgeRoundRectCallou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I also find the collaborative aspect really valuable - when other people ask questions you wouldn’t have thought of yourself, and you get different perspectives.</a:t>
            </a:r>
          </a:p>
          <a:p>
            <a:pPr algn="ctr"/>
            <a:r>
              <a:rPr lang="en-GB" sz="1600">
                <a:solidFill>
                  <a:schemeClr val="bg1"/>
                </a:solidFill>
              </a:rPr>
              <a:t>LCRCA</a:t>
            </a:r>
            <a:endParaRPr lang="en-GB" sz="1500" noProof="0">
              <a:solidFill>
                <a:schemeClr val="bg1"/>
              </a:solidFill>
            </a:endParaRPr>
          </a:p>
        </p:txBody>
      </p:sp>
      <p:sp>
        <p:nvSpPr>
          <p:cNvPr id="10" name="Speech Bubble: Rectangle with Corners Rounded 9">
            <a:extLst>
              <a:ext uri="{FF2B5EF4-FFF2-40B4-BE49-F238E27FC236}">
                <a16:creationId xmlns:a16="http://schemas.microsoft.com/office/drawing/2014/main" id="{3EFCFD99-AAA9-14EA-2BBF-CB5D23CFEB3E}"/>
              </a:ext>
            </a:extLst>
          </p:cNvPr>
          <p:cNvSpPr/>
          <p:nvPr/>
        </p:nvSpPr>
        <p:spPr>
          <a:xfrm>
            <a:off x="4966723" y="635864"/>
            <a:ext cx="4451919" cy="1898460"/>
          </a:xfrm>
          <a:prstGeom prst="wedgeRoundRectCallout">
            <a:avLst>
              <a:gd name="adj1" fmla="val -20205"/>
              <a:gd name="adj2" fmla="val 60510"/>
              <a:gd name="adj3" fmla="val 16667"/>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b="1" noProof="0">
                <a:solidFill>
                  <a:schemeClr val="bg1"/>
                </a:solidFill>
              </a:rPr>
              <a:t>"Very useful insights and connections with other LAs that have developed commercial solar programmes, this information will be used as a basis for the development of our own programme" </a:t>
            </a:r>
          </a:p>
          <a:p>
            <a:pPr algn="ctr"/>
            <a:r>
              <a:rPr lang="en-GB" sz="1600" noProof="0">
                <a:solidFill>
                  <a:schemeClr val="bg1"/>
                </a:solidFill>
              </a:rPr>
              <a:t>Surrey County Council</a:t>
            </a:r>
            <a:endParaRPr lang="en-GB" sz="1500" noProof="0">
              <a:solidFill>
                <a:schemeClr val="bg1"/>
              </a:solidFill>
            </a:endParaRPr>
          </a:p>
        </p:txBody>
      </p:sp>
    </p:spTree>
    <p:extLst>
      <p:ext uri="{BB962C8B-B14F-4D97-AF65-F5344CB8AC3E}">
        <p14:creationId xmlns:p14="http://schemas.microsoft.com/office/powerpoint/2010/main" val="600290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80257-369B-1FDD-23C8-26669AD11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69A93-FAAE-BAD6-7545-699E4E09D871}"/>
              </a:ext>
            </a:extLst>
          </p:cNvPr>
          <p:cNvSpPr>
            <a:spLocks noGrp="1"/>
          </p:cNvSpPr>
          <p:nvPr>
            <p:ph type="ctrTitle"/>
          </p:nvPr>
        </p:nvSpPr>
        <p:spPr>
          <a:xfrm>
            <a:off x="968573" y="1888958"/>
            <a:ext cx="6189096" cy="2585323"/>
          </a:xfrm>
        </p:spPr>
        <p:txBody>
          <a:bodyPr/>
          <a:lstStyle/>
          <a:p>
            <a:r>
              <a:rPr lang="en-GB" noProof="0"/>
              <a:t>What would happen if we weren’t here?</a:t>
            </a:r>
          </a:p>
        </p:txBody>
      </p:sp>
      <p:sp>
        <p:nvSpPr>
          <p:cNvPr id="4" name="Oval 3">
            <a:extLst>
              <a:ext uri="{FF2B5EF4-FFF2-40B4-BE49-F238E27FC236}">
                <a16:creationId xmlns:a16="http://schemas.microsoft.com/office/drawing/2014/main" id="{578013F9-E1C4-3068-55D7-432361B53B6E}"/>
              </a:ext>
            </a:extLst>
          </p:cNvPr>
          <p:cNvSpPr/>
          <p:nvPr/>
        </p:nvSpPr>
        <p:spPr>
          <a:xfrm>
            <a:off x="7563754" y="877870"/>
            <a:ext cx="3659673" cy="3659673"/>
          </a:xfrm>
          <a:prstGeom prst="ellips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5" name="Picture 4" descr="A person with her hand raised&#10;&#10;Description automatically generated">
            <a:extLst>
              <a:ext uri="{FF2B5EF4-FFF2-40B4-BE49-F238E27FC236}">
                <a16:creationId xmlns:a16="http://schemas.microsoft.com/office/drawing/2014/main" id="{21EB1897-BA88-6F39-8FDA-155B8C750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5715" y="1449793"/>
            <a:ext cx="3390283" cy="5408207"/>
          </a:xfrm>
          <a:prstGeom prst="rect">
            <a:avLst/>
          </a:prstGeom>
        </p:spPr>
      </p:pic>
    </p:spTree>
    <p:extLst>
      <p:ext uri="{BB962C8B-B14F-4D97-AF65-F5344CB8AC3E}">
        <p14:creationId xmlns:p14="http://schemas.microsoft.com/office/powerpoint/2010/main" val="173754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8733-29A3-2ADD-2EF2-AF68AE295E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A3DDF0-4081-B314-5464-5DED9C8120A1}"/>
              </a:ext>
            </a:extLst>
          </p:cNvPr>
          <p:cNvSpPr>
            <a:spLocks noGrp="1"/>
          </p:cNvSpPr>
          <p:nvPr>
            <p:ph type="sldNum" sz="quarter" idx="10"/>
          </p:nvPr>
        </p:nvSpPr>
        <p:spPr/>
        <p:txBody>
          <a:bodyPr/>
          <a:lstStyle/>
          <a:p>
            <a:fld id="{BC713994-E38F-4BB4-A257-6815BBC3FB08}" type="slidenum">
              <a:rPr lang="en-GB" noProof="0" smtClean="0"/>
              <a:pPr/>
              <a:t>45</a:t>
            </a:fld>
            <a:endParaRPr lang="en-GB" noProof="0"/>
          </a:p>
        </p:txBody>
      </p:sp>
      <p:sp>
        <p:nvSpPr>
          <p:cNvPr id="3" name="Title 2">
            <a:extLst>
              <a:ext uri="{FF2B5EF4-FFF2-40B4-BE49-F238E27FC236}">
                <a16:creationId xmlns:a16="http://schemas.microsoft.com/office/drawing/2014/main" id="{52370E72-38CC-08AA-406E-69E32A2C88B6}"/>
              </a:ext>
            </a:extLst>
          </p:cNvPr>
          <p:cNvSpPr>
            <a:spLocks noGrp="1"/>
          </p:cNvSpPr>
          <p:nvPr>
            <p:ph type="title"/>
          </p:nvPr>
        </p:nvSpPr>
        <p:spPr>
          <a:xfrm>
            <a:off x="251396" y="242534"/>
            <a:ext cx="9627710" cy="954107"/>
          </a:xfrm>
        </p:spPr>
        <p:txBody>
          <a:bodyPr/>
          <a:lstStyle/>
          <a:p>
            <a:r>
              <a:rPr lang="en-GB" noProof="0"/>
              <a:t>Net Zero Go – value for money for stakeholders</a:t>
            </a:r>
            <a:br>
              <a:rPr lang="en-GB" noProof="0"/>
            </a:br>
            <a:r>
              <a:rPr lang="en-GB" noProof="0"/>
              <a:t>What if NZG did not exist?</a:t>
            </a:r>
          </a:p>
        </p:txBody>
      </p:sp>
      <p:sp>
        <p:nvSpPr>
          <p:cNvPr id="6" name="Rectangle 5">
            <a:extLst>
              <a:ext uri="{FF2B5EF4-FFF2-40B4-BE49-F238E27FC236}">
                <a16:creationId xmlns:a16="http://schemas.microsoft.com/office/drawing/2014/main" id="{8B1F147E-994D-33A2-D0B3-B9402EF594E4}"/>
              </a:ext>
            </a:extLst>
          </p:cNvPr>
          <p:cNvSpPr/>
          <p:nvPr/>
        </p:nvSpPr>
        <p:spPr>
          <a:xfrm>
            <a:off x="6096000" y="1687772"/>
            <a:ext cx="5553612" cy="2246769"/>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Strategic projects may not reach their target audience</a:t>
            </a:r>
            <a:endParaRPr lang="en-GB" sz="1600" noProof="0">
              <a:solidFill>
                <a:schemeClr val="accent1"/>
              </a:solidFill>
              <a:ea typeface="Segoe UI Black"/>
            </a:endParaRPr>
          </a:p>
          <a:p>
            <a:r>
              <a:rPr lang="en-GB" sz="1400" noProof="0"/>
              <a:t>Net Zero Go provides an effective mechanism for reaching many local authority officers, in a segmented and targeted way. </a:t>
            </a:r>
            <a:r>
              <a:rPr lang="en-GB" sz="1400" b="1" noProof="0"/>
              <a:t>Without this mechanism, the impact from these projects can be hamstrung, since they don’t reach a wide audience</a:t>
            </a:r>
            <a:r>
              <a:rPr lang="en-GB" sz="1400" noProof="0"/>
              <a:t>. Or, money is spent inefficiently on marketing and outreach activities within these projects. </a:t>
            </a:r>
            <a:endParaRPr lang="en-GB" sz="1600" noProof="0"/>
          </a:p>
          <a:p>
            <a:endParaRPr lang="en-GB" sz="1600" noProof="0">
              <a:cs typeface="Segoe UI"/>
            </a:endParaRPr>
          </a:p>
        </p:txBody>
      </p:sp>
      <p:pic>
        <p:nvPicPr>
          <p:cNvPr id="7" name="Picture 6">
            <a:extLst>
              <a:ext uri="{FF2B5EF4-FFF2-40B4-BE49-F238E27FC236}">
                <a16:creationId xmlns:a16="http://schemas.microsoft.com/office/drawing/2014/main" id="{0912CEF8-4261-00C9-E8DC-66DA7B446E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8" y="3899646"/>
            <a:ext cx="2980984" cy="2958353"/>
          </a:xfrm>
          <a:prstGeom prst="rect">
            <a:avLst/>
          </a:prstGeom>
        </p:spPr>
      </p:pic>
      <p:sp>
        <p:nvSpPr>
          <p:cNvPr id="8" name="Rectangle 7">
            <a:extLst>
              <a:ext uri="{FF2B5EF4-FFF2-40B4-BE49-F238E27FC236}">
                <a16:creationId xmlns:a16="http://schemas.microsoft.com/office/drawing/2014/main" id="{03D6AA6D-BE7E-A173-D3AA-DDE0FC91F8D5}"/>
              </a:ext>
            </a:extLst>
          </p:cNvPr>
          <p:cNvSpPr/>
          <p:nvPr/>
        </p:nvSpPr>
        <p:spPr>
          <a:xfrm>
            <a:off x="251396" y="1691146"/>
            <a:ext cx="5553612" cy="2246769"/>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Without an enduring library - knowledge gets lost</a:t>
            </a:r>
            <a:endParaRPr lang="en-GB" sz="1600" noProof="0">
              <a:solidFill>
                <a:schemeClr val="accent1"/>
              </a:solidFill>
              <a:ea typeface="Segoe UI Black"/>
            </a:endParaRPr>
          </a:p>
          <a:p>
            <a:r>
              <a:rPr lang="en-GB" sz="1400" noProof="0"/>
              <a:t>When projects finish, after documents have been published, events have been held and so on, Net Zero Go provides an actively managed home for these insights, where it can continue to benefit users. </a:t>
            </a:r>
            <a:r>
              <a:rPr lang="en-GB" sz="1400" b="1" noProof="0"/>
              <a:t>Without Net Zero Go, these insights could become lost or inaccessible, or many different knowledge platforms would have to be maintained (at much greater cost)</a:t>
            </a:r>
            <a:r>
              <a:rPr lang="en-GB" sz="1400" noProof="0"/>
              <a:t>.</a:t>
            </a:r>
            <a:endParaRPr lang="en-GB" sz="1600" noProof="0"/>
          </a:p>
          <a:p>
            <a:endParaRPr lang="en-GB" sz="1600" noProof="0">
              <a:cs typeface="Segoe UI"/>
            </a:endParaRPr>
          </a:p>
        </p:txBody>
      </p:sp>
      <p:sp>
        <p:nvSpPr>
          <p:cNvPr id="9" name="Rectangle 8">
            <a:extLst>
              <a:ext uri="{FF2B5EF4-FFF2-40B4-BE49-F238E27FC236}">
                <a16:creationId xmlns:a16="http://schemas.microsoft.com/office/drawing/2014/main" id="{BF536E90-B6DE-3877-D60F-4C8D966B1F68}"/>
              </a:ext>
            </a:extLst>
          </p:cNvPr>
          <p:cNvSpPr/>
          <p:nvPr/>
        </p:nvSpPr>
        <p:spPr>
          <a:xfrm>
            <a:off x="2978296" y="3912427"/>
            <a:ext cx="2687076" cy="2677656"/>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Collaboration is made more difficult</a:t>
            </a:r>
            <a:endParaRPr lang="en-GB" sz="1600" noProof="0">
              <a:solidFill>
                <a:schemeClr val="accent1"/>
              </a:solidFill>
              <a:ea typeface="Segoe UI Black"/>
            </a:endParaRPr>
          </a:p>
          <a:p>
            <a:r>
              <a:rPr lang="en-GB" sz="1400" i="1" noProof="0"/>
              <a:t>‘When I’m looking for something we haven’t done yet, like mapping data </a:t>
            </a:r>
            <a:r>
              <a:rPr lang="en-GB" sz="1400" i="1" noProof="0" err="1"/>
              <a:t>centers</a:t>
            </a:r>
            <a:r>
              <a:rPr lang="en-GB" sz="1400" i="1" noProof="0"/>
              <a:t>, it’s a good place to find potential approaches. It saves us from having to contact each council individually, which is what we would have done before.’</a:t>
            </a:r>
          </a:p>
          <a:p>
            <a:endParaRPr lang="en-GB" sz="1600" noProof="0">
              <a:cs typeface="Segoe UI"/>
            </a:endParaRPr>
          </a:p>
        </p:txBody>
      </p:sp>
      <p:sp>
        <p:nvSpPr>
          <p:cNvPr id="4" name="Rectangle 3">
            <a:extLst>
              <a:ext uri="{FF2B5EF4-FFF2-40B4-BE49-F238E27FC236}">
                <a16:creationId xmlns:a16="http://schemas.microsoft.com/office/drawing/2014/main" id="{11D5839C-CEB7-4D7A-C671-5C43C40BBCE3}"/>
              </a:ext>
            </a:extLst>
          </p:cNvPr>
          <p:cNvSpPr/>
          <p:nvPr/>
        </p:nvSpPr>
        <p:spPr>
          <a:xfrm>
            <a:off x="6096000" y="3890313"/>
            <a:ext cx="5553612" cy="2123658"/>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Training a transient workforce is difficult</a:t>
            </a:r>
            <a:endParaRPr lang="en-GB" sz="1600" noProof="0">
              <a:solidFill>
                <a:schemeClr val="accent1"/>
              </a:solidFill>
              <a:ea typeface="Segoe UI Black"/>
            </a:endParaRPr>
          </a:p>
          <a:p>
            <a:r>
              <a:rPr lang="en-GB" sz="1400" noProof="0"/>
              <a:t>Local authority staff have high turnover rates, and often leave once experience and skills have been gained. With Net Zero Go, new staff can sign up and see programme outputs straight away,</a:t>
            </a:r>
            <a:r>
              <a:rPr lang="en-GB" sz="1400"/>
              <a:t> alongside resources tailored specifically for new officers.</a:t>
            </a:r>
          </a:p>
          <a:p>
            <a:endParaRPr lang="en-GB" sz="1400"/>
          </a:p>
          <a:p>
            <a:r>
              <a:rPr lang="en-GB" sz="1400" b="1"/>
              <a:t>So LA officers can come to the Hubs having already acquired basic training and knowledge, and ready to engage with Hubs and understand strategic programme outputs. </a:t>
            </a:r>
            <a:endParaRPr lang="en-GB" sz="1600" b="1" noProof="0">
              <a:cs typeface="Segoe UI"/>
            </a:endParaRPr>
          </a:p>
        </p:txBody>
      </p:sp>
    </p:spTree>
    <p:extLst>
      <p:ext uri="{BB962C8B-B14F-4D97-AF65-F5344CB8AC3E}">
        <p14:creationId xmlns:p14="http://schemas.microsoft.com/office/powerpoint/2010/main" val="4271066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1F47-2DB3-DADA-C552-96557D0DB5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9A762E-738F-E4F4-40D9-73BCA546C8BA}"/>
              </a:ext>
            </a:extLst>
          </p:cNvPr>
          <p:cNvSpPr>
            <a:spLocks noGrp="1"/>
          </p:cNvSpPr>
          <p:nvPr>
            <p:ph type="sldNum" sz="quarter" idx="10"/>
          </p:nvPr>
        </p:nvSpPr>
        <p:spPr/>
        <p:txBody>
          <a:bodyPr/>
          <a:lstStyle/>
          <a:p>
            <a:fld id="{BC713994-E38F-4BB4-A257-6815BBC3FB08}" type="slidenum">
              <a:rPr lang="en-GB" noProof="0" smtClean="0"/>
              <a:pPr/>
              <a:t>46</a:t>
            </a:fld>
            <a:endParaRPr lang="en-GB" noProof="0"/>
          </a:p>
        </p:txBody>
      </p:sp>
      <p:sp>
        <p:nvSpPr>
          <p:cNvPr id="3" name="Title 2">
            <a:extLst>
              <a:ext uri="{FF2B5EF4-FFF2-40B4-BE49-F238E27FC236}">
                <a16:creationId xmlns:a16="http://schemas.microsoft.com/office/drawing/2014/main" id="{D5D81F87-DBAF-41F9-EDA8-C5DAD66E28DB}"/>
              </a:ext>
            </a:extLst>
          </p:cNvPr>
          <p:cNvSpPr>
            <a:spLocks noGrp="1"/>
          </p:cNvSpPr>
          <p:nvPr>
            <p:ph type="title"/>
          </p:nvPr>
        </p:nvSpPr>
        <p:spPr>
          <a:xfrm>
            <a:off x="251396" y="242534"/>
            <a:ext cx="9627710" cy="954107"/>
          </a:xfrm>
        </p:spPr>
        <p:txBody>
          <a:bodyPr/>
          <a:lstStyle/>
          <a:p>
            <a:r>
              <a:rPr lang="en-GB" noProof="0"/>
              <a:t>Net Zero Go – value for money for users</a:t>
            </a:r>
            <a:br>
              <a:rPr lang="en-GB" noProof="0"/>
            </a:br>
            <a:r>
              <a:rPr lang="en-GB" noProof="0"/>
              <a:t>What if NZG did not exist?</a:t>
            </a:r>
          </a:p>
        </p:txBody>
      </p:sp>
      <p:sp>
        <p:nvSpPr>
          <p:cNvPr id="4" name="Rectangle 3">
            <a:extLst>
              <a:ext uri="{FF2B5EF4-FFF2-40B4-BE49-F238E27FC236}">
                <a16:creationId xmlns:a16="http://schemas.microsoft.com/office/drawing/2014/main" id="{5B64497E-FDD5-489F-CB9B-789ED1771A18}"/>
              </a:ext>
            </a:extLst>
          </p:cNvPr>
          <p:cNvSpPr/>
          <p:nvPr/>
        </p:nvSpPr>
        <p:spPr>
          <a:xfrm>
            <a:off x="246576" y="1423662"/>
            <a:ext cx="5553612" cy="1554272"/>
          </a:xfrm>
          <a:prstGeom prst="rect">
            <a:avLst/>
          </a:prstGeom>
        </p:spPr>
        <p:txBody>
          <a:bodyPr wrap="square" lIns="91440" tIns="45720" rIns="91440" bIns="45720" anchor="t">
            <a:spAutoFit/>
          </a:bodyPr>
          <a:lstStyle/>
          <a:p>
            <a:r>
              <a:rPr lang="en-GB" b="1" noProof="0">
                <a:solidFill>
                  <a:schemeClr val="accent1"/>
                </a:solidFill>
                <a:latin typeface="Segoe UI "/>
                <a:ea typeface="Segoe UI Black"/>
              </a:rPr>
              <a:t>Working from unreliable information</a:t>
            </a:r>
            <a:br>
              <a:rPr lang="en-GB" b="1" noProof="0">
                <a:solidFill>
                  <a:schemeClr val="accent1"/>
                </a:solidFill>
                <a:latin typeface="Segoe UI "/>
                <a:ea typeface="Segoe UI Black"/>
              </a:rPr>
            </a:br>
            <a:r>
              <a:rPr lang="en-GB" sz="1400" noProof="0"/>
              <a:t>The sector’s knowledge is fragmented, and high-quality resources are often buried. </a:t>
            </a:r>
            <a:r>
              <a:rPr lang="en-GB" sz="1400" b="1" noProof="0"/>
              <a:t>Without Net Zero Go, local authority staff may be working from unverified resources found via Google.</a:t>
            </a:r>
            <a:endParaRPr lang="en-GB" sz="1400" b="1" noProof="0">
              <a:solidFill>
                <a:schemeClr val="accent1"/>
              </a:solidFill>
              <a:ea typeface="Segoe UI Black"/>
            </a:endParaRPr>
          </a:p>
          <a:p>
            <a:r>
              <a:rPr lang="en-GB" sz="1200" i="1" noProof="0">
                <a:effectLst/>
                <a:latin typeface="Aptos" panose="020B0004020202020204" pitchFamily="34" charset="0"/>
                <a:ea typeface="Aptos" panose="020B0004020202020204" pitchFamily="34" charset="0"/>
                <a:cs typeface="Times New Roman" panose="02020603050405020304" pitchFamily="18" charset="0"/>
              </a:rPr>
              <a:t>“It’s our Google”  “Good pool of docs – realistic stuff and not air”</a:t>
            </a:r>
            <a:br>
              <a:rPr lang="en-GB" sz="1200" i="1" noProof="0">
                <a:effectLst/>
                <a:latin typeface="Aptos" panose="020B0004020202020204" pitchFamily="34" charset="0"/>
                <a:ea typeface="Aptos" panose="020B0004020202020204" pitchFamily="34" charset="0"/>
                <a:cs typeface="Times New Roman" panose="02020603050405020304" pitchFamily="18" charset="0"/>
              </a:rPr>
            </a:br>
            <a:r>
              <a:rPr lang="en-GB" sz="1200" i="1" noProof="0">
                <a:effectLst/>
                <a:latin typeface="Aptos" panose="020B0004020202020204" pitchFamily="34" charset="0"/>
                <a:ea typeface="Aptos" panose="020B0004020202020204" pitchFamily="34" charset="0"/>
                <a:cs typeface="Times New Roman" panose="02020603050405020304" pitchFamily="18" charset="0"/>
              </a:rPr>
              <a:t>“</a:t>
            </a:r>
            <a:r>
              <a:rPr lang="en-GB" sz="1100" noProof="0"/>
              <a:t>'This is where you’ll find solid resources, ones that have been created, checked, and tested to make sure they’re reliable’.”</a:t>
            </a:r>
            <a:endParaRPr lang="en-GB" sz="1100" i="1" noProof="0">
              <a:cs typeface="Segoe UI"/>
            </a:endParaRPr>
          </a:p>
        </p:txBody>
      </p:sp>
      <p:sp>
        <p:nvSpPr>
          <p:cNvPr id="11" name="Rectangle 10">
            <a:extLst>
              <a:ext uri="{FF2B5EF4-FFF2-40B4-BE49-F238E27FC236}">
                <a16:creationId xmlns:a16="http://schemas.microsoft.com/office/drawing/2014/main" id="{8822F293-7DB1-2022-E259-5DBFA906B724}"/>
              </a:ext>
            </a:extLst>
          </p:cNvPr>
          <p:cNvSpPr/>
          <p:nvPr/>
        </p:nvSpPr>
        <p:spPr>
          <a:xfrm>
            <a:off x="246576" y="3021489"/>
            <a:ext cx="5553612" cy="1631216"/>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Less access to experts and expertise </a:t>
            </a:r>
            <a:endParaRPr lang="en-GB" sz="1600" noProof="0">
              <a:solidFill>
                <a:schemeClr val="accent1"/>
              </a:solidFill>
              <a:ea typeface="Segoe UI Black"/>
            </a:endParaRPr>
          </a:p>
          <a:p>
            <a:r>
              <a:rPr lang="en-GB" sz="1400" noProof="0"/>
              <a:t>Local authority teams are hungry for expertise, and Net Zero Go’s resources and events provide access to the sector’s expertise. </a:t>
            </a:r>
            <a:br>
              <a:rPr lang="en-GB" sz="1400" noProof="0"/>
            </a:br>
            <a:r>
              <a:rPr lang="en-GB" sz="1200" i="1" noProof="0">
                <a:latin typeface="Aptos" panose="020B0004020202020204" pitchFamily="34" charset="0"/>
                <a:ea typeface="Aptos" panose="020B0004020202020204" pitchFamily="34" charset="0"/>
                <a:cs typeface="Times New Roman" panose="02020603050405020304" pitchFamily="18" charset="0"/>
              </a:rPr>
              <a:t>“</a:t>
            </a:r>
            <a:r>
              <a:rPr lang="en-GB" sz="1200" i="1" noProof="0">
                <a:effectLst/>
                <a:latin typeface="Aptos" panose="020B0004020202020204" pitchFamily="34" charset="0"/>
                <a:ea typeface="Aptos" panose="020B0004020202020204" pitchFamily="34" charset="0"/>
                <a:cs typeface="Times New Roman" panose="02020603050405020304" pitchFamily="18" charset="0"/>
              </a:rPr>
              <a:t>I think it’s really useful because, before that, we were just searching the internet for information to fill in our knowledge gaps.”</a:t>
            </a:r>
            <a:br>
              <a:rPr lang="en-GB" sz="1200" noProof="0"/>
            </a:br>
            <a:endParaRPr lang="en-GB" sz="1200" noProof="0"/>
          </a:p>
          <a:p>
            <a:endParaRPr lang="en-GB" sz="1600" noProof="0">
              <a:cs typeface="Segoe UI"/>
            </a:endParaRPr>
          </a:p>
        </p:txBody>
      </p:sp>
      <p:sp>
        <p:nvSpPr>
          <p:cNvPr id="12" name="Rectangle 11">
            <a:extLst>
              <a:ext uri="{FF2B5EF4-FFF2-40B4-BE49-F238E27FC236}">
                <a16:creationId xmlns:a16="http://schemas.microsoft.com/office/drawing/2014/main" id="{15C56741-BAC9-68EA-FBDF-D35EFB227094}"/>
              </a:ext>
            </a:extLst>
          </p:cNvPr>
          <p:cNvSpPr/>
          <p:nvPr/>
        </p:nvSpPr>
        <p:spPr>
          <a:xfrm>
            <a:off x="246576" y="4283843"/>
            <a:ext cx="5553612" cy="2523768"/>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Less efficient work and opportunities missed </a:t>
            </a:r>
            <a:r>
              <a:rPr lang="en-GB" sz="2000" b="1" noProof="0" err="1">
                <a:solidFill>
                  <a:schemeClr val="accent1"/>
                </a:solidFill>
                <a:latin typeface="Segoe UI "/>
                <a:ea typeface="Segoe UI Black"/>
              </a:rPr>
              <a:t>e.g</a:t>
            </a:r>
            <a:r>
              <a:rPr lang="en-GB" sz="2000" b="1" noProof="0">
                <a:solidFill>
                  <a:schemeClr val="accent1"/>
                </a:solidFill>
                <a:latin typeface="Segoe UI "/>
                <a:ea typeface="Segoe UI Black"/>
              </a:rPr>
              <a:t> fund applications</a:t>
            </a:r>
            <a:endParaRPr lang="en-GB" sz="1600" noProof="0">
              <a:solidFill>
                <a:schemeClr val="accent1"/>
              </a:solidFill>
              <a:ea typeface="Segoe UI Black"/>
            </a:endParaRPr>
          </a:p>
          <a:p>
            <a:r>
              <a:rPr lang="en-GB" sz="1400" noProof="0">
                <a:effectLst/>
                <a:ea typeface="Aptos" panose="020B0004020202020204" pitchFamily="34" charset="0"/>
                <a:cs typeface="Times New Roman" panose="02020603050405020304" pitchFamily="18" charset="0"/>
              </a:rPr>
              <a:t>Local authority teams are stretched, </a:t>
            </a:r>
            <a:r>
              <a:rPr lang="en-GB" sz="1400" b="1" noProof="0">
                <a:effectLst/>
                <a:ea typeface="Aptos" panose="020B0004020202020204" pitchFamily="34" charset="0"/>
                <a:cs typeface="Times New Roman" panose="02020603050405020304" pitchFamily="18" charset="0"/>
              </a:rPr>
              <a:t>and fund applications often have sudden and tight deadlines. Without Net Zero Go’s resources and guidance, more local authorities would have to pass on certain applications (or not be aware of certain funds in the first place!)</a:t>
            </a:r>
            <a:br>
              <a:rPr lang="en-GB" sz="1600" noProof="0">
                <a:effectLst/>
                <a:ea typeface="Aptos" panose="020B0004020202020204" pitchFamily="34" charset="0"/>
                <a:cs typeface="Times New Roman" panose="02020603050405020304" pitchFamily="18" charset="0"/>
              </a:rPr>
            </a:br>
            <a:r>
              <a:rPr lang="en-GB" sz="1200" i="1" noProof="0">
                <a:effectLst/>
                <a:ea typeface="Aptos" panose="020B0004020202020204" pitchFamily="34" charset="0"/>
                <a:cs typeface="Times New Roman" panose="02020603050405020304" pitchFamily="18" charset="0"/>
              </a:rPr>
              <a:t>“</a:t>
            </a:r>
            <a:r>
              <a:rPr lang="en-GB" sz="1200" b="0" i="1" u="none" strike="noStrike" noProof="0">
                <a:effectLst/>
              </a:rPr>
              <a:t>we were working on an application for swimming pool grants, Sports England funding. It was really near to the deadline, through a post on the discussion site I was able to find the information (fund design notes &amp; case studies)… It saved us time and we were successful in the application. </a:t>
            </a:r>
            <a:r>
              <a:rPr lang="en-GB" sz="1200" i="1" noProof="0">
                <a:effectLst/>
                <a:ea typeface="Aptos" panose="020B0004020202020204" pitchFamily="34" charset="0"/>
                <a:cs typeface="Times New Roman" panose="02020603050405020304" pitchFamily="18" charset="0"/>
              </a:rPr>
              <a:t>”</a:t>
            </a:r>
            <a:endParaRPr lang="en-GB" sz="1100" i="1" noProof="0">
              <a:cs typeface="Segoe UI"/>
            </a:endParaRPr>
          </a:p>
        </p:txBody>
      </p:sp>
      <p:pic>
        <p:nvPicPr>
          <p:cNvPr id="13" name="Picture 12">
            <a:extLst>
              <a:ext uri="{FF2B5EF4-FFF2-40B4-BE49-F238E27FC236}">
                <a16:creationId xmlns:a16="http://schemas.microsoft.com/office/drawing/2014/main" id="{A5B96121-8976-B2B8-028C-A30D04187E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02674" y="3899646"/>
            <a:ext cx="2980984" cy="2958353"/>
          </a:xfrm>
          <a:prstGeom prst="rect">
            <a:avLst/>
          </a:prstGeom>
        </p:spPr>
      </p:pic>
      <p:sp>
        <p:nvSpPr>
          <p:cNvPr id="14" name="Rectangle 13">
            <a:extLst>
              <a:ext uri="{FF2B5EF4-FFF2-40B4-BE49-F238E27FC236}">
                <a16:creationId xmlns:a16="http://schemas.microsoft.com/office/drawing/2014/main" id="{2506CC70-23F1-4703-0F2E-4446B6F2358A}"/>
              </a:ext>
            </a:extLst>
          </p:cNvPr>
          <p:cNvSpPr/>
          <p:nvPr/>
        </p:nvSpPr>
        <p:spPr>
          <a:xfrm>
            <a:off x="6213909" y="1305341"/>
            <a:ext cx="5553612" cy="2092881"/>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Money spent on training</a:t>
            </a:r>
            <a:endParaRPr lang="en-GB" sz="1600" noProof="0">
              <a:solidFill>
                <a:schemeClr val="accent1"/>
              </a:solidFill>
              <a:ea typeface="Segoe UI Black"/>
            </a:endParaRPr>
          </a:p>
          <a:p>
            <a:r>
              <a:rPr lang="en-GB" sz="1400" noProof="0"/>
              <a:t>Typical costs for a 1-day training course for 8 people can top £1000. Net Zero Go provides a free alternative for new local authority staff looking to upskill and deliver projects. By comparison, a training courses for all of Net Zero Go’s 1500+ users would cost </a:t>
            </a:r>
            <a:r>
              <a:rPr lang="en-GB" sz="1400" b="1" noProof="0"/>
              <a:t>~£200k per day</a:t>
            </a:r>
            <a:r>
              <a:rPr lang="en-GB" sz="1400" noProof="0"/>
              <a:t>.</a:t>
            </a:r>
            <a:br>
              <a:rPr lang="en-GB" sz="1400" noProof="0"/>
            </a:br>
            <a:r>
              <a:rPr lang="en-GB" sz="1100" noProof="0"/>
              <a:t>“</a:t>
            </a:r>
            <a:r>
              <a:rPr lang="en-GB" sz="1200" noProof="0"/>
              <a:t>'Very useful to have all information and training in one place, and the fact its free is a great bonus.”</a:t>
            </a:r>
          </a:p>
          <a:p>
            <a:endParaRPr lang="en-GB" sz="1600" noProof="0">
              <a:cs typeface="Segoe UI"/>
            </a:endParaRPr>
          </a:p>
        </p:txBody>
      </p:sp>
      <p:sp>
        <p:nvSpPr>
          <p:cNvPr id="9" name="Rectangle 8">
            <a:extLst>
              <a:ext uri="{FF2B5EF4-FFF2-40B4-BE49-F238E27FC236}">
                <a16:creationId xmlns:a16="http://schemas.microsoft.com/office/drawing/2014/main" id="{E6AE30FB-0E86-993E-47AD-2A3322A0FC68}"/>
              </a:ext>
            </a:extLst>
          </p:cNvPr>
          <p:cNvSpPr/>
          <p:nvPr/>
        </p:nvSpPr>
        <p:spPr>
          <a:xfrm>
            <a:off x="6213909" y="3261974"/>
            <a:ext cx="5553612" cy="1046440"/>
          </a:xfrm>
          <a:prstGeom prst="rect">
            <a:avLst/>
          </a:prstGeom>
        </p:spPr>
        <p:txBody>
          <a:bodyPr wrap="square" lIns="91440" tIns="45720" rIns="91440" bIns="45720" anchor="t">
            <a:spAutoFit/>
          </a:bodyPr>
          <a:lstStyle/>
          <a:p>
            <a:r>
              <a:rPr lang="en-GB" sz="2000" b="1" noProof="0">
                <a:solidFill>
                  <a:schemeClr val="accent1"/>
                </a:solidFill>
                <a:latin typeface="Segoe UI "/>
                <a:ea typeface="Segoe UI Black"/>
              </a:rPr>
              <a:t>More money spent on consultants</a:t>
            </a:r>
            <a:endParaRPr lang="en-GB" sz="1600" noProof="0">
              <a:solidFill>
                <a:schemeClr val="accent1"/>
              </a:solidFill>
              <a:ea typeface="Segoe UI Black"/>
            </a:endParaRPr>
          </a:p>
          <a:p>
            <a:r>
              <a:rPr lang="en-GB" sz="1400" noProof="0"/>
              <a:t>Local authorities often hire consultants to work on projects, when there is a knowledge gap, skill gap, or resource gap in their staff.</a:t>
            </a:r>
            <a:br>
              <a:rPr lang="en-GB" sz="1400" noProof="0"/>
            </a:br>
            <a:r>
              <a:rPr lang="en-GB" sz="1400" noProof="0"/>
              <a:t> </a:t>
            </a:r>
            <a:endParaRPr lang="en-GB" sz="1200" i="1" noProof="0">
              <a:cs typeface="Segoe UI"/>
            </a:endParaRPr>
          </a:p>
        </p:txBody>
      </p:sp>
      <p:sp>
        <p:nvSpPr>
          <p:cNvPr id="5" name="Rectangle 4">
            <a:extLst>
              <a:ext uri="{FF2B5EF4-FFF2-40B4-BE49-F238E27FC236}">
                <a16:creationId xmlns:a16="http://schemas.microsoft.com/office/drawing/2014/main" id="{3D285FE8-E069-6F29-FA2F-1B7E16A1E52C}"/>
              </a:ext>
            </a:extLst>
          </p:cNvPr>
          <p:cNvSpPr/>
          <p:nvPr/>
        </p:nvSpPr>
        <p:spPr>
          <a:xfrm>
            <a:off x="6213909" y="3921213"/>
            <a:ext cx="3290047" cy="1661993"/>
          </a:xfrm>
          <a:prstGeom prst="rect">
            <a:avLst/>
          </a:prstGeom>
        </p:spPr>
        <p:txBody>
          <a:bodyPr wrap="square" lIns="91440" tIns="45720" rIns="91440" bIns="45720" anchor="t">
            <a:spAutoFit/>
          </a:bodyPr>
          <a:lstStyle/>
          <a:p>
            <a:br>
              <a:rPr lang="en-GB" sz="1400" noProof="0"/>
            </a:br>
            <a:r>
              <a:rPr lang="en-GB" sz="1400" b="1" noProof="0"/>
              <a:t>Net Zero Go upskills staff so that this need is reduced.</a:t>
            </a:r>
          </a:p>
          <a:p>
            <a:r>
              <a:rPr lang="en-GB" sz="1200" i="1" noProof="0"/>
              <a:t>"We often get consultancy support to bridge the gap. That's why your platform has been so helpful. When I see your case studies, I'm able to understand what I need to do"</a:t>
            </a:r>
            <a:endParaRPr lang="en-GB" sz="1400" i="1" noProof="0"/>
          </a:p>
          <a:p>
            <a:endParaRPr lang="en-GB" sz="1200" i="1" noProof="0">
              <a:cs typeface="Segoe UI"/>
            </a:endParaRPr>
          </a:p>
        </p:txBody>
      </p:sp>
    </p:spTree>
    <p:extLst>
      <p:ext uri="{BB962C8B-B14F-4D97-AF65-F5344CB8AC3E}">
        <p14:creationId xmlns:p14="http://schemas.microsoft.com/office/powerpoint/2010/main" val="3406773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3255-1D00-D9FB-024C-8AC177BDA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9003A-84D1-BC8E-3CDF-0BF255452131}"/>
              </a:ext>
            </a:extLst>
          </p:cNvPr>
          <p:cNvSpPr>
            <a:spLocks noGrp="1"/>
          </p:cNvSpPr>
          <p:nvPr>
            <p:ph type="ctrTitle"/>
          </p:nvPr>
        </p:nvSpPr>
        <p:spPr>
          <a:xfrm>
            <a:off x="968573" y="1888958"/>
            <a:ext cx="6189096" cy="923330"/>
          </a:xfrm>
        </p:spPr>
        <p:txBody>
          <a:bodyPr/>
          <a:lstStyle/>
          <a:p>
            <a:r>
              <a:rPr lang="en-GB" noProof="0"/>
              <a:t>User Engagement</a:t>
            </a:r>
          </a:p>
        </p:txBody>
      </p:sp>
      <p:pic>
        <p:nvPicPr>
          <p:cNvPr id="4" name="Picture 3" descr="A road with a street in the middle&#10;&#10;Description automatically generated">
            <a:extLst>
              <a:ext uri="{FF2B5EF4-FFF2-40B4-BE49-F238E27FC236}">
                <a16:creationId xmlns:a16="http://schemas.microsoft.com/office/drawing/2014/main" id="{54B2CC14-128B-BB78-8750-61D942928EC3}"/>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37021"/>
            <a:ext cx="12192000" cy="5890546"/>
          </a:xfrm>
          <a:prstGeom prst="rect">
            <a:avLst/>
          </a:prstGeom>
        </p:spPr>
      </p:pic>
      <p:sp>
        <p:nvSpPr>
          <p:cNvPr id="5" name="Oval 4">
            <a:extLst>
              <a:ext uri="{FF2B5EF4-FFF2-40B4-BE49-F238E27FC236}">
                <a16:creationId xmlns:a16="http://schemas.microsoft.com/office/drawing/2014/main" id="{A86B1D34-F8B9-62DE-8E32-CFB95FF2C527}"/>
              </a:ext>
            </a:extLst>
          </p:cNvPr>
          <p:cNvSpPr/>
          <p:nvPr/>
        </p:nvSpPr>
        <p:spPr>
          <a:xfrm>
            <a:off x="9586762" y="2108788"/>
            <a:ext cx="1328286" cy="1407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descr="A logo with a pin on it&#10;&#10;AI-generated content may be incorrect.">
            <a:extLst>
              <a:ext uri="{FF2B5EF4-FFF2-40B4-BE49-F238E27FC236}">
                <a16:creationId xmlns:a16="http://schemas.microsoft.com/office/drawing/2014/main" id="{DE0D5298-8587-D6F0-7DCD-3D2B10DC7E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86762" y="2180302"/>
            <a:ext cx="1263972" cy="1263972"/>
          </a:xfrm>
          <a:prstGeom prst="rect">
            <a:avLst/>
          </a:prstGeom>
        </p:spPr>
      </p:pic>
    </p:spTree>
    <p:extLst>
      <p:ext uri="{BB962C8B-B14F-4D97-AF65-F5344CB8AC3E}">
        <p14:creationId xmlns:p14="http://schemas.microsoft.com/office/powerpoint/2010/main" val="1194025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5288-5CD8-4FA0-2A07-9242385DEAFD}"/>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35D9995C-16CB-6432-2418-01F705DCFDF4}"/>
              </a:ext>
            </a:extLst>
          </p:cNvPr>
          <p:cNvSpPr/>
          <p:nvPr/>
        </p:nvSpPr>
        <p:spPr>
          <a:xfrm>
            <a:off x="8055538" y="0"/>
            <a:ext cx="4136461"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49710AB7-A898-DD63-D2B5-424B2C76CD7A}"/>
              </a:ext>
            </a:extLst>
          </p:cNvPr>
          <p:cNvSpPr txBox="1"/>
          <p:nvPr/>
        </p:nvSpPr>
        <p:spPr>
          <a:xfrm>
            <a:off x="8853443" y="1243615"/>
            <a:ext cx="30778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567866F2-CEAF-F704-6311-4EA656083A63}"/>
              </a:ext>
            </a:extLst>
          </p:cNvPr>
          <p:cNvSpPr txBox="1"/>
          <p:nvPr/>
        </p:nvSpPr>
        <p:spPr>
          <a:xfrm>
            <a:off x="8373026" y="1233130"/>
            <a:ext cx="35354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black"/>
                </a:solidFill>
                <a:latin typeface="Segoe UI"/>
              </a:rPr>
              <a:t>What’s in it for members?</a:t>
            </a:r>
            <a:endParaRPr kumimoji="0" lang="en-GB" sz="2000" b="1" i="0" u="none" strike="noStrike" kern="1200" cap="none" spc="0" normalizeH="0" baseline="0" noProof="0">
              <a:ln>
                <a:noFill/>
              </a:ln>
              <a:solidFill>
                <a:prstClr val="black"/>
              </a:solidFill>
              <a:effectLst/>
              <a:uLnTx/>
              <a:uFillTx/>
              <a:latin typeface="Segoe UI"/>
              <a:ea typeface="+mn-ea"/>
              <a:cs typeface="+mn-cs"/>
            </a:endParaRPr>
          </a:p>
        </p:txBody>
      </p:sp>
      <p:sp>
        <p:nvSpPr>
          <p:cNvPr id="54" name="Rectangle 53">
            <a:extLst>
              <a:ext uri="{FF2B5EF4-FFF2-40B4-BE49-F238E27FC236}">
                <a16:creationId xmlns:a16="http://schemas.microsoft.com/office/drawing/2014/main" id="{64D9F2F6-736E-2EF2-D554-1C204D04C8A4}"/>
              </a:ext>
            </a:extLst>
          </p:cNvPr>
          <p:cNvSpPr/>
          <p:nvPr/>
        </p:nvSpPr>
        <p:spPr>
          <a:xfrm>
            <a:off x="8590654" y="1752241"/>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C31C4269-2AC1-8A69-5688-8ED499D750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Slide Number Placeholder 3">
            <a:extLst>
              <a:ext uri="{FF2B5EF4-FFF2-40B4-BE49-F238E27FC236}">
                <a16:creationId xmlns:a16="http://schemas.microsoft.com/office/drawing/2014/main" id="{22646483-D60C-18F7-01E5-121AF540ABDD}"/>
              </a:ext>
            </a:extLst>
          </p:cNvPr>
          <p:cNvSpPr txBox="1">
            <a:spLocks/>
          </p:cNvSpPr>
          <p:nvPr/>
        </p:nvSpPr>
        <p:spPr>
          <a:xfrm>
            <a:off x="11364913" y="6494463"/>
            <a:ext cx="827087"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Roboto Light" panose="02000000000000000000" pitchFamily="2"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a:ln>
                <a:noFill/>
              </a:ln>
              <a:solidFill>
                <a:prstClr val="black">
                  <a:tint val="75000"/>
                </a:prstClr>
              </a:solidFill>
              <a:effectLst/>
              <a:uLnTx/>
              <a:uFillTx/>
              <a:latin typeface="Segoe UI" panose="020B0502040204020203" pitchFamily="34" charset="0"/>
              <a:ea typeface="Roboto Light" panose="02000000000000000000" pitchFamily="2" charset="0"/>
              <a:cs typeface="Segoe UI" panose="020B0502040204020203" pitchFamily="34" charset="0"/>
            </a:endParaRPr>
          </a:p>
        </p:txBody>
      </p:sp>
      <p:sp>
        <p:nvSpPr>
          <p:cNvPr id="6" name="Rectangle: Rounded Corners 5">
            <a:extLst>
              <a:ext uri="{FF2B5EF4-FFF2-40B4-BE49-F238E27FC236}">
                <a16:creationId xmlns:a16="http://schemas.microsoft.com/office/drawing/2014/main" id="{28008682-9A72-F0F4-9F35-F20226446BAC}"/>
              </a:ext>
            </a:extLst>
          </p:cNvPr>
          <p:cNvSpPr/>
          <p:nvPr/>
        </p:nvSpPr>
        <p:spPr>
          <a:xfrm>
            <a:off x="0" y="992073"/>
            <a:ext cx="1935469" cy="652881"/>
          </a:xfrm>
          <a:prstGeom prst="roundRect">
            <a:avLst/>
          </a:prstGeom>
          <a:solidFill>
            <a:srgbClr val="95D4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58" name="Graphic 57">
            <a:extLst>
              <a:ext uri="{FF2B5EF4-FFF2-40B4-BE49-F238E27FC236}">
                <a16:creationId xmlns:a16="http://schemas.microsoft.com/office/drawing/2014/main" id="{E266343C-C20F-B77F-4222-1176AE10844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5089" y="294483"/>
            <a:ext cx="1693422" cy="558372"/>
          </a:xfrm>
          <a:prstGeom prst="rect">
            <a:avLst/>
          </a:prstGeom>
        </p:spPr>
      </p:pic>
      <p:sp>
        <p:nvSpPr>
          <p:cNvPr id="8" name="Title 2">
            <a:extLst>
              <a:ext uri="{FF2B5EF4-FFF2-40B4-BE49-F238E27FC236}">
                <a16:creationId xmlns:a16="http://schemas.microsoft.com/office/drawing/2014/main" id="{A78EEBBF-7FFA-930C-1556-F5D014EF3C87}"/>
              </a:ext>
            </a:extLst>
          </p:cNvPr>
          <p:cNvSpPr>
            <a:spLocks noGrp="1"/>
          </p:cNvSpPr>
          <p:nvPr>
            <p:ph type="title"/>
          </p:nvPr>
        </p:nvSpPr>
        <p:spPr>
          <a:xfrm>
            <a:off x="425766" y="128268"/>
            <a:ext cx="9627710" cy="523220"/>
          </a:xfrm>
        </p:spPr>
        <p:txBody>
          <a:bodyPr/>
          <a:lstStyle/>
          <a:p>
            <a:r>
              <a:rPr lang="en-GB" noProof="0"/>
              <a:t>User Feedback Group</a:t>
            </a:r>
          </a:p>
        </p:txBody>
      </p:sp>
      <p:sp>
        <p:nvSpPr>
          <p:cNvPr id="3" name="TextBox 2">
            <a:extLst>
              <a:ext uri="{FF2B5EF4-FFF2-40B4-BE49-F238E27FC236}">
                <a16:creationId xmlns:a16="http://schemas.microsoft.com/office/drawing/2014/main" id="{85144620-18A1-C59A-198E-ECFCE9AA6407}"/>
              </a:ext>
            </a:extLst>
          </p:cNvPr>
          <p:cNvSpPr txBox="1"/>
          <p:nvPr/>
        </p:nvSpPr>
        <p:spPr>
          <a:xfrm>
            <a:off x="26001" y="4891921"/>
            <a:ext cx="3743501" cy="1954381"/>
          </a:xfrm>
          <a:prstGeom prst="rect">
            <a:avLst/>
          </a:prstGeom>
          <a:noFill/>
        </p:spPr>
        <p:txBody>
          <a:bodyPr wrap="square" rtlCol="0">
            <a:spAutoFit/>
          </a:bodyPr>
          <a:lstStyle/>
          <a:p>
            <a:pPr marL="171450" indent="-171450" algn="l">
              <a:buFont typeface="Arial" panose="020B0604020202020204" pitchFamily="34" charset="0"/>
              <a:buChar char="•"/>
            </a:pPr>
            <a:r>
              <a:rPr lang="en-GB" sz="1100" noProof="0"/>
              <a:t>To test new features, designs, and functionalities before they are rolled out to a broader audience. This ensures that the NZG meets user expectations and needs</a:t>
            </a:r>
          </a:p>
          <a:p>
            <a:pPr marL="171450" indent="-171450" algn="l">
              <a:buFont typeface="Arial" panose="020B0604020202020204" pitchFamily="34" charset="0"/>
              <a:buChar char="•"/>
            </a:pPr>
            <a:r>
              <a:rPr lang="en-GB" sz="1100" noProof="0"/>
              <a:t>To collect direct, qualitative insights from users about their experiences with using NZG</a:t>
            </a:r>
          </a:p>
          <a:p>
            <a:pPr marL="171450" indent="-171450" algn="l">
              <a:buFont typeface="Arial" panose="020B0604020202020204" pitchFamily="34" charset="0"/>
              <a:buChar char="•"/>
            </a:pPr>
            <a:r>
              <a:rPr lang="en-GB" sz="1100" noProof="0"/>
              <a:t>To support the development of a user-centric products by providing ongoing input that ensures the design, navigation, and content are intuitive and engaging for end users.</a:t>
            </a:r>
          </a:p>
          <a:p>
            <a:pPr algn="l"/>
            <a:endParaRPr lang="en-GB" sz="1100" noProof="0"/>
          </a:p>
        </p:txBody>
      </p:sp>
      <p:sp>
        <p:nvSpPr>
          <p:cNvPr id="9" name="Rectangle: Rounded Corners 8">
            <a:extLst>
              <a:ext uri="{FF2B5EF4-FFF2-40B4-BE49-F238E27FC236}">
                <a16:creationId xmlns:a16="http://schemas.microsoft.com/office/drawing/2014/main" id="{F39BBFCA-4F7C-F418-159F-994105C5A747}"/>
              </a:ext>
            </a:extLst>
          </p:cNvPr>
          <p:cNvSpPr/>
          <p:nvPr/>
        </p:nvSpPr>
        <p:spPr>
          <a:xfrm>
            <a:off x="0" y="3075544"/>
            <a:ext cx="1935469" cy="652881"/>
          </a:xfrm>
          <a:prstGeom prst="roundRect">
            <a:avLst/>
          </a:prstGeom>
          <a:solidFill>
            <a:srgbClr val="95D4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02E4ED5D-245C-A210-BB29-1C47CF78BEA2}"/>
              </a:ext>
            </a:extLst>
          </p:cNvPr>
          <p:cNvGrpSpPr/>
          <p:nvPr/>
        </p:nvGrpSpPr>
        <p:grpSpPr>
          <a:xfrm>
            <a:off x="4278226" y="142679"/>
            <a:ext cx="3652353" cy="1045486"/>
            <a:chOff x="3208299" y="1013690"/>
            <a:chExt cx="5503899" cy="1519500"/>
          </a:xfrm>
        </p:grpSpPr>
        <p:grpSp>
          <p:nvGrpSpPr>
            <p:cNvPr id="13" name="Group 12">
              <a:extLst>
                <a:ext uri="{FF2B5EF4-FFF2-40B4-BE49-F238E27FC236}">
                  <a16:creationId xmlns:a16="http://schemas.microsoft.com/office/drawing/2014/main" id="{2FBBD22F-3A47-7832-F20B-C6E5E5EDD4A4}"/>
                </a:ext>
              </a:extLst>
            </p:cNvPr>
            <p:cNvGrpSpPr/>
            <p:nvPr/>
          </p:nvGrpSpPr>
          <p:grpSpPr>
            <a:xfrm>
              <a:off x="3208299" y="1013690"/>
              <a:ext cx="5503899" cy="1011048"/>
              <a:chOff x="3208299" y="1013690"/>
              <a:chExt cx="5503899" cy="1011048"/>
            </a:xfrm>
          </p:grpSpPr>
          <p:pic>
            <p:nvPicPr>
              <p:cNvPr id="19" name="Picture 18" descr="A close up of a logo&#10;&#10;Description automatically generated">
                <a:extLst>
                  <a:ext uri="{FF2B5EF4-FFF2-40B4-BE49-F238E27FC236}">
                    <a16:creationId xmlns:a16="http://schemas.microsoft.com/office/drawing/2014/main" id="{B40A24D1-D427-A55C-D17E-4F65A176D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04198" y="1013690"/>
                <a:ext cx="1008000" cy="1008000"/>
              </a:xfrm>
              <a:prstGeom prst="rect">
                <a:avLst/>
              </a:prstGeom>
            </p:spPr>
          </p:pic>
          <p:pic>
            <p:nvPicPr>
              <p:cNvPr id="20" name="Picture 19" descr="A picture containing drawing, game&#10;&#10;Description automatically generated">
                <a:extLst>
                  <a:ext uri="{FF2B5EF4-FFF2-40B4-BE49-F238E27FC236}">
                    <a16:creationId xmlns:a16="http://schemas.microsoft.com/office/drawing/2014/main" id="{9365A1FE-72C8-1EF9-28A8-BDE72A6B17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8299" y="1016738"/>
                <a:ext cx="1008000" cy="1008000"/>
              </a:xfrm>
              <a:prstGeom prst="rect">
                <a:avLst/>
              </a:prstGeom>
            </p:spPr>
          </p:pic>
          <p:pic>
            <p:nvPicPr>
              <p:cNvPr id="21" name="Picture 20" descr="A drawing of a face&#10;&#10;Description automatically generated">
                <a:extLst>
                  <a:ext uri="{FF2B5EF4-FFF2-40B4-BE49-F238E27FC236}">
                    <a16:creationId xmlns:a16="http://schemas.microsoft.com/office/drawing/2014/main" id="{4935327C-2C73-B001-7C66-A3E44E37CC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5916" y="1016738"/>
                <a:ext cx="1008000" cy="1008000"/>
              </a:xfrm>
              <a:prstGeom prst="rect">
                <a:avLst/>
              </a:prstGeom>
            </p:spPr>
          </p:pic>
          <p:pic>
            <p:nvPicPr>
              <p:cNvPr id="22" name="Picture 21" descr="A picture containing drawing, mirror, game&#10;&#10;Description automatically generated">
                <a:extLst>
                  <a:ext uri="{FF2B5EF4-FFF2-40B4-BE49-F238E27FC236}">
                    <a16:creationId xmlns:a16="http://schemas.microsoft.com/office/drawing/2014/main" id="{7B9F1D09-4775-4A03-8BC2-D0C310469D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3533" y="1013690"/>
                <a:ext cx="1008000" cy="1008000"/>
              </a:xfrm>
              <a:prstGeom prst="rect">
                <a:avLst/>
              </a:prstGeom>
            </p:spPr>
          </p:pic>
        </p:grpSp>
        <p:grpSp>
          <p:nvGrpSpPr>
            <p:cNvPr id="14" name="Group 13">
              <a:extLst>
                <a:ext uri="{FF2B5EF4-FFF2-40B4-BE49-F238E27FC236}">
                  <a16:creationId xmlns:a16="http://schemas.microsoft.com/office/drawing/2014/main" id="{69ACAC3A-2AF0-B739-1A5E-D5F53E870B19}"/>
                </a:ext>
              </a:extLst>
            </p:cNvPr>
            <p:cNvGrpSpPr/>
            <p:nvPr/>
          </p:nvGrpSpPr>
          <p:grpSpPr>
            <a:xfrm>
              <a:off x="4069845" y="2320394"/>
              <a:ext cx="3777756" cy="212796"/>
              <a:chOff x="4069845" y="2297954"/>
              <a:chExt cx="3777756" cy="212796"/>
            </a:xfrm>
          </p:grpSpPr>
          <p:pic>
            <p:nvPicPr>
              <p:cNvPr id="15" name="Picture 14" descr="A picture containing clock&#10;&#10;Description automatically generated">
                <a:extLst>
                  <a:ext uri="{FF2B5EF4-FFF2-40B4-BE49-F238E27FC236}">
                    <a16:creationId xmlns:a16="http://schemas.microsoft.com/office/drawing/2014/main" id="{0226A947-8542-CC2B-3C18-3AB02B9EB1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3857101">
                <a:off x="4069845" y="2297955"/>
                <a:ext cx="203661" cy="203661"/>
              </a:xfrm>
              <a:prstGeom prst="rect">
                <a:avLst/>
              </a:prstGeom>
            </p:spPr>
          </p:pic>
          <p:pic>
            <p:nvPicPr>
              <p:cNvPr id="16" name="Picture 15" descr="A picture containing clock&#10;&#10;Description automatically generated">
                <a:extLst>
                  <a:ext uri="{FF2B5EF4-FFF2-40B4-BE49-F238E27FC236}">
                    <a16:creationId xmlns:a16="http://schemas.microsoft.com/office/drawing/2014/main" id="{73001017-452A-1C8C-1AF6-28D621AAE3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7742899" flipH="1">
                <a:off x="7643940" y="2297954"/>
                <a:ext cx="203661" cy="203661"/>
              </a:xfrm>
              <a:prstGeom prst="rect">
                <a:avLst/>
              </a:prstGeom>
            </p:spPr>
          </p:pic>
          <p:pic>
            <p:nvPicPr>
              <p:cNvPr id="17" name="Picture 16" descr="A picture containing clock&#10;&#10;Description automatically generated">
                <a:extLst>
                  <a:ext uri="{FF2B5EF4-FFF2-40B4-BE49-F238E27FC236}">
                    <a16:creationId xmlns:a16="http://schemas.microsoft.com/office/drawing/2014/main" id="{FF149351-FA98-0B10-0A6C-7879C916BB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5080806" y="2307089"/>
                <a:ext cx="203661" cy="203661"/>
              </a:xfrm>
              <a:prstGeom prst="rect">
                <a:avLst/>
              </a:prstGeom>
            </p:spPr>
          </p:pic>
          <p:pic>
            <p:nvPicPr>
              <p:cNvPr id="18" name="Picture 17" descr="A picture containing clock&#10;&#10;Description automatically generated">
                <a:extLst>
                  <a:ext uri="{FF2B5EF4-FFF2-40B4-BE49-F238E27FC236}">
                    <a16:creationId xmlns:a16="http://schemas.microsoft.com/office/drawing/2014/main" id="{7F8F64F0-AA65-584E-B631-AE4B18C624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6576969" y="2307089"/>
                <a:ext cx="203661" cy="203661"/>
              </a:xfrm>
              <a:prstGeom prst="rect">
                <a:avLst/>
              </a:prstGeom>
            </p:spPr>
          </p:pic>
        </p:grpSp>
      </p:grpSp>
      <p:sp>
        <p:nvSpPr>
          <p:cNvPr id="10" name="Rectangle: Rounded Corners 9">
            <a:extLst>
              <a:ext uri="{FF2B5EF4-FFF2-40B4-BE49-F238E27FC236}">
                <a16:creationId xmlns:a16="http://schemas.microsoft.com/office/drawing/2014/main" id="{DC0E621A-BAD0-818F-47FC-48CEA682D60B}"/>
              </a:ext>
            </a:extLst>
          </p:cNvPr>
          <p:cNvSpPr/>
          <p:nvPr/>
        </p:nvSpPr>
        <p:spPr>
          <a:xfrm>
            <a:off x="4045134" y="1292428"/>
            <a:ext cx="3987643" cy="449212"/>
          </a:xfrm>
          <a:prstGeom prst="roundRect">
            <a:avLst/>
          </a:prstGeom>
          <a:solidFill>
            <a:srgbClr val="95D4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2EE67BD6-B6E1-BD26-677B-62B91710EE64}"/>
              </a:ext>
            </a:extLst>
          </p:cNvPr>
          <p:cNvSpPr/>
          <p:nvPr/>
        </p:nvSpPr>
        <p:spPr>
          <a:xfrm>
            <a:off x="-16416" y="989299"/>
            <a:ext cx="819772" cy="652881"/>
          </a:xfrm>
          <a:prstGeom prst="rect">
            <a:avLst/>
          </a:prstGeom>
          <a:solidFill>
            <a:srgbClr val="95D4D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30" name="Rectangle 29">
            <a:extLst>
              <a:ext uri="{FF2B5EF4-FFF2-40B4-BE49-F238E27FC236}">
                <a16:creationId xmlns:a16="http://schemas.microsoft.com/office/drawing/2014/main" id="{9589408D-1EE2-A5BB-9664-85BC51ABC524}"/>
              </a:ext>
            </a:extLst>
          </p:cNvPr>
          <p:cNvSpPr/>
          <p:nvPr/>
        </p:nvSpPr>
        <p:spPr>
          <a:xfrm>
            <a:off x="0" y="3075981"/>
            <a:ext cx="819772" cy="652881"/>
          </a:xfrm>
          <a:prstGeom prst="rect">
            <a:avLst/>
          </a:prstGeom>
          <a:solidFill>
            <a:srgbClr val="95D4D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28" name="Rectangle 27">
            <a:extLst>
              <a:ext uri="{FF2B5EF4-FFF2-40B4-BE49-F238E27FC236}">
                <a16:creationId xmlns:a16="http://schemas.microsoft.com/office/drawing/2014/main" id="{973BA4B1-4877-D7BF-AD09-6234AEB85379}"/>
              </a:ext>
            </a:extLst>
          </p:cNvPr>
          <p:cNvSpPr/>
          <p:nvPr/>
        </p:nvSpPr>
        <p:spPr>
          <a:xfrm>
            <a:off x="-725938" y="1166875"/>
            <a:ext cx="286309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What is it?</a:t>
            </a:r>
          </a:p>
        </p:txBody>
      </p:sp>
      <p:sp>
        <p:nvSpPr>
          <p:cNvPr id="31" name="Rectangle 30">
            <a:extLst>
              <a:ext uri="{FF2B5EF4-FFF2-40B4-BE49-F238E27FC236}">
                <a16:creationId xmlns:a16="http://schemas.microsoft.com/office/drawing/2014/main" id="{FA8382FD-35DC-1D01-3854-6DAF8D7BBDCC}"/>
              </a:ext>
            </a:extLst>
          </p:cNvPr>
          <p:cNvSpPr/>
          <p:nvPr/>
        </p:nvSpPr>
        <p:spPr>
          <a:xfrm>
            <a:off x="-16418" y="3963873"/>
            <a:ext cx="819772" cy="652881"/>
          </a:xfrm>
          <a:prstGeom prst="rect">
            <a:avLst/>
          </a:prstGeom>
          <a:solidFill>
            <a:srgbClr val="95D4D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4" name="Rectangle 3">
            <a:extLst>
              <a:ext uri="{FF2B5EF4-FFF2-40B4-BE49-F238E27FC236}">
                <a16:creationId xmlns:a16="http://schemas.microsoft.com/office/drawing/2014/main" id="{A5502AF4-4D29-DA59-96DE-E1C15E9F5A83}"/>
              </a:ext>
            </a:extLst>
          </p:cNvPr>
          <p:cNvSpPr/>
          <p:nvPr/>
        </p:nvSpPr>
        <p:spPr>
          <a:xfrm>
            <a:off x="-113615" y="3285261"/>
            <a:ext cx="164026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Who is it?</a:t>
            </a:r>
          </a:p>
        </p:txBody>
      </p:sp>
      <p:sp>
        <p:nvSpPr>
          <p:cNvPr id="27" name="TextBox 26">
            <a:extLst>
              <a:ext uri="{FF2B5EF4-FFF2-40B4-BE49-F238E27FC236}">
                <a16:creationId xmlns:a16="http://schemas.microsoft.com/office/drawing/2014/main" id="{FFCDA136-5856-1FF9-CCC9-3BFF1A3B827C}"/>
              </a:ext>
            </a:extLst>
          </p:cNvPr>
          <p:cNvSpPr txBox="1"/>
          <p:nvPr/>
        </p:nvSpPr>
        <p:spPr>
          <a:xfrm>
            <a:off x="18529" y="1767736"/>
            <a:ext cx="3532629" cy="1107996"/>
          </a:xfrm>
          <a:prstGeom prst="rect">
            <a:avLst/>
          </a:prstGeom>
          <a:noFill/>
        </p:spPr>
        <p:txBody>
          <a:bodyPr wrap="square" rtlCol="0">
            <a:spAutoFit/>
          </a:bodyPr>
          <a:lstStyle/>
          <a:p>
            <a:pPr algn="l"/>
            <a:r>
              <a:rPr lang="en-GB" sz="1100" noProof="0"/>
              <a:t>The User Feedback Group is a panel of users invited to test new content, features, designs, and functionalities before they are rolled out to a wider audience. By participating, members help ensure that Net Zero Go aligns with user needs.</a:t>
            </a:r>
          </a:p>
          <a:p>
            <a:pPr algn="l"/>
            <a:endParaRPr lang="en-GB" sz="1100" noProof="0"/>
          </a:p>
        </p:txBody>
      </p:sp>
      <p:pic>
        <p:nvPicPr>
          <p:cNvPr id="32" name="Picture 31" descr="A logo with a pin on it&#10;&#10;AI-generated content may be incorrect.">
            <a:extLst>
              <a:ext uri="{FF2B5EF4-FFF2-40B4-BE49-F238E27FC236}">
                <a16:creationId xmlns:a16="http://schemas.microsoft.com/office/drawing/2014/main" id="{BFE2432D-8133-81E2-D935-83DAF09112F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34" name="Oval 33">
            <a:extLst>
              <a:ext uri="{FF2B5EF4-FFF2-40B4-BE49-F238E27FC236}">
                <a16:creationId xmlns:a16="http://schemas.microsoft.com/office/drawing/2014/main" id="{F934E0D9-684D-ADE6-9913-D57CE29C69EE}"/>
              </a:ext>
            </a:extLst>
          </p:cNvPr>
          <p:cNvSpPr/>
          <p:nvPr/>
        </p:nvSpPr>
        <p:spPr>
          <a:xfrm>
            <a:off x="7211820" y="142679"/>
            <a:ext cx="736941" cy="711440"/>
          </a:xfrm>
          <a:prstGeom prst="ellipse">
            <a:avLst/>
          </a:prstGeom>
          <a:solidFill>
            <a:schemeClr val="bg1"/>
          </a:solidFill>
          <a:ln>
            <a:solidFill>
              <a:srgbClr val="0E0E0E"/>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33" name="Picture 32" descr="A logo with a pin on it&#10;&#10;AI-generated content may be incorrect.">
            <a:extLst>
              <a:ext uri="{FF2B5EF4-FFF2-40B4-BE49-F238E27FC236}">
                <a16:creationId xmlns:a16="http://schemas.microsoft.com/office/drawing/2014/main" id="{C5CECBF3-5873-93BC-27EC-FFCEF8E9C606}"/>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241427" y="163947"/>
            <a:ext cx="668904" cy="668904"/>
          </a:xfrm>
          <a:prstGeom prst="rect">
            <a:avLst/>
          </a:prstGeom>
        </p:spPr>
      </p:pic>
      <p:sp>
        <p:nvSpPr>
          <p:cNvPr id="35" name="Rectangle: Rounded Corners 34">
            <a:extLst>
              <a:ext uri="{FF2B5EF4-FFF2-40B4-BE49-F238E27FC236}">
                <a16:creationId xmlns:a16="http://schemas.microsoft.com/office/drawing/2014/main" id="{87D99402-8F33-617A-D43F-7BAC752AF873}"/>
              </a:ext>
            </a:extLst>
          </p:cNvPr>
          <p:cNvSpPr/>
          <p:nvPr/>
        </p:nvSpPr>
        <p:spPr>
          <a:xfrm>
            <a:off x="-16417" y="3964310"/>
            <a:ext cx="1935469" cy="652881"/>
          </a:xfrm>
          <a:prstGeom prst="roundRect">
            <a:avLst/>
          </a:prstGeom>
          <a:solidFill>
            <a:srgbClr val="95D4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366CFD89-7DDD-7AE5-0474-CE733078FBA1}"/>
              </a:ext>
            </a:extLst>
          </p:cNvPr>
          <p:cNvSpPr/>
          <p:nvPr/>
        </p:nvSpPr>
        <p:spPr>
          <a:xfrm>
            <a:off x="138232" y="4102453"/>
            <a:ext cx="12229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solidFill>
                  <a:prstClr val="black"/>
                </a:solidFill>
                <a:latin typeface="Segoe UI"/>
              </a:rPr>
              <a:t>Purpose </a:t>
            </a:r>
            <a:endParaRPr kumimoji="0" lang="en-GB" sz="1400" b="1" i="0" u="none" strike="noStrike" kern="1200" cap="none" spc="0" normalizeH="0" baseline="0" noProof="0">
              <a:ln>
                <a:noFill/>
              </a:ln>
              <a:solidFill>
                <a:prstClr val="black"/>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0F479C86-9135-55C7-648E-A8CDC7FD4B00}"/>
              </a:ext>
            </a:extLst>
          </p:cNvPr>
          <p:cNvSpPr txBox="1"/>
          <p:nvPr/>
        </p:nvSpPr>
        <p:spPr>
          <a:xfrm>
            <a:off x="3769502" y="4857535"/>
            <a:ext cx="4286035" cy="1785104"/>
          </a:xfrm>
          <a:prstGeom prst="rect">
            <a:avLst/>
          </a:prstGeom>
          <a:noFill/>
        </p:spPr>
        <p:txBody>
          <a:bodyPr wrap="square" rtlCol="0">
            <a:spAutoFit/>
          </a:bodyPr>
          <a:lstStyle/>
          <a:p>
            <a:pPr marL="171450" indent="-171450" algn="l">
              <a:buFont typeface="Arial" panose="020B0604020202020204" pitchFamily="34" charset="0"/>
              <a:buChar char="•"/>
            </a:pPr>
            <a:r>
              <a:rPr lang="en-GB" sz="1100" noProof="0"/>
              <a:t>To observe and analyse how users interact with new content or features after release, providing insights into the success of the implementation and areas for further refinement.</a:t>
            </a:r>
          </a:p>
          <a:p>
            <a:pPr marL="171450" indent="-171450" algn="l">
              <a:buFont typeface="Arial" panose="020B0604020202020204" pitchFamily="34" charset="0"/>
              <a:buChar char="•"/>
            </a:pPr>
            <a:r>
              <a:rPr lang="en-GB" sz="1100" noProof="0"/>
              <a:t>To create a strong connection between the product team and the user base, fostering a sense of ownership and loyalty among users. </a:t>
            </a:r>
          </a:p>
          <a:p>
            <a:pPr marL="171450" indent="-171450" algn="l">
              <a:buFont typeface="Arial" panose="020B0604020202020204" pitchFamily="34" charset="0"/>
              <a:buChar char="•"/>
            </a:pPr>
            <a:r>
              <a:rPr lang="en-GB" sz="1100" noProof="0"/>
              <a:t>To build a community of end user acting as ambassadors for the product within their networks</a:t>
            </a:r>
          </a:p>
          <a:p>
            <a:pPr algn="l"/>
            <a:endParaRPr lang="en-GB" sz="1100" noProof="0"/>
          </a:p>
          <a:p>
            <a:pPr algn="l"/>
            <a:endParaRPr lang="en-GB" sz="1100" noProof="0"/>
          </a:p>
        </p:txBody>
      </p:sp>
      <p:sp>
        <p:nvSpPr>
          <p:cNvPr id="37" name="TextBox 36">
            <a:extLst>
              <a:ext uri="{FF2B5EF4-FFF2-40B4-BE49-F238E27FC236}">
                <a16:creationId xmlns:a16="http://schemas.microsoft.com/office/drawing/2014/main" id="{18AAD4F4-20C8-3FD1-977A-FDE23718547E}"/>
              </a:ext>
            </a:extLst>
          </p:cNvPr>
          <p:cNvSpPr txBox="1"/>
          <p:nvPr/>
        </p:nvSpPr>
        <p:spPr>
          <a:xfrm>
            <a:off x="8103007" y="2026837"/>
            <a:ext cx="3934746" cy="4493538"/>
          </a:xfrm>
          <a:prstGeom prst="rect">
            <a:avLst/>
          </a:prstGeom>
          <a:noFill/>
        </p:spPr>
        <p:txBody>
          <a:bodyPr wrap="square" rtlCol="0">
            <a:spAutoFit/>
          </a:bodyPr>
          <a:lstStyle/>
          <a:p>
            <a:pPr marL="171450" indent="-171450" algn="l">
              <a:buFont typeface="Arial" panose="020B0604020202020204" pitchFamily="34" charset="0"/>
              <a:buChar char="•"/>
            </a:pPr>
            <a:r>
              <a:rPr lang="en-GB" sz="1100" noProof="0"/>
              <a:t>Members will play a key role in shaping the future of Net Zero Go by providing user feedback that directly influences its development to better meet user needs.</a:t>
            </a:r>
          </a:p>
          <a:p>
            <a:pPr marL="171450" indent="-171450" algn="l">
              <a:buFont typeface="Arial" panose="020B0604020202020204" pitchFamily="34" charset="0"/>
              <a:buChar char="•"/>
            </a:pPr>
            <a:r>
              <a:rPr lang="en-GB" sz="1100" noProof="0"/>
              <a:t>Members will connect with like-minded professionals from local authorities, expanding their professional networks</a:t>
            </a:r>
          </a:p>
          <a:p>
            <a:pPr marL="171450" indent="-171450" algn="l">
              <a:buFont typeface="Arial" panose="020B0604020202020204" pitchFamily="34" charset="0"/>
              <a:buChar char="•"/>
            </a:pPr>
            <a:r>
              <a:rPr lang="en-GB" sz="1100" noProof="0"/>
              <a:t>Members will have opportunity to raise their profile within the net zero community and become Net Zero Go Ambassadors by promoting the platform used by peers across the UK</a:t>
            </a:r>
          </a:p>
          <a:p>
            <a:pPr marL="171450" indent="-171450" algn="l">
              <a:buFont typeface="Arial" panose="020B0604020202020204" pitchFamily="34" charset="0"/>
              <a:buChar char="•"/>
            </a:pPr>
            <a:r>
              <a:rPr lang="en-GB" sz="1100" noProof="0"/>
              <a:t>Members will have opportunity to engage in discussions, workshops, and Q&amp;A sessions with peers, sharing knowledge and learning from others working in similar fields.</a:t>
            </a:r>
          </a:p>
          <a:p>
            <a:pPr marL="171450" indent="-171450" algn="l">
              <a:buFont typeface="Arial" panose="020B0604020202020204" pitchFamily="34" charset="0"/>
              <a:buChar char="•"/>
            </a:pPr>
            <a:r>
              <a:rPr lang="en-GB" sz="1100" noProof="0"/>
              <a:t>Members will be among the first to test new content, features, designs, and functionalities of the Net Zero Go platform before they are released to the wider public.</a:t>
            </a:r>
          </a:p>
          <a:p>
            <a:pPr marL="171450" indent="-171450" algn="l">
              <a:buFont typeface="Arial" panose="020B0604020202020204" pitchFamily="34" charset="0"/>
              <a:buChar char="•"/>
            </a:pPr>
            <a:endParaRPr lang="en-GB" sz="1100" noProof="0"/>
          </a:p>
          <a:p>
            <a:pPr marL="171450" indent="-171450" algn="l">
              <a:buFont typeface="Arial" panose="020B0604020202020204" pitchFamily="34" charset="0"/>
              <a:buChar char="•"/>
            </a:pPr>
            <a:endParaRPr lang="en-GB" sz="1100" noProof="0"/>
          </a:p>
          <a:p>
            <a:pPr marL="171450" indent="-171450" algn="l">
              <a:buFont typeface="Arial" panose="020B0604020202020204" pitchFamily="34" charset="0"/>
              <a:buChar char="•"/>
            </a:pPr>
            <a:endParaRPr lang="en-GB" sz="1100" noProof="0"/>
          </a:p>
          <a:p>
            <a:pPr algn="l"/>
            <a:r>
              <a:rPr lang="en-GB" sz="1100" b="1" noProof="0"/>
              <a:t>Voluntary Membership </a:t>
            </a:r>
          </a:p>
          <a:p>
            <a:pPr algn="l"/>
            <a:r>
              <a:rPr lang="en-GB" sz="1100" noProof="0"/>
              <a:t>There is no obligation to remain in the group if circumstances change, allowing members to participate at their own convenience.</a:t>
            </a:r>
          </a:p>
          <a:p>
            <a:pPr algn="l"/>
            <a:endParaRPr lang="en-GB" sz="1100" noProof="0"/>
          </a:p>
          <a:p>
            <a:pPr algn="l"/>
            <a:endParaRPr lang="en-GB" sz="1100" noProof="0"/>
          </a:p>
        </p:txBody>
      </p:sp>
      <p:sp>
        <p:nvSpPr>
          <p:cNvPr id="38" name="Rectangle 37">
            <a:extLst>
              <a:ext uri="{FF2B5EF4-FFF2-40B4-BE49-F238E27FC236}">
                <a16:creationId xmlns:a16="http://schemas.microsoft.com/office/drawing/2014/main" id="{556C8DFC-9A68-A455-93AB-8B6F6C42BE7A}"/>
              </a:ext>
            </a:extLst>
          </p:cNvPr>
          <p:cNvSpPr/>
          <p:nvPr/>
        </p:nvSpPr>
        <p:spPr>
          <a:xfrm>
            <a:off x="4097970" y="1341170"/>
            <a:ext cx="371736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solidFill>
                  <a:prstClr val="black"/>
                </a:solidFill>
                <a:latin typeface="Segoe UI"/>
              </a:rPr>
              <a:t>feedback-sharing sessions and co-creation </a:t>
            </a:r>
            <a:endParaRPr kumimoji="0" lang="en-GB" sz="1400" i="0" u="none" strike="noStrike" kern="1200" cap="none" spc="0" normalizeH="0" baseline="0" noProof="0">
              <a:ln>
                <a:noFill/>
              </a:ln>
              <a:solidFill>
                <a:prstClr val="black"/>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A3FDC2E8-8CBF-5244-9D21-0F083D0E2DFC}"/>
              </a:ext>
            </a:extLst>
          </p:cNvPr>
          <p:cNvSpPr txBox="1"/>
          <p:nvPr/>
        </p:nvSpPr>
        <p:spPr>
          <a:xfrm>
            <a:off x="2106947" y="2972676"/>
            <a:ext cx="2817292" cy="1446550"/>
          </a:xfrm>
          <a:prstGeom prst="rect">
            <a:avLst/>
          </a:prstGeom>
          <a:noFill/>
        </p:spPr>
        <p:txBody>
          <a:bodyPr wrap="square" rtlCol="0">
            <a:spAutoFit/>
          </a:bodyPr>
          <a:lstStyle/>
          <a:p>
            <a:pPr algn="l"/>
            <a:r>
              <a:rPr lang="en-GB" sz="1100" noProof="0"/>
              <a:t> The group consists of six energy project officers from across the UK, all with a special interest in improving Net Zero Go and participating in feedback-sharing sessions and co-creation. The table on the right represents the list of members' roles and their respective local organizations. </a:t>
            </a:r>
          </a:p>
          <a:p>
            <a:pPr algn="l"/>
            <a:endParaRPr lang="en-GB" sz="1100" noProof="0"/>
          </a:p>
        </p:txBody>
      </p:sp>
      <p:graphicFrame>
        <p:nvGraphicFramePr>
          <p:cNvPr id="41" name="Table 40">
            <a:extLst>
              <a:ext uri="{FF2B5EF4-FFF2-40B4-BE49-F238E27FC236}">
                <a16:creationId xmlns:a16="http://schemas.microsoft.com/office/drawing/2014/main" id="{B211F5BC-AC89-FA61-0E4C-55138DEEBA8A}"/>
              </a:ext>
            </a:extLst>
          </p:cNvPr>
          <p:cNvGraphicFramePr>
            <a:graphicFrameLocks noGrp="1"/>
          </p:cNvGraphicFramePr>
          <p:nvPr>
            <p:extLst>
              <p:ext uri="{D42A27DB-BD31-4B8C-83A1-F6EECF244321}">
                <p14:modId xmlns:p14="http://schemas.microsoft.com/office/powerpoint/2010/main" val="3364977901"/>
              </p:ext>
            </p:extLst>
          </p:nvPr>
        </p:nvGraphicFramePr>
        <p:xfrm>
          <a:off x="5078485" y="1882524"/>
          <a:ext cx="2910372" cy="2119737"/>
        </p:xfrm>
        <a:graphic>
          <a:graphicData uri="http://schemas.openxmlformats.org/drawingml/2006/table">
            <a:tbl>
              <a:tblPr>
                <a:tableStyleId>{5DA37D80-6434-44D0-A028-1B22A696006F}</a:tableStyleId>
              </a:tblPr>
              <a:tblGrid>
                <a:gridCol w="1455186">
                  <a:extLst>
                    <a:ext uri="{9D8B030D-6E8A-4147-A177-3AD203B41FA5}">
                      <a16:colId xmlns:a16="http://schemas.microsoft.com/office/drawing/2014/main" val="1108759374"/>
                    </a:ext>
                  </a:extLst>
                </a:gridCol>
                <a:gridCol w="1455186">
                  <a:extLst>
                    <a:ext uri="{9D8B030D-6E8A-4147-A177-3AD203B41FA5}">
                      <a16:colId xmlns:a16="http://schemas.microsoft.com/office/drawing/2014/main" val="3935756580"/>
                    </a:ext>
                  </a:extLst>
                </a:gridCol>
              </a:tblGrid>
              <a:tr h="146976">
                <a:tc>
                  <a:txBody>
                    <a:bodyPr/>
                    <a:lstStyle/>
                    <a:p>
                      <a:pPr algn="l" rtl="0" fontAlgn="base">
                        <a:lnSpc>
                          <a:spcPts val="1275"/>
                        </a:lnSpc>
                      </a:pPr>
                      <a:r>
                        <a:rPr lang="en-GB" sz="900" b="0" noProof="0">
                          <a:solidFill>
                            <a:srgbClr val="000000"/>
                          </a:solidFill>
                          <a:effectLst/>
                        </a:rPr>
                        <a:t>Role  </a:t>
                      </a:r>
                      <a:endParaRPr lang="en-GB" sz="900" b="0" i="0" noProof="0">
                        <a:effectLst/>
                      </a:endParaRPr>
                    </a:p>
                  </a:txBody>
                  <a:tcPr marL="35158" marR="35158" marT="17579" marB="17579">
                    <a:solidFill>
                      <a:schemeClr val="accent2">
                        <a:lumMod val="20000"/>
                        <a:lumOff val="80000"/>
                      </a:schemeClr>
                    </a:solidFill>
                  </a:tcPr>
                </a:tc>
                <a:tc>
                  <a:txBody>
                    <a:bodyPr/>
                    <a:lstStyle/>
                    <a:p>
                      <a:pPr algn="l" rtl="0" fontAlgn="base">
                        <a:lnSpc>
                          <a:spcPts val="1275"/>
                        </a:lnSpc>
                      </a:pPr>
                      <a:r>
                        <a:rPr lang="en-GB" sz="900" b="0" noProof="0">
                          <a:solidFill>
                            <a:srgbClr val="000000"/>
                          </a:solidFill>
                          <a:effectLst/>
                        </a:rPr>
                        <a:t>Organization </a:t>
                      </a:r>
                      <a:endParaRPr lang="en-GB" sz="900" b="0" i="0" noProof="0">
                        <a:effectLst/>
                      </a:endParaRPr>
                    </a:p>
                  </a:txBody>
                  <a:tcPr marL="35158" marR="35158" marT="17579" marB="17579">
                    <a:solidFill>
                      <a:schemeClr val="accent2">
                        <a:lumMod val="20000"/>
                        <a:lumOff val="80000"/>
                      </a:schemeClr>
                    </a:solidFill>
                  </a:tcPr>
                </a:tc>
                <a:extLst>
                  <a:ext uri="{0D108BD9-81ED-4DB2-BD59-A6C34878D82A}">
                    <a16:rowId xmlns:a16="http://schemas.microsoft.com/office/drawing/2014/main" val="3630596837"/>
                  </a:ext>
                </a:extLst>
              </a:tr>
              <a:tr h="287691">
                <a:tc>
                  <a:txBody>
                    <a:bodyPr/>
                    <a:lstStyle/>
                    <a:p>
                      <a:pPr algn="l" rtl="0" fontAlgn="base">
                        <a:lnSpc>
                          <a:spcPts val="1275"/>
                        </a:lnSpc>
                      </a:pPr>
                      <a:r>
                        <a:rPr lang="en-GB" sz="900" b="0" noProof="0">
                          <a:effectLst/>
                        </a:rPr>
                        <a:t>Housing Retrofit Office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Liverpool City Region Combined Authority </a:t>
                      </a:r>
                      <a:endParaRPr lang="en-GB" sz="900" b="0" i="0" noProof="0">
                        <a:effectLst/>
                      </a:endParaRPr>
                    </a:p>
                  </a:txBody>
                  <a:tcPr marL="35158" marR="35158" marT="17579" marB="17579"/>
                </a:tc>
                <a:extLst>
                  <a:ext uri="{0D108BD9-81ED-4DB2-BD59-A6C34878D82A}">
                    <a16:rowId xmlns:a16="http://schemas.microsoft.com/office/drawing/2014/main" val="484321297"/>
                  </a:ext>
                </a:extLst>
              </a:tr>
              <a:tr h="287691">
                <a:tc>
                  <a:txBody>
                    <a:bodyPr/>
                    <a:lstStyle/>
                    <a:p>
                      <a:pPr algn="l" rtl="0" fontAlgn="base">
                        <a:lnSpc>
                          <a:spcPts val="1275"/>
                        </a:lnSpc>
                      </a:pPr>
                      <a:r>
                        <a:rPr lang="en-GB" sz="900" b="0" noProof="0">
                          <a:effectLst/>
                        </a:rPr>
                        <a:t>Sustainable Development Officer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Aberdeenshire Council </a:t>
                      </a:r>
                      <a:endParaRPr lang="en-GB" sz="900" b="0" i="0" noProof="0">
                        <a:effectLst/>
                      </a:endParaRPr>
                    </a:p>
                  </a:txBody>
                  <a:tcPr marL="35158" marR="35158" marT="17579" marB="17579"/>
                </a:tc>
                <a:extLst>
                  <a:ext uri="{0D108BD9-81ED-4DB2-BD59-A6C34878D82A}">
                    <a16:rowId xmlns:a16="http://schemas.microsoft.com/office/drawing/2014/main" val="3864599865"/>
                  </a:ext>
                </a:extLst>
              </a:tr>
              <a:tr h="146976">
                <a:tc>
                  <a:txBody>
                    <a:bodyPr/>
                    <a:lstStyle/>
                    <a:p>
                      <a:pPr algn="l" rtl="0" fontAlgn="base">
                        <a:lnSpc>
                          <a:spcPts val="1275"/>
                        </a:lnSpc>
                      </a:pPr>
                      <a:r>
                        <a:rPr lang="en-GB" sz="900" b="0" noProof="0">
                          <a:effectLst/>
                        </a:rPr>
                        <a:t>Climate Change Manager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Borough Council </a:t>
                      </a:r>
                      <a:endParaRPr lang="en-GB" sz="900" b="0" i="0" noProof="0">
                        <a:effectLst/>
                      </a:endParaRPr>
                    </a:p>
                  </a:txBody>
                  <a:tcPr marL="35158" marR="35158" marT="17579" marB="17579"/>
                </a:tc>
                <a:extLst>
                  <a:ext uri="{0D108BD9-81ED-4DB2-BD59-A6C34878D82A}">
                    <a16:rowId xmlns:a16="http://schemas.microsoft.com/office/drawing/2014/main" val="1715909590"/>
                  </a:ext>
                </a:extLst>
              </a:tr>
              <a:tr h="287691">
                <a:tc>
                  <a:txBody>
                    <a:bodyPr/>
                    <a:lstStyle/>
                    <a:p>
                      <a:pPr algn="l" rtl="0" fontAlgn="base">
                        <a:lnSpc>
                          <a:spcPts val="1275"/>
                        </a:lnSpc>
                      </a:pPr>
                      <a:r>
                        <a:rPr lang="en-GB" sz="900" b="0" noProof="0">
                          <a:effectLst/>
                        </a:rPr>
                        <a:t>Environmental Project Officer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West of England Combined Authority </a:t>
                      </a:r>
                      <a:endParaRPr lang="en-GB" sz="900" b="0" i="0" noProof="0">
                        <a:effectLst/>
                      </a:endParaRPr>
                    </a:p>
                  </a:txBody>
                  <a:tcPr marL="35158" marR="35158" marT="17579" marB="17579"/>
                </a:tc>
                <a:extLst>
                  <a:ext uri="{0D108BD9-81ED-4DB2-BD59-A6C34878D82A}">
                    <a16:rowId xmlns:a16="http://schemas.microsoft.com/office/drawing/2014/main" val="3361290187"/>
                  </a:ext>
                </a:extLst>
              </a:tr>
              <a:tr h="287691">
                <a:tc>
                  <a:txBody>
                    <a:bodyPr/>
                    <a:lstStyle/>
                    <a:p>
                      <a:pPr algn="l" rtl="0" fontAlgn="base">
                        <a:lnSpc>
                          <a:spcPts val="1275"/>
                        </a:lnSpc>
                      </a:pPr>
                      <a:r>
                        <a:rPr lang="en-GB" sz="900" b="0" noProof="0">
                          <a:effectLst/>
                        </a:rPr>
                        <a:t>Project Manager Climate Change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Northumberland County Council  </a:t>
                      </a:r>
                      <a:endParaRPr lang="en-GB" sz="900" b="0" i="0" noProof="0">
                        <a:effectLst/>
                      </a:endParaRPr>
                    </a:p>
                  </a:txBody>
                  <a:tcPr marL="35158" marR="35158" marT="17579" marB="17579"/>
                </a:tc>
                <a:extLst>
                  <a:ext uri="{0D108BD9-81ED-4DB2-BD59-A6C34878D82A}">
                    <a16:rowId xmlns:a16="http://schemas.microsoft.com/office/drawing/2014/main" val="2592562253"/>
                  </a:ext>
                </a:extLst>
              </a:tr>
              <a:tr h="287691">
                <a:tc>
                  <a:txBody>
                    <a:bodyPr/>
                    <a:lstStyle/>
                    <a:p>
                      <a:pPr algn="l" rtl="0" fontAlgn="base">
                        <a:lnSpc>
                          <a:spcPts val="1275"/>
                        </a:lnSpc>
                      </a:pPr>
                      <a:r>
                        <a:rPr lang="en-GB" sz="900" b="0" noProof="0">
                          <a:effectLst/>
                        </a:rPr>
                        <a:t>Sustainability and Climate Change Officer </a:t>
                      </a:r>
                      <a:endParaRPr lang="en-GB" sz="900" b="0" i="0" noProof="0">
                        <a:effectLst/>
                      </a:endParaRPr>
                    </a:p>
                  </a:txBody>
                  <a:tcPr marL="35158" marR="35158" marT="17579" marB="17579"/>
                </a:tc>
                <a:tc>
                  <a:txBody>
                    <a:bodyPr/>
                    <a:lstStyle/>
                    <a:p>
                      <a:pPr algn="l" rtl="0" fontAlgn="base">
                        <a:lnSpc>
                          <a:spcPts val="1275"/>
                        </a:lnSpc>
                      </a:pPr>
                      <a:r>
                        <a:rPr lang="en-GB" sz="900" b="0" noProof="0">
                          <a:effectLst/>
                        </a:rPr>
                        <a:t>Hart District Council </a:t>
                      </a:r>
                      <a:endParaRPr lang="en-GB" sz="900" b="0" i="0" noProof="0">
                        <a:effectLst/>
                      </a:endParaRPr>
                    </a:p>
                  </a:txBody>
                  <a:tcPr marL="35158" marR="35158" marT="17579" marB="17579"/>
                </a:tc>
                <a:extLst>
                  <a:ext uri="{0D108BD9-81ED-4DB2-BD59-A6C34878D82A}">
                    <a16:rowId xmlns:a16="http://schemas.microsoft.com/office/drawing/2014/main" val="3397944918"/>
                  </a:ext>
                </a:extLst>
              </a:tr>
            </a:tbl>
          </a:graphicData>
        </a:graphic>
      </p:graphicFrame>
    </p:spTree>
    <p:extLst>
      <p:ext uri="{BB962C8B-B14F-4D97-AF65-F5344CB8AC3E}">
        <p14:creationId xmlns:p14="http://schemas.microsoft.com/office/powerpoint/2010/main" val="104441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9EAF0-5A1A-36EF-9122-96744F425EF4}"/>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7E79DA77-F2FD-89F5-E437-21AFCBF0602E}"/>
              </a:ext>
            </a:extLst>
          </p:cNvPr>
          <p:cNvSpPr/>
          <p:nvPr/>
        </p:nvSpPr>
        <p:spPr>
          <a:xfrm>
            <a:off x="8055538" y="0"/>
            <a:ext cx="4136461"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9" name="TextBox 48">
            <a:extLst>
              <a:ext uri="{FF2B5EF4-FFF2-40B4-BE49-F238E27FC236}">
                <a16:creationId xmlns:a16="http://schemas.microsoft.com/office/drawing/2014/main" id="{640F62F6-E42E-5369-DC3E-E5D896AB66CD}"/>
              </a:ext>
            </a:extLst>
          </p:cNvPr>
          <p:cNvSpPr txBox="1"/>
          <p:nvPr/>
        </p:nvSpPr>
        <p:spPr>
          <a:xfrm>
            <a:off x="8816221" y="6040181"/>
            <a:ext cx="26982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mn-cs"/>
              </a:rPr>
              <a:t>We have real connections!</a:t>
            </a:r>
          </a:p>
        </p:txBody>
      </p:sp>
      <p:sp>
        <p:nvSpPr>
          <p:cNvPr id="57" name="Rectangle 56">
            <a:extLst>
              <a:ext uri="{FF2B5EF4-FFF2-40B4-BE49-F238E27FC236}">
                <a16:creationId xmlns:a16="http://schemas.microsoft.com/office/drawing/2014/main" id="{9F81BAD3-0100-FF7B-4DE0-352A81E852FC}"/>
              </a:ext>
            </a:extLst>
          </p:cNvPr>
          <p:cNvSpPr/>
          <p:nvPr/>
        </p:nvSpPr>
        <p:spPr>
          <a:xfrm>
            <a:off x="9806109" y="5936845"/>
            <a:ext cx="494733"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AF0FA6FB-F32F-5ED4-2DE6-F55A66A9D6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Slide Number Placeholder 3">
            <a:extLst>
              <a:ext uri="{FF2B5EF4-FFF2-40B4-BE49-F238E27FC236}">
                <a16:creationId xmlns:a16="http://schemas.microsoft.com/office/drawing/2014/main" id="{61A6CC9A-EE4C-5986-B594-FDAD93481F44}"/>
              </a:ext>
            </a:extLst>
          </p:cNvPr>
          <p:cNvSpPr txBox="1">
            <a:spLocks/>
          </p:cNvSpPr>
          <p:nvPr/>
        </p:nvSpPr>
        <p:spPr>
          <a:xfrm>
            <a:off x="11364913" y="6494463"/>
            <a:ext cx="827087"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Roboto Light" panose="02000000000000000000" pitchFamily="2"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a:ln>
                <a:noFill/>
              </a:ln>
              <a:solidFill>
                <a:prstClr val="black">
                  <a:tint val="75000"/>
                </a:prstClr>
              </a:solidFill>
              <a:effectLst/>
              <a:uLnTx/>
              <a:uFillTx/>
              <a:latin typeface="Segoe UI" panose="020B0502040204020203" pitchFamily="34" charset="0"/>
              <a:ea typeface="Roboto Light" panose="02000000000000000000" pitchFamily="2" charset="0"/>
              <a:cs typeface="Segoe UI" panose="020B0502040204020203" pitchFamily="34" charset="0"/>
            </a:endParaRPr>
          </a:p>
        </p:txBody>
      </p:sp>
      <p:sp>
        <p:nvSpPr>
          <p:cNvPr id="6" name="Rectangle: Rounded Corners 5">
            <a:extLst>
              <a:ext uri="{FF2B5EF4-FFF2-40B4-BE49-F238E27FC236}">
                <a16:creationId xmlns:a16="http://schemas.microsoft.com/office/drawing/2014/main" id="{05AD2DF1-0C2D-DED8-3F5A-EC30728FD0E1}"/>
              </a:ext>
            </a:extLst>
          </p:cNvPr>
          <p:cNvSpPr/>
          <p:nvPr/>
        </p:nvSpPr>
        <p:spPr>
          <a:xfrm>
            <a:off x="916437" y="2701912"/>
            <a:ext cx="6197575" cy="658685"/>
          </a:xfrm>
          <a:prstGeom prst="roundRect">
            <a:avLst/>
          </a:prstGeom>
          <a:solidFill>
            <a:srgbClr val="95D4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62BE2800-EC24-6511-44A0-1124F8840388}"/>
              </a:ext>
            </a:extLst>
          </p:cNvPr>
          <p:cNvGrpSpPr/>
          <p:nvPr/>
        </p:nvGrpSpPr>
        <p:grpSpPr>
          <a:xfrm>
            <a:off x="-97038" y="1143242"/>
            <a:ext cx="10920404" cy="3303972"/>
            <a:chOff x="2158082" y="796399"/>
            <a:chExt cx="10920404" cy="3303972"/>
          </a:xfrm>
        </p:grpSpPr>
        <p:sp>
          <p:nvSpPr>
            <p:cNvPr id="27" name="TextBox 26">
              <a:extLst>
                <a:ext uri="{FF2B5EF4-FFF2-40B4-BE49-F238E27FC236}">
                  <a16:creationId xmlns:a16="http://schemas.microsoft.com/office/drawing/2014/main" id="{6243CD1C-3921-107D-AC9C-6A47271B9360}"/>
                </a:ext>
              </a:extLst>
            </p:cNvPr>
            <p:cNvSpPr txBox="1"/>
            <p:nvPr/>
          </p:nvSpPr>
          <p:spPr>
            <a:xfrm>
              <a:off x="2158082" y="3792594"/>
              <a:ext cx="16289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solidFill>
                    <a:prstClr val="black"/>
                  </a:solidFill>
                  <a:latin typeface="Segoe UI"/>
                </a:rPr>
                <a:t>OUTCOME</a:t>
              </a:r>
              <a:endParaRPr kumimoji="0" lang="en-GB" sz="1400" b="1" i="0" u="none" strike="noStrike" kern="1200" cap="none" spc="0" normalizeH="0" baseline="0" noProof="0">
                <a:ln>
                  <a:noFill/>
                </a:ln>
                <a:solidFill>
                  <a:prstClr val="black"/>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5EABB87F-AD62-578F-437A-FBC019707CF7}"/>
                </a:ext>
              </a:extLst>
            </p:cNvPr>
            <p:cNvSpPr/>
            <p:nvPr/>
          </p:nvSpPr>
          <p:spPr>
            <a:xfrm>
              <a:off x="3340435" y="2499692"/>
              <a:ext cx="558149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Launching Event - Workshop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a:solidFill>
                    <a:prstClr val="black"/>
                  </a:solidFill>
                  <a:latin typeface="Segoe UI"/>
                </a:rPr>
                <a:t>20.02.2025</a:t>
              </a:r>
              <a:r>
                <a:rPr kumimoji="0" lang="en-GB" sz="1400" b="1" i="0" u="none" strike="noStrike" kern="1200" cap="none" spc="0" normalizeH="0" baseline="0" noProof="0">
                  <a:ln>
                    <a:noFill/>
                  </a:ln>
                  <a:solidFill>
                    <a:prstClr val="black"/>
                  </a:solidFill>
                  <a:effectLst/>
                  <a:uLnTx/>
                  <a:uFillTx/>
                  <a:latin typeface="Segoe UI"/>
                  <a:ea typeface="+mn-ea"/>
                  <a:cs typeface="+mn-cs"/>
                </a:rPr>
                <a:t> </a:t>
              </a:r>
            </a:p>
          </p:txBody>
        </p:sp>
        <p:sp>
          <p:nvSpPr>
            <p:cNvPr id="3" name="TextBox 2">
              <a:extLst>
                <a:ext uri="{FF2B5EF4-FFF2-40B4-BE49-F238E27FC236}">
                  <a16:creationId xmlns:a16="http://schemas.microsoft.com/office/drawing/2014/main" id="{CB127C75-C0CE-1C19-AC24-16948B031145}"/>
                </a:ext>
              </a:extLst>
            </p:cNvPr>
            <p:cNvSpPr txBox="1"/>
            <p:nvPr/>
          </p:nvSpPr>
          <p:spPr>
            <a:xfrm>
              <a:off x="10310657" y="796399"/>
              <a:ext cx="27678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IMPACT OF THE GROUP</a:t>
              </a:r>
            </a:p>
          </p:txBody>
        </p:sp>
        <p:sp>
          <p:nvSpPr>
            <p:cNvPr id="7" name="TextBox 6">
              <a:extLst>
                <a:ext uri="{FF2B5EF4-FFF2-40B4-BE49-F238E27FC236}">
                  <a16:creationId xmlns:a16="http://schemas.microsoft.com/office/drawing/2014/main" id="{42504804-5609-1052-9506-D8DE9AEC4B29}"/>
                </a:ext>
              </a:extLst>
            </p:cNvPr>
            <p:cNvSpPr txBox="1"/>
            <p:nvPr/>
          </p:nvSpPr>
          <p:spPr>
            <a:xfrm>
              <a:off x="8427606" y="3732585"/>
              <a:ext cx="16289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a:ea typeface="+mn-ea"/>
                  <a:cs typeface="+mn-cs"/>
                </a:rPr>
                <a:t>OUTPUT </a:t>
              </a:r>
            </a:p>
          </p:txBody>
        </p:sp>
      </p:grpSp>
      <p:grpSp>
        <p:nvGrpSpPr>
          <p:cNvPr id="12" name="Group 11">
            <a:extLst>
              <a:ext uri="{FF2B5EF4-FFF2-40B4-BE49-F238E27FC236}">
                <a16:creationId xmlns:a16="http://schemas.microsoft.com/office/drawing/2014/main" id="{F4795919-5A86-FEEB-5F54-E2BBFB804EC6}"/>
              </a:ext>
            </a:extLst>
          </p:cNvPr>
          <p:cNvGrpSpPr/>
          <p:nvPr/>
        </p:nvGrpSpPr>
        <p:grpSpPr>
          <a:xfrm>
            <a:off x="1047930" y="1451019"/>
            <a:ext cx="5730807" cy="1519500"/>
            <a:chOff x="3093320" y="1013690"/>
            <a:chExt cx="5730807" cy="1519500"/>
          </a:xfrm>
        </p:grpSpPr>
        <p:grpSp>
          <p:nvGrpSpPr>
            <p:cNvPr id="13" name="Group 12">
              <a:extLst>
                <a:ext uri="{FF2B5EF4-FFF2-40B4-BE49-F238E27FC236}">
                  <a16:creationId xmlns:a16="http://schemas.microsoft.com/office/drawing/2014/main" id="{443166AF-88A5-6697-5E30-377D5EE71596}"/>
                </a:ext>
              </a:extLst>
            </p:cNvPr>
            <p:cNvGrpSpPr/>
            <p:nvPr/>
          </p:nvGrpSpPr>
          <p:grpSpPr>
            <a:xfrm>
              <a:off x="3093320" y="1013690"/>
              <a:ext cx="5730807" cy="1260586"/>
              <a:chOff x="3093320" y="1013690"/>
              <a:chExt cx="5730807" cy="1260586"/>
            </a:xfrm>
          </p:grpSpPr>
          <p:pic>
            <p:nvPicPr>
              <p:cNvPr id="19" name="Picture 18" descr="A close up of a logo&#10;&#10;Description automatically generated">
                <a:extLst>
                  <a:ext uri="{FF2B5EF4-FFF2-40B4-BE49-F238E27FC236}">
                    <a16:creationId xmlns:a16="http://schemas.microsoft.com/office/drawing/2014/main" id="{85B79B2E-9C9E-0464-6EEE-E2E4EB432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4198" y="1013690"/>
                <a:ext cx="1008000" cy="1008000"/>
              </a:xfrm>
              <a:prstGeom prst="rect">
                <a:avLst/>
              </a:prstGeom>
            </p:spPr>
          </p:pic>
          <p:pic>
            <p:nvPicPr>
              <p:cNvPr id="20" name="Picture 19" descr="A picture containing drawing, game&#10;&#10;Description automatically generated">
                <a:extLst>
                  <a:ext uri="{FF2B5EF4-FFF2-40B4-BE49-F238E27FC236}">
                    <a16:creationId xmlns:a16="http://schemas.microsoft.com/office/drawing/2014/main" id="{5BB522DD-5603-852D-34F0-0D9F2EE659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8299" y="1016738"/>
                <a:ext cx="1008000" cy="1008000"/>
              </a:xfrm>
              <a:prstGeom prst="rect">
                <a:avLst/>
              </a:prstGeom>
            </p:spPr>
          </p:pic>
          <p:pic>
            <p:nvPicPr>
              <p:cNvPr id="21" name="Picture 20" descr="A drawing of a face&#10;&#10;Description automatically generated">
                <a:extLst>
                  <a:ext uri="{FF2B5EF4-FFF2-40B4-BE49-F238E27FC236}">
                    <a16:creationId xmlns:a16="http://schemas.microsoft.com/office/drawing/2014/main" id="{298D92A0-7EFE-1755-130C-A9FD0AC457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5916" y="1016738"/>
                <a:ext cx="1008000" cy="1008000"/>
              </a:xfrm>
              <a:prstGeom prst="rect">
                <a:avLst/>
              </a:prstGeom>
            </p:spPr>
          </p:pic>
          <p:pic>
            <p:nvPicPr>
              <p:cNvPr id="22" name="Picture 21" descr="A picture containing drawing, mirror, game&#10;&#10;Description automatically generated">
                <a:extLst>
                  <a:ext uri="{FF2B5EF4-FFF2-40B4-BE49-F238E27FC236}">
                    <a16:creationId xmlns:a16="http://schemas.microsoft.com/office/drawing/2014/main" id="{CB5AA8ED-044A-D05F-19FB-2004145141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03533" y="1013690"/>
                <a:ext cx="1008000" cy="1008000"/>
              </a:xfrm>
              <a:prstGeom prst="rect">
                <a:avLst/>
              </a:prstGeom>
            </p:spPr>
          </p:pic>
          <p:sp>
            <p:nvSpPr>
              <p:cNvPr id="23" name="Rectangle: Rounded Corners 22">
                <a:extLst>
                  <a:ext uri="{FF2B5EF4-FFF2-40B4-BE49-F238E27FC236}">
                    <a16:creationId xmlns:a16="http://schemas.microsoft.com/office/drawing/2014/main" id="{7B5B1B05-06B1-DC7C-78D9-805889614E16}"/>
                  </a:ext>
                </a:extLst>
              </p:cNvPr>
              <p:cNvSpPr/>
              <p:nvPr/>
            </p:nvSpPr>
            <p:spPr>
              <a:xfrm>
                <a:off x="3093320" y="1889759"/>
                <a:ext cx="1237957" cy="38451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sp>
            <p:nvSpPr>
              <p:cNvPr id="24" name="Rectangle: Rounded Corners 23">
                <a:extLst>
                  <a:ext uri="{FF2B5EF4-FFF2-40B4-BE49-F238E27FC236}">
                    <a16:creationId xmlns:a16="http://schemas.microsoft.com/office/drawing/2014/main" id="{EA560B66-4628-1F97-94FB-3251D95287FC}"/>
                  </a:ext>
                </a:extLst>
              </p:cNvPr>
              <p:cNvSpPr/>
              <p:nvPr/>
            </p:nvSpPr>
            <p:spPr>
              <a:xfrm>
                <a:off x="4590938" y="1889759"/>
                <a:ext cx="1237957" cy="38451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sp>
            <p:nvSpPr>
              <p:cNvPr id="25" name="Rectangle: Rounded Corners 24">
                <a:extLst>
                  <a:ext uri="{FF2B5EF4-FFF2-40B4-BE49-F238E27FC236}">
                    <a16:creationId xmlns:a16="http://schemas.microsoft.com/office/drawing/2014/main" id="{095301B2-1A2B-245C-3682-60B3218B0291}"/>
                  </a:ext>
                </a:extLst>
              </p:cNvPr>
              <p:cNvSpPr/>
              <p:nvPr/>
            </p:nvSpPr>
            <p:spPr>
              <a:xfrm>
                <a:off x="6088554" y="1889759"/>
                <a:ext cx="1237957" cy="38451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sp>
            <p:nvSpPr>
              <p:cNvPr id="26" name="Rectangle: Rounded Corners 25">
                <a:extLst>
                  <a:ext uri="{FF2B5EF4-FFF2-40B4-BE49-F238E27FC236}">
                    <a16:creationId xmlns:a16="http://schemas.microsoft.com/office/drawing/2014/main" id="{49503146-DD65-9C91-694D-B9E540EEE61D}"/>
                  </a:ext>
                </a:extLst>
              </p:cNvPr>
              <p:cNvSpPr/>
              <p:nvPr/>
            </p:nvSpPr>
            <p:spPr>
              <a:xfrm>
                <a:off x="7586170" y="1889759"/>
                <a:ext cx="1237957" cy="38451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 name="Group 13">
              <a:extLst>
                <a:ext uri="{FF2B5EF4-FFF2-40B4-BE49-F238E27FC236}">
                  <a16:creationId xmlns:a16="http://schemas.microsoft.com/office/drawing/2014/main" id="{63A01568-DB1E-B38D-4E04-B87A1F1BF02E}"/>
                </a:ext>
              </a:extLst>
            </p:cNvPr>
            <p:cNvGrpSpPr/>
            <p:nvPr/>
          </p:nvGrpSpPr>
          <p:grpSpPr>
            <a:xfrm>
              <a:off x="4069845" y="2320394"/>
              <a:ext cx="3777756" cy="212796"/>
              <a:chOff x="4069845" y="2297954"/>
              <a:chExt cx="3777756" cy="212796"/>
            </a:xfrm>
          </p:grpSpPr>
          <p:pic>
            <p:nvPicPr>
              <p:cNvPr id="15" name="Picture 14" descr="A picture containing clock&#10;&#10;Description automatically generated">
                <a:extLst>
                  <a:ext uri="{FF2B5EF4-FFF2-40B4-BE49-F238E27FC236}">
                    <a16:creationId xmlns:a16="http://schemas.microsoft.com/office/drawing/2014/main" id="{93D11B10-6F33-D5F5-C347-66DC4FD55E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857101">
                <a:off x="4069845" y="2297955"/>
                <a:ext cx="203661" cy="203661"/>
              </a:xfrm>
              <a:prstGeom prst="rect">
                <a:avLst/>
              </a:prstGeom>
            </p:spPr>
          </p:pic>
          <p:pic>
            <p:nvPicPr>
              <p:cNvPr id="16" name="Picture 15" descr="A picture containing clock&#10;&#10;Description automatically generated">
                <a:extLst>
                  <a:ext uri="{FF2B5EF4-FFF2-40B4-BE49-F238E27FC236}">
                    <a16:creationId xmlns:a16="http://schemas.microsoft.com/office/drawing/2014/main" id="{93F41FBD-967B-DCCA-FFD2-54132F5DDE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7742899" flipH="1">
                <a:off x="7643940" y="2297954"/>
                <a:ext cx="203661" cy="203661"/>
              </a:xfrm>
              <a:prstGeom prst="rect">
                <a:avLst/>
              </a:prstGeom>
            </p:spPr>
          </p:pic>
          <p:pic>
            <p:nvPicPr>
              <p:cNvPr id="17" name="Picture 16" descr="A picture containing clock&#10;&#10;Description automatically generated">
                <a:extLst>
                  <a:ext uri="{FF2B5EF4-FFF2-40B4-BE49-F238E27FC236}">
                    <a16:creationId xmlns:a16="http://schemas.microsoft.com/office/drawing/2014/main" id="{1FC75740-7E74-917D-5555-61EABC2C8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5080806" y="2307089"/>
                <a:ext cx="203661" cy="203661"/>
              </a:xfrm>
              <a:prstGeom prst="rect">
                <a:avLst/>
              </a:prstGeom>
            </p:spPr>
          </p:pic>
          <p:pic>
            <p:nvPicPr>
              <p:cNvPr id="18" name="Picture 17" descr="A picture containing clock&#10;&#10;Description automatically generated">
                <a:extLst>
                  <a:ext uri="{FF2B5EF4-FFF2-40B4-BE49-F238E27FC236}">
                    <a16:creationId xmlns:a16="http://schemas.microsoft.com/office/drawing/2014/main" id="{EE6ED2BF-C5D8-5DF0-D175-96C2EDE21D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576969" y="2307089"/>
                <a:ext cx="203661" cy="203661"/>
              </a:xfrm>
              <a:prstGeom prst="rect">
                <a:avLst/>
              </a:prstGeom>
            </p:spPr>
          </p:pic>
        </p:grpSp>
      </p:grpSp>
      <p:pic>
        <p:nvPicPr>
          <p:cNvPr id="58" name="Graphic 57">
            <a:extLst>
              <a:ext uri="{FF2B5EF4-FFF2-40B4-BE49-F238E27FC236}">
                <a16:creationId xmlns:a16="http://schemas.microsoft.com/office/drawing/2014/main" id="{9F20031B-FA97-8A90-0FEC-3286D4155FD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15089" y="294483"/>
            <a:ext cx="1693422" cy="558372"/>
          </a:xfrm>
          <a:prstGeom prst="rect">
            <a:avLst/>
          </a:prstGeom>
        </p:spPr>
      </p:pic>
      <p:sp>
        <p:nvSpPr>
          <p:cNvPr id="8" name="Title 2">
            <a:extLst>
              <a:ext uri="{FF2B5EF4-FFF2-40B4-BE49-F238E27FC236}">
                <a16:creationId xmlns:a16="http://schemas.microsoft.com/office/drawing/2014/main" id="{2BEDE3D9-D78C-5D88-026E-75BC70A81B06}"/>
              </a:ext>
            </a:extLst>
          </p:cNvPr>
          <p:cNvSpPr>
            <a:spLocks noGrp="1"/>
          </p:cNvSpPr>
          <p:nvPr>
            <p:ph type="title"/>
          </p:nvPr>
        </p:nvSpPr>
        <p:spPr>
          <a:xfrm>
            <a:off x="425766" y="128268"/>
            <a:ext cx="9627710" cy="523220"/>
          </a:xfrm>
        </p:spPr>
        <p:txBody>
          <a:bodyPr/>
          <a:lstStyle/>
          <a:p>
            <a:r>
              <a:rPr lang="en-GB" noProof="0"/>
              <a:t>User Feedback Group</a:t>
            </a:r>
          </a:p>
        </p:txBody>
      </p:sp>
      <p:pic>
        <p:nvPicPr>
          <p:cNvPr id="4" name="Picture 3">
            <a:extLst>
              <a:ext uri="{FF2B5EF4-FFF2-40B4-BE49-F238E27FC236}">
                <a16:creationId xmlns:a16="http://schemas.microsoft.com/office/drawing/2014/main" id="{323FEF07-4EBB-3A2B-AE32-88E90010A55B}"/>
              </a:ext>
            </a:extLst>
          </p:cNvPr>
          <p:cNvPicPr>
            <a:picLocks noChangeAspect="1"/>
          </p:cNvPicPr>
          <p:nvPr/>
        </p:nvPicPr>
        <p:blipFill>
          <a:blip r:embed="rId10"/>
          <a:srcRect l="23707" t="29757"/>
          <a:stretch/>
        </p:blipFill>
        <p:spPr>
          <a:xfrm>
            <a:off x="1531927" y="4034865"/>
            <a:ext cx="4640559" cy="2536850"/>
          </a:xfrm>
          <a:prstGeom prst="rect">
            <a:avLst/>
          </a:prstGeom>
        </p:spPr>
      </p:pic>
      <p:sp>
        <p:nvSpPr>
          <p:cNvPr id="9" name="TextBox 8">
            <a:extLst>
              <a:ext uri="{FF2B5EF4-FFF2-40B4-BE49-F238E27FC236}">
                <a16:creationId xmlns:a16="http://schemas.microsoft.com/office/drawing/2014/main" id="{A5955EFE-BC09-20A3-F106-D617ACE968A1}"/>
              </a:ext>
            </a:extLst>
          </p:cNvPr>
          <p:cNvSpPr txBox="1"/>
          <p:nvPr/>
        </p:nvSpPr>
        <p:spPr>
          <a:xfrm>
            <a:off x="93133" y="4732867"/>
            <a:ext cx="1428036" cy="1615827"/>
          </a:xfrm>
          <a:prstGeom prst="rect">
            <a:avLst/>
          </a:prstGeom>
          <a:noFill/>
        </p:spPr>
        <p:txBody>
          <a:bodyPr wrap="square" rtlCol="0">
            <a:spAutoFit/>
          </a:bodyPr>
          <a:lstStyle/>
          <a:p>
            <a:pPr algn="l"/>
            <a:r>
              <a:rPr lang="en-GB" sz="1100" noProof="0"/>
              <a:t>We hosted the launch event on February 20th in the form of a workshop, reflecting on the impact that Net Zero Go has had on each participant.</a:t>
            </a:r>
          </a:p>
        </p:txBody>
      </p:sp>
      <p:sp>
        <p:nvSpPr>
          <p:cNvPr id="10" name="TextBox 9">
            <a:extLst>
              <a:ext uri="{FF2B5EF4-FFF2-40B4-BE49-F238E27FC236}">
                <a16:creationId xmlns:a16="http://schemas.microsoft.com/office/drawing/2014/main" id="{C4FBA265-279C-3D87-3CEA-0290D04BBF5D}"/>
              </a:ext>
            </a:extLst>
          </p:cNvPr>
          <p:cNvSpPr txBox="1"/>
          <p:nvPr/>
        </p:nvSpPr>
        <p:spPr>
          <a:xfrm>
            <a:off x="6436355" y="4564937"/>
            <a:ext cx="1428036" cy="600164"/>
          </a:xfrm>
          <a:prstGeom prst="rect">
            <a:avLst/>
          </a:prstGeom>
          <a:noFill/>
        </p:spPr>
        <p:txBody>
          <a:bodyPr wrap="square" rtlCol="0">
            <a:spAutoFit/>
          </a:bodyPr>
          <a:lstStyle/>
          <a:p>
            <a:pPr algn="l"/>
            <a:r>
              <a:rPr lang="en-GB" sz="1100" noProof="0"/>
              <a:t>We shared insights and all feedback on the Mural Board. </a:t>
            </a:r>
          </a:p>
        </p:txBody>
      </p:sp>
      <p:sp>
        <p:nvSpPr>
          <p:cNvPr id="30" name="Oval 29">
            <a:extLst>
              <a:ext uri="{FF2B5EF4-FFF2-40B4-BE49-F238E27FC236}">
                <a16:creationId xmlns:a16="http://schemas.microsoft.com/office/drawing/2014/main" id="{AC863A76-2E69-BDC4-2827-1D7E9E918E16}"/>
              </a:ext>
            </a:extLst>
          </p:cNvPr>
          <p:cNvSpPr/>
          <p:nvPr/>
        </p:nvSpPr>
        <p:spPr>
          <a:xfrm>
            <a:off x="5645789" y="1451020"/>
            <a:ext cx="1021020" cy="1008000"/>
          </a:xfrm>
          <a:prstGeom prst="ellipse">
            <a:avLst/>
          </a:prstGeom>
          <a:solidFill>
            <a:schemeClr val="bg1"/>
          </a:solidFill>
          <a:ln>
            <a:solidFill>
              <a:srgbClr val="0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29" name="Picture 28" descr="A logo with a pin on it&#10;&#10;AI-generated content may be incorrect.">
            <a:extLst>
              <a:ext uri="{FF2B5EF4-FFF2-40B4-BE49-F238E27FC236}">
                <a16:creationId xmlns:a16="http://schemas.microsoft.com/office/drawing/2014/main" id="{1E262A93-3F90-5EFF-4064-E732C2973B39}"/>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767451" y="1646165"/>
            <a:ext cx="668904" cy="668904"/>
          </a:xfrm>
          <a:prstGeom prst="rect">
            <a:avLst/>
          </a:prstGeom>
        </p:spPr>
      </p:pic>
      <p:pic>
        <p:nvPicPr>
          <p:cNvPr id="31" name="Picture 30" descr="A logo with a pin on it&#10;&#10;AI-generated content may be incorrect.">
            <a:extLst>
              <a:ext uri="{FF2B5EF4-FFF2-40B4-BE49-F238E27FC236}">
                <a16:creationId xmlns:a16="http://schemas.microsoft.com/office/drawing/2014/main" id="{C5DA4C72-CE8E-5AA6-8E0D-398A8BF8AC2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126744" y="293362"/>
            <a:ext cx="821081" cy="821081"/>
          </a:xfrm>
          <a:prstGeom prst="rect">
            <a:avLst/>
          </a:prstGeom>
        </p:spPr>
      </p:pic>
      <p:sp>
        <p:nvSpPr>
          <p:cNvPr id="32" name="TextBox 31">
            <a:extLst>
              <a:ext uri="{FF2B5EF4-FFF2-40B4-BE49-F238E27FC236}">
                <a16:creationId xmlns:a16="http://schemas.microsoft.com/office/drawing/2014/main" id="{BC34D2D3-97D9-CD37-AA56-5A8D83C0B02D}"/>
              </a:ext>
            </a:extLst>
          </p:cNvPr>
          <p:cNvSpPr txBox="1"/>
          <p:nvPr/>
        </p:nvSpPr>
        <p:spPr>
          <a:xfrm>
            <a:off x="8167466" y="1451019"/>
            <a:ext cx="4044629" cy="3985706"/>
          </a:xfrm>
          <a:prstGeom prst="rect">
            <a:avLst/>
          </a:prstGeom>
          <a:noFill/>
        </p:spPr>
        <p:txBody>
          <a:bodyPr wrap="square" rtlCol="0">
            <a:spAutoFit/>
          </a:bodyPr>
          <a:lstStyle/>
          <a:p>
            <a:pPr algn="l"/>
            <a:endParaRPr lang="en-GB" sz="1100" noProof="0"/>
          </a:p>
          <a:p>
            <a:pPr marL="171450" indent="-171450" algn="l">
              <a:buFont typeface="Arial" panose="020B0604020202020204" pitchFamily="34" charset="0"/>
              <a:buChar char="•"/>
            </a:pPr>
            <a:r>
              <a:rPr lang="en-GB" sz="1100" noProof="0"/>
              <a:t>Testing new features and designs before a broader rollout ensures that Net Zero Go aligns with user expectations, improving the likelihood of user satisfaction and adoption.</a:t>
            </a:r>
          </a:p>
          <a:p>
            <a:pPr marL="171450" indent="-171450" algn="l">
              <a:buFont typeface="Arial" panose="020B0604020202020204" pitchFamily="34" charset="0"/>
              <a:buChar char="•"/>
            </a:pPr>
            <a:r>
              <a:rPr lang="en-GB" sz="1100" noProof="0"/>
              <a:t>Collecting qualitative insights directly from trusted and invested users allows for a deeper understanding of their experiences, leading to more informed adjustments and improvements to the product.</a:t>
            </a:r>
          </a:p>
          <a:p>
            <a:pPr marL="171450" indent="-171450" algn="l">
              <a:buFont typeface="Arial" panose="020B0604020202020204" pitchFamily="34" charset="0"/>
              <a:buChar char="•"/>
            </a:pPr>
            <a:r>
              <a:rPr lang="en-GB" sz="1100" noProof="0"/>
              <a:t>Continuous input from users helps shape a more intuitive and engaging product by refining the design, navigation, and content based on real-world feedback.</a:t>
            </a:r>
          </a:p>
          <a:p>
            <a:pPr marL="171450" indent="-171450" algn="l">
              <a:buFont typeface="Arial" panose="020B0604020202020204" pitchFamily="34" charset="0"/>
              <a:buChar char="•"/>
            </a:pPr>
            <a:r>
              <a:rPr lang="en-GB" sz="1100" noProof="0"/>
              <a:t>Observing and analysing user interaction with new content or features after release helps gauge the effectiveness of implementations and highlights areas that may require further refinement.</a:t>
            </a:r>
          </a:p>
          <a:p>
            <a:pPr marL="171450" indent="-171450" algn="l">
              <a:buFont typeface="Arial" panose="020B0604020202020204" pitchFamily="34" charset="0"/>
              <a:buChar char="•"/>
            </a:pPr>
            <a:r>
              <a:rPr lang="en-GB" sz="1100" noProof="0"/>
              <a:t>Strengthening the relationship between the product team and the user base fosters a sense of ownership and trust, ensuring that users feel valued and invested in the success of Net Zero Go.</a:t>
            </a:r>
          </a:p>
          <a:p>
            <a:pPr marL="171450" indent="-171450" algn="l">
              <a:buFont typeface="Arial" panose="020B0604020202020204" pitchFamily="34" charset="0"/>
              <a:buChar char="•"/>
            </a:pPr>
            <a:r>
              <a:rPr lang="en-GB" sz="1100" noProof="0"/>
              <a:t>Building a community of energy officers who act as ambassadors helps spread awareness and increase product credibility, creating a strong network of support and advocacy for the product.</a:t>
            </a:r>
          </a:p>
        </p:txBody>
      </p:sp>
      <p:sp>
        <p:nvSpPr>
          <p:cNvPr id="33" name="Teardrop 32">
            <a:extLst>
              <a:ext uri="{FF2B5EF4-FFF2-40B4-BE49-F238E27FC236}">
                <a16:creationId xmlns:a16="http://schemas.microsoft.com/office/drawing/2014/main" id="{D2813B6C-AA2F-DFA3-1E3C-B117CC91D832}"/>
              </a:ext>
            </a:extLst>
          </p:cNvPr>
          <p:cNvSpPr/>
          <p:nvPr/>
        </p:nvSpPr>
        <p:spPr>
          <a:xfrm>
            <a:off x="6172487" y="5211835"/>
            <a:ext cx="1966194" cy="1646165"/>
          </a:xfrm>
          <a:prstGeom prst="teardrop">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100" noProof="0"/>
          </a:p>
          <a:p>
            <a:pPr algn="ctr"/>
            <a:r>
              <a:rPr lang="en-GB" sz="1100" noProof="0"/>
              <a:t>We’ve already seen connections forming within the group, as during the meeting two members were planning to connect later.</a:t>
            </a:r>
          </a:p>
          <a:p>
            <a:pPr algn="ctr"/>
            <a:endParaRPr lang="en-GB" sz="1100" noProof="0"/>
          </a:p>
        </p:txBody>
      </p:sp>
    </p:spTree>
    <p:extLst>
      <p:ext uri="{BB962C8B-B14F-4D97-AF65-F5344CB8AC3E}">
        <p14:creationId xmlns:p14="http://schemas.microsoft.com/office/powerpoint/2010/main" val="1466272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A7664B-E366-BB70-E135-C2691CF8E1C9}"/>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FBC206ED-BEC0-25B6-4A4E-81203A477382}"/>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D17E05E4-B021-19F5-46DE-981086714D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E44CA8B4-E20C-8B34-7929-CB2B4E36F02F}"/>
              </a:ext>
            </a:extLst>
          </p:cNvPr>
          <p:cNvSpPr txBox="1"/>
          <p:nvPr/>
        </p:nvSpPr>
        <p:spPr>
          <a:xfrm>
            <a:off x="243640" y="947876"/>
            <a:ext cx="6910953"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"I need concise learning modules that allow me to easily access and absorb key information. I completed your e-learning program and found it highly valuable. Now, I am eager for more content. I am actively seeking additional training and upskilling resources to ensure I feel confident in my ongoing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Mel, Energy Project Officer</a:t>
            </a:r>
            <a:endParaRPr kumimoji="0" lang="en-GB" sz="1400" b="0" i="1"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6A37AA36-2EDA-0B76-F0FA-752DC68A84A8}"/>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8" name="Graphic 27">
            <a:extLst>
              <a:ext uri="{FF2B5EF4-FFF2-40B4-BE49-F238E27FC236}">
                <a16:creationId xmlns:a16="http://schemas.microsoft.com/office/drawing/2014/main" id="{FE3328B6-1A50-0FA6-6C32-5D4BA5BF0A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1576" y="140802"/>
            <a:ext cx="1693422" cy="558372"/>
          </a:xfrm>
          <a:prstGeom prst="rect">
            <a:avLst/>
          </a:prstGeom>
        </p:spPr>
      </p:pic>
      <p:pic>
        <p:nvPicPr>
          <p:cNvPr id="6" name="Picture 5" descr="A person smiling with her arms crossed&#10;&#10;Description automatically generated">
            <a:extLst>
              <a:ext uri="{FF2B5EF4-FFF2-40B4-BE49-F238E27FC236}">
                <a16:creationId xmlns:a16="http://schemas.microsoft.com/office/drawing/2014/main" id="{10227F71-D6E8-A9F4-6DE0-34CE9196E6E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0530" r="18258" b="16592"/>
          <a:stretch/>
        </p:blipFill>
        <p:spPr>
          <a:xfrm rot="356740">
            <a:off x="5182192" y="2995734"/>
            <a:ext cx="2535018" cy="2464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itle 2">
            <a:extLst>
              <a:ext uri="{FF2B5EF4-FFF2-40B4-BE49-F238E27FC236}">
                <a16:creationId xmlns:a16="http://schemas.microsoft.com/office/drawing/2014/main" id="{5FDF4BAF-1A93-0999-19F1-75A47D51401D}"/>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a:ea typeface="Segoe UI Black"/>
                <a:cs typeface="Segoe UI"/>
              </a:rPr>
              <a:t>Impact – Capability  </a:t>
            </a:r>
          </a:p>
        </p:txBody>
      </p:sp>
      <p:pic>
        <p:nvPicPr>
          <p:cNvPr id="17" name="Picture 16" descr="A black background with a black square&#10;&#10;AI-generated content may be incorrect.">
            <a:extLst>
              <a:ext uri="{FF2B5EF4-FFF2-40B4-BE49-F238E27FC236}">
                <a16:creationId xmlns:a16="http://schemas.microsoft.com/office/drawing/2014/main" id="{C0C5C760-5AA6-32E2-F5A4-575F76B5B5F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799815" y="367553"/>
            <a:ext cx="1978793" cy="331621"/>
          </a:xfrm>
          <a:prstGeom prst="rect">
            <a:avLst/>
          </a:prstGeom>
        </p:spPr>
      </p:pic>
      <p:pic>
        <p:nvPicPr>
          <p:cNvPr id="18" name="Picture 17" descr="A logo with a pin on it&#10;&#10;AI-generated content may be incorrect.">
            <a:extLst>
              <a:ext uri="{FF2B5EF4-FFF2-40B4-BE49-F238E27FC236}">
                <a16:creationId xmlns:a16="http://schemas.microsoft.com/office/drawing/2014/main" id="{35622B31-763B-A0B4-0DE1-F394B33A993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241016" y="-20055"/>
            <a:ext cx="1066957" cy="1066957"/>
          </a:xfrm>
          <a:prstGeom prst="rect">
            <a:avLst/>
          </a:prstGeom>
        </p:spPr>
      </p:pic>
      <p:sp>
        <p:nvSpPr>
          <p:cNvPr id="24" name="TextBox 23">
            <a:extLst>
              <a:ext uri="{FF2B5EF4-FFF2-40B4-BE49-F238E27FC236}">
                <a16:creationId xmlns:a16="http://schemas.microsoft.com/office/drawing/2014/main" id="{6A424CD3-A1C9-3228-2416-A2ED94AB7DE3}"/>
              </a:ext>
            </a:extLst>
          </p:cNvPr>
          <p:cNvSpPr txBox="1"/>
          <p:nvPr/>
        </p:nvSpPr>
        <p:spPr>
          <a:xfrm>
            <a:off x="251396" y="2084235"/>
            <a:ext cx="5562226"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Challenge</a:t>
            </a:r>
            <a:r>
              <a:rPr kumimoji="0" lang="en-GB" sz="1200" b="0" i="0" u="none" strike="noStrike" kern="1200" cap="none" spc="0" normalizeH="0" baseline="0" noProof="0">
                <a:ln>
                  <a:noFill/>
                </a:ln>
                <a:solidFill>
                  <a:srgbClr val="000000"/>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Similar to numerous energy project officers throughout the United Kingdom, Mel was recently appointed within the Climate Change Team. This position marks her initial foray into such a role. Despite her strong commitment to climate action, she finds herself challenged by the intricacies of the council environment and the complexities associated with net zero initiatives.</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7F405FEC-AEC4-5741-11CC-C1E384EE1F65}"/>
              </a:ext>
            </a:extLst>
          </p:cNvPr>
          <p:cNvSpPr/>
          <p:nvPr/>
        </p:nvSpPr>
        <p:spPr>
          <a:xfrm>
            <a:off x="4139856" y="4770452"/>
            <a:ext cx="977177" cy="904759"/>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56C89F3E-DE93-853B-C0F9-7912F5A5866C}"/>
              </a:ext>
            </a:extLst>
          </p:cNvPr>
          <p:cNvSpPr txBox="1"/>
          <p:nvPr/>
        </p:nvSpPr>
        <p:spPr>
          <a:xfrm>
            <a:off x="251396" y="3873415"/>
            <a:ext cx="48736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Net Zero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Like many new energy project officers, Mel turned to Net Zero Go’s e-learning programmes to take charge of her development. She started with Non-Domestic Decarbonisation but soon completed all available courses, building both knowledge and confidence in her role. Now, she’s eager for more learning resources with Net Zero Go.</a:t>
            </a:r>
          </a:p>
        </p:txBody>
      </p:sp>
      <p:sp>
        <p:nvSpPr>
          <p:cNvPr id="10" name="Rectangle 9">
            <a:extLst>
              <a:ext uri="{FF2B5EF4-FFF2-40B4-BE49-F238E27FC236}">
                <a16:creationId xmlns:a16="http://schemas.microsoft.com/office/drawing/2014/main" id="{1AA3913E-0DCF-57EE-B331-1BF7587B06A6}"/>
              </a:ext>
            </a:extLst>
          </p:cNvPr>
          <p:cNvSpPr/>
          <p:nvPr/>
        </p:nvSpPr>
        <p:spPr>
          <a:xfrm>
            <a:off x="5174670" y="5656557"/>
            <a:ext cx="1978641" cy="1034772"/>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97917171-D60E-91FD-6D5F-C1407E43174E}"/>
              </a:ext>
            </a:extLst>
          </p:cNvPr>
          <p:cNvSpPr txBox="1"/>
          <p:nvPr/>
        </p:nvSpPr>
        <p:spPr>
          <a:xfrm>
            <a:off x="202282" y="5335137"/>
            <a:ext cx="5307294"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Net Zero Go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Thanks to Net Zero Go, officers like Mel have built essential skills, knowledge, and confidence in net zero projects. As a new </a:t>
            </a:r>
            <a:r>
              <a:rPr lang="en-GB" sz="1200">
                <a:solidFill>
                  <a:srgbClr val="000000"/>
                </a:solidFill>
                <a:latin typeface="Segoe UI"/>
              </a:rPr>
              <a:t>staff member </a:t>
            </a:r>
            <a:r>
              <a:rPr kumimoji="0" lang="en-GB" sz="1200" b="0" i="0" u="none" strike="noStrike" kern="1200" cap="none" spc="0" normalizeH="0" baseline="0" noProof="0">
                <a:ln>
                  <a:noFill/>
                </a:ln>
                <a:solidFill>
                  <a:srgbClr val="000000"/>
                </a:solidFill>
                <a:effectLst/>
                <a:uLnTx/>
                <a:uFillTx/>
                <a:latin typeface="Segoe UI"/>
                <a:ea typeface="+mn-ea"/>
                <a:cs typeface="+mn-cs"/>
              </a:rPr>
              <a:t>in the Climate Change Team, she initially struggled with navigating council structures and managing energy projects. However, through Net Zero Go’s e-learning resources, Mel took control of her learning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23DA6C7B-394B-F7CF-49FC-CC14A9080627}"/>
              </a:ext>
            </a:extLst>
          </p:cNvPr>
          <p:cNvGrpSpPr/>
          <p:nvPr/>
        </p:nvGrpSpPr>
        <p:grpSpPr>
          <a:xfrm>
            <a:off x="7464089" y="930171"/>
            <a:ext cx="4587350" cy="2985433"/>
            <a:chOff x="7592156" y="1109465"/>
            <a:chExt cx="4587350" cy="2985433"/>
          </a:xfrm>
        </p:grpSpPr>
        <p:sp>
          <p:nvSpPr>
            <p:cNvPr id="12" name="TextBox 11">
              <a:extLst>
                <a:ext uri="{FF2B5EF4-FFF2-40B4-BE49-F238E27FC236}">
                  <a16:creationId xmlns:a16="http://schemas.microsoft.com/office/drawing/2014/main" id="{87E1EC39-101A-E600-F68C-1E2B94AB2D6C}"/>
                </a:ext>
              </a:extLst>
            </p:cNvPr>
            <p:cNvSpPr txBox="1"/>
            <p:nvPr/>
          </p:nvSpPr>
          <p:spPr>
            <a:xfrm>
              <a:off x="7592156" y="1109465"/>
              <a:ext cx="4587350" cy="29854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Segoe UI"/>
                </a:rPr>
                <a:t>In numbers:</a:t>
              </a:r>
              <a:br>
                <a:rPr kumimoji="0" lang="en-GB" sz="2000" b="1" i="0" u="none" strike="noStrike" kern="1200" cap="none" spc="0" normalizeH="0" baseline="0" noProof="0">
                  <a:ln>
                    <a:noFill/>
                  </a:ln>
                  <a:solidFill>
                    <a:prstClr val="black"/>
                  </a:solidFill>
                  <a:effectLst/>
                  <a:uLnTx/>
                  <a:uFillTx/>
                  <a:latin typeface="Segoe UI"/>
                  <a:ea typeface="+mn-ea"/>
                  <a:cs typeface="Segoe UI"/>
                </a:rPr>
              </a:br>
              <a:endParaRPr kumimoji="0" lang="en-GB" sz="20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black"/>
                  </a:solidFill>
                  <a:effectLst/>
                  <a:uLnTx/>
                  <a:uFillTx/>
                  <a:latin typeface="Segoe UI"/>
                  <a:ea typeface="+mn-ea"/>
                  <a:cs typeface="+mn-cs"/>
                </a:rPr>
                <a:t>How Net Zero Go has helped build capability by upskilling the sector</a:t>
              </a:r>
              <a:endParaRPr kumimoji="0" lang="en-GB" sz="2000" b="0" i="1"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7</a:t>
              </a:r>
              <a:r>
                <a:rPr kumimoji="0" lang="en-GB" sz="1600" b="0" i="0" u="none" strike="noStrike" kern="1200" cap="none" spc="0" normalizeH="0" baseline="0" noProof="0">
                  <a:ln>
                    <a:noFill/>
                  </a:ln>
                  <a:solidFill>
                    <a:prstClr val="black"/>
                  </a:solidFill>
                  <a:effectLst/>
                  <a:uLnTx/>
                  <a:uFillTx/>
                  <a:latin typeface="Segoe UI"/>
                  <a:ea typeface="+mn-ea"/>
                  <a:cs typeface="Segoe UI"/>
                </a:rPr>
                <a:t> e-learning programmes published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1,300+</a:t>
              </a:r>
              <a:r>
                <a:rPr kumimoji="0" lang="en-GB" sz="1600" b="0" i="0" u="none" strike="noStrike" kern="1200" cap="none" spc="0" normalizeH="0" baseline="0" noProof="0">
                  <a:ln>
                    <a:noFill/>
                  </a:ln>
                  <a:solidFill>
                    <a:prstClr val="black"/>
                  </a:solidFill>
                  <a:effectLst/>
                  <a:uLnTx/>
                  <a:uFillTx/>
                  <a:latin typeface="Segoe UI"/>
                  <a:ea typeface="+mn-ea"/>
                  <a:cs typeface="Segoe UI"/>
                </a:rPr>
                <a:t> modules completed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150+</a:t>
              </a:r>
              <a:r>
                <a:rPr kumimoji="0" lang="en-GB" sz="1600" b="0" i="0" u="none" strike="noStrike" kern="1200" cap="none" spc="0" normalizeH="0" baseline="0" noProof="0">
                  <a:ln>
                    <a:noFill/>
                  </a:ln>
                  <a:solidFill>
                    <a:prstClr val="black"/>
                  </a:solidFill>
                  <a:effectLst/>
                  <a:uLnTx/>
                  <a:uFillTx/>
                  <a:latin typeface="Segoe UI"/>
                  <a:ea typeface="+mn-ea"/>
                  <a:cs typeface="Segoe UI"/>
                </a:rPr>
                <a:t> programmes completed so far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4.3/5</a:t>
              </a:r>
              <a:r>
                <a:rPr kumimoji="0" lang="en-GB" sz="1600" b="0" i="0" u="none" strike="noStrike" kern="1200" cap="none" spc="0" normalizeH="0" baseline="0" noProof="0">
                  <a:ln>
                    <a:noFill/>
                  </a:ln>
                  <a:solidFill>
                    <a:prstClr val="black"/>
                  </a:solidFill>
                  <a:effectLst/>
                  <a:uLnTx/>
                  <a:uFillTx/>
                  <a:latin typeface="Segoe UI"/>
                  <a:ea typeface="+mn-ea"/>
                  <a:cs typeface="Segoe UI"/>
                </a:rPr>
                <a:t> average score of “How much did this e-learning programme help you build your skills?”</a:t>
              </a:r>
            </a:p>
          </p:txBody>
        </p:sp>
        <p:sp>
          <p:nvSpPr>
            <p:cNvPr id="15" name="Rectangle 14">
              <a:extLst>
                <a:ext uri="{FF2B5EF4-FFF2-40B4-BE49-F238E27FC236}">
                  <a16:creationId xmlns:a16="http://schemas.microsoft.com/office/drawing/2014/main" id="{AA0025BD-3C8E-8B49-EB81-2F0198625FC5}"/>
                </a:ext>
              </a:extLst>
            </p:cNvPr>
            <p:cNvSpPr/>
            <p:nvPr/>
          </p:nvSpPr>
          <p:spPr>
            <a:xfrm>
              <a:off x="7620984" y="1482855"/>
              <a:ext cx="1602514"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 name="Speech Bubble: Rectangle with Corners Rounded 7">
            <a:extLst>
              <a:ext uri="{FF2B5EF4-FFF2-40B4-BE49-F238E27FC236}">
                <a16:creationId xmlns:a16="http://schemas.microsoft.com/office/drawing/2014/main" id="{1AEF66B3-4013-A7C0-17D5-30E75A202BF1}"/>
              </a:ext>
            </a:extLst>
          </p:cNvPr>
          <p:cNvSpPr/>
          <p:nvPr/>
        </p:nvSpPr>
        <p:spPr>
          <a:xfrm>
            <a:off x="8662083" y="3738850"/>
            <a:ext cx="3046987" cy="1291126"/>
          </a:xfrm>
          <a:prstGeom prst="wedgeRoundRectCallout">
            <a:avLst>
              <a:gd name="adj1" fmla="val -65510"/>
              <a:gd name="adj2" fmla="val -28554"/>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Segoe UI"/>
              </a:rPr>
              <a:t>“Would recommend this to planning &amp; housing teams - </a:t>
            </a:r>
            <a:r>
              <a:rPr kumimoji="0" lang="en-GB" sz="1400" b="1" i="0" u="none" strike="noStrike" kern="1200" cap="none" spc="0" normalizeH="0" baseline="0" noProof="0">
                <a:ln>
                  <a:noFill/>
                </a:ln>
                <a:solidFill>
                  <a:prstClr val="white"/>
                </a:solidFill>
                <a:effectLst/>
                <a:uLnTx/>
                <a:uFillTx/>
                <a:latin typeface="Segoe UI"/>
                <a:ea typeface="+mn-ea"/>
                <a:cs typeface="Segoe UI"/>
              </a:rPr>
              <a:t>to build awareness of low carbon options.</a:t>
            </a:r>
            <a:r>
              <a:rPr kumimoji="0" lang="en-GB" sz="1400" b="0" i="0" u="none" strike="noStrike" kern="1200" cap="none" spc="0" normalizeH="0" baseline="0" noProof="0">
                <a:ln>
                  <a:noFill/>
                </a:ln>
                <a:solidFill>
                  <a:prstClr val="white"/>
                </a:solidFill>
                <a:effectLst/>
                <a:uLnTx/>
                <a:uFillTx/>
                <a:latin typeface="Segoe UI"/>
                <a:ea typeface="+mn-ea"/>
                <a:cs typeface="Segoe UI"/>
              </a:rPr>
              <a:t>”</a:t>
            </a:r>
            <a:br>
              <a:rPr kumimoji="0" lang="en-GB" sz="1400" b="0" i="0" u="none" strike="noStrike" kern="1200" cap="none" spc="0" normalizeH="0" baseline="0" noProof="0">
                <a:ln>
                  <a:noFill/>
                </a:ln>
                <a:solidFill>
                  <a:prstClr val="white"/>
                </a:solidFill>
                <a:effectLst/>
                <a:uLnTx/>
                <a:uFillTx/>
                <a:latin typeface="Segoe UI"/>
                <a:ea typeface="+mn-ea"/>
                <a:cs typeface="Segoe UI"/>
              </a:rPr>
            </a:br>
            <a:r>
              <a:rPr kumimoji="0" lang="en-GB" sz="1400" b="0" i="0" u="none" strike="noStrike" kern="1200" cap="none" spc="0" normalizeH="0" baseline="0" noProof="0">
                <a:ln>
                  <a:noFill/>
                </a:ln>
                <a:solidFill>
                  <a:prstClr val="white"/>
                </a:solidFill>
                <a:effectLst/>
                <a:uLnTx/>
                <a:uFillTx/>
                <a:latin typeface="Segoe UI"/>
                <a:ea typeface="+mn-ea"/>
                <a:cs typeface="Segoe UI"/>
              </a:rPr>
              <a:t>South Oxfordshire District Council</a:t>
            </a:r>
          </a:p>
        </p:txBody>
      </p:sp>
      <p:sp>
        <p:nvSpPr>
          <p:cNvPr id="4" name="Speech Bubble: Rectangle with Corners Rounded 3">
            <a:extLst>
              <a:ext uri="{FF2B5EF4-FFF2-40B4-BE49-F238E27FC236}">
                <a16:creationId xmlns:a16="http://schemas.microsoft.com/office/drawing/2014/main" id="{EA4F2589-1FF3-1484-44EC-177A8E90A644}"/>
              </a:ext>
            </a:extLst>
          </p:cNvPr>
          <p:cNvSpPr/>
          <p:nvPr/>
        </p:nvSpPr>
        <p:spPr>
          <a:xfrm>
            <a:off x="8197005" y="5220208"/>
            <a:ext cx="3877210" cy="1519783"/>
          </a:xfrm>
          <a:prstGeom prst="wedgeRoundRectCallout">
            <a:avLst>
              <a:gd name="adj1" fmla="val -64827"/>
              <a:gd name="adj2" fmla="val -58755"/>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Segoe UI"/>
              </a:rPr>
              <a:t>"I've completed the non-domestic building decarbonisation e-learning programme, and </a:t>
            </a:r>
            <a:r>
              <a:rPr kumimoji="0" lang="en-GB" sz="1400" b="1" i="0" u="none" strike="noStrike" kern="1200" cap="none" spc="0" normalizeH="0" baseline="0" noProof="0">
                <a:ln>
                  <a:noFill/>
                </a:ln>
                <a:solidFill>
                  <a:prstClr val="white"/>
                </a:solidFill>
                <a:effectLst/>
                <a:uLnTx/>
                <a:uFillTx/>
                <a:latin typeface="Segoe UI"/>
                <a:ea typeface="+mn-ea"/>
                <a:cs typeface="Segoe UI"/>
              </a:rPr>
              <a:t>can highly recommend it to any building officer who is looking to get up to speed on the key things </a:t>
            </a:r>
            <a:r>
              <a:rPr kumimoji="0" lang="en-GB" sz="1400" b="0" i="0" u="none" strike="noStrike" kern="1200" cap="none" spc="0" normalizeH="0" baseline="0" noProof="0">
                <a:ln>
                  <a:noFill/>
                </a:ln>
                <a:solidFill>
                  <a:prstClr val="white"/>
                </a:solidFill>
                <a:effectLst/>
                <a:uLnTx/>
                <a:uFillTx/>
                <a:latin typeface="Segoe UI"/>
                <a:ea typeface="+mn-ea"/>
                <a:cs typeface="Segoe UI"/>
              </a:rPr>
              <a:t>they need to be aware of“</a:t>
            </a:r>
            <a:br>
              <a:rPr kumimoji="0" lang="en-GB" sz="1400" b="0" i="0" u="none" strike="noStrike" kern="1200" cap="none" spc="0" normalizeH="0" baseline="0" noProof="0">
                <a:ln>
                  <a:noFill/>
                </a:ln>
                <a:solidFill>
                  <a:prstClr val="white"/>
                </a:solidFill>
                <a:effectLst/>
                <a:uLnTx/>
                <a:uFillTx/>
                <a:latin typeface="Segoe UI"/>
                <a:ea typeface="+mn-ea"/>
                <a:cs typeface="Segoe UI"/>
              </a:rPr>
            </a:br>
            <a:r>
              <a:rPr kumimoji="0" lang="en-GB" sz="1400" b="0" i="0" u="none" strike="noStrike" kern="1200" cap="none" spc="0" normalizeH="0" baseline="0" noProof="0">
                <a:ln>
                  <a:noFill/>
                </a:ln>
                <a:solidFill>
                  <a:prstClr val="white"/>
                </a:solidFill>
                <a:effectLst/>
                <a:uLnTx/>
                <a:uFillTx/>
                <a:latin typeface="Segoe UI"/>
                <a:ea typeface="+mn-ea"/>
                <a:cs typeface="Segoe UI"/>
              </a:rPr>
              <a:t>North West Net Zero Hub</a:t>
            </a:r>
          </a:p>
        </p:txBody>
      </p:sp>
      <p:sp>
        <p:nvSpPr>
          <p:cNvPr id="14" name="Speech Bubble: Rectangle with Corners Rounded 13">
            <a:extLst>
              <a:ext uri="{FF2B5EF4-FFF2-40B4-BE49-F238E27FC236}">
                <a16:creationId xmlns:a16="http://schemas.microsoft.com/office/drawing/2014/main" id="{E66084D1-AB5C-563D-C283-4FBA187FE91B}"/>
              </a:ext>
            </a:extLst>
          </p:cNvPr>
          <p:cNvSpPr/>
          <p:nvPr/>
        </p:nvSpPr>
        <p:spPr>
          <a:xfrm>
            <a:off x="5509576" y="5703031"/>
            <a:ext cx="2482306" cy="1049642"/>
          </a:xfrm>
          <a:prstGeom prst="wedgeRoundRectCallout">
            <a:avLst>
              <a:gd name="adj1" fmla="val 22977"/>
              <a:gd name="adj2" fmla="val -8747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rPr>
              <a:t>“</a:t>
            </a:r>
            <a:r>
              <a:rPr kumimoji="0" lang="en-GB" sz="1400" b="1" i="0" u="none" strike="noStrike" kern="1200" cap="none" spc="0" normalizeH="0" baseline="0" noProof="0">
                <a:ln>
                  <a:noFill/>
                </a:ln>
                <a:solidFill>
                  <a:prstClr val="white"/>
                </a:solidFill>
                <a:effectLst/>
                <a:uLnTx/>
                <a:uFillTx/>
                <a:latin typeface="Segoe UI"/>
                <a:ea typeface="+mn-ea"/>
                <a:cs typeface="+mn-cs"/>
              </a:rPr>
              <a:t>I would recommend this to entry level project officers.</a:t>
            </a:r>
            <a:r>
              <a:rPr kumimoji="0" lang="en-GB" sz="1400" b="0" i="0" u="none" strike="noStrike" kern="1200" cap="none" spc="0" normalizeH="0" baseline="0" noProof="0">
                <a:ln>
                  <a:noFill/>
                </a:ln>
                <a:solidFill>
                  <a:prstClr val="white"/>
                </a:solidFill>
                <a:effectLst/>
                <a:uLnTx/>
                <a:uFillTx/>
                <a:latin typeface="Segoe UI"/>
                <a:ea typeface="+mn-ea"/>
                <a:cs typeface="+mn-cs"/>
              </a:rPr>
              <a:t>”</a:t>
            </a:r>
            <a:br>
              <a:rPr kumimoji="0" lang="en-GB" sz="1400" b="0" i="0" u="none" strike="noStrike" kern="1200" cap="none" spc="0" normalizeH="0" baseline="0" noProof="0">
                <a:ln>
                  <a:noFill/>
                </a:ln>
                <a:solidFill>
                  <a:prstClr val="white"/>
                </a:solidFill>
                <a:effectLst/>
                <a:uLnTx/>
                <a:uFillTx/>
                <a:latin typeface="Segoe UI"/>
                <a:ea typeface="+mn-ea"/>
                <a:cs typeface="+mn-cs"/>
              </a:rPr>
            </a:br>
            <a:r>
              <a:rPr kumimoji="0" lang="en-GB" sz="1400" b="0" i="0" u="none" strike="noStrike" kern="1200" cap="none" spc="0" normalizeH="0" baseline="0" noProof="0">
                <a:ln>
                  <a:noFill/>
                </a:ln>
                <a:solidFill>
                  <a:prstClr val="white"/>
                </a:solidFill>
                <a:effectLst/>
                <a:uLnTx/>
                <a:uFillTx/>
                <a:latin typeface="Segoe UI"/>
                <a:ea typeface="+mn-ea"/>
                <a:cs typeface="+mn-cs"/>
              </a:rPr>
              <a:t>Derbyshire County Council</a:t>
            </a:r>
          </a:p>
        </p:txBody>
      </p:sp>
    </p:spTree>
    <p:extLst>
      <p:ext uri="{BB962C8B-B14F-4D97-AF65-F5344CB8AC3E}">
        <p14:creationId xmlns:p14="http://schemas.microsoft.com/office/powerpoint/2010/main" val="1214173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91B6-F282-F29C-9762-FE5B91620242}"/>
            </a:ext>
          </a:extLst>
        </p:cNvPr>
        <p:cNvGrpSpPr/>
        <p:nvPr/>
      </p:nvGrpSpPr>
      <p:grpSpPr>
        <a:xfrm>
          <a:off x="0" y="0"/>
          <a:ext cx="0" cy="0"/>
          <a:chOff x="0" y="0"/>
          <a:chExt cx="0" cy="0"/>
        </a:xfrm>
      </p:grpSpPr>
      <p:pic>
        <p:nvPicPr>
          <p:cNvPr id="4" name="Picture 3" descr="A road with a street in the middle&#10;&#10;Description automatically generated">
            <a:extLst>
              <a:ext uri="{FF2B5EF4-FFF2-40B4-BE49-F238E27FC236}">
                <a16:creationId xmlns:a16="http://schemas.microsoft.com/office/drawing/2014/main" id="{B31FA133-6D49-79C9-C125-515A478B5A1C}"/>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18494"/>
            <a:ext cx="12192000" cy="5890546"/>
          </a:xfrm>
          <a:prstGeom prst="rect">
            <a:avLst/>
          </a:prstGeom>
        </p:spPr>
      </p:pic>
      <p:sp>
        <p:nvSpPr>
          <p:cNvPr id="2" name="Title 1">
            <a:extLst>
              <a:ext uri="{FF2B5EF4-FFF2-40B4-BE49-F238E27FC236}">
                <a16:creationId xmlns:a16="http://schemas.microsoft.com/office/drawing/2014/main" id="{7244DDDF-70E5-E56B-3DA4-355E56088466}"/>
              </a:ext>
            </a:extLst>
          </p:cNvPr>
          <p:cNvSpPr>
            <a:spLocks noGrp="1"/>
          </p:cNvSpPr>
          <p:nvPr>
            <p:ph type="ctrTitle"/>
          </p:nvPr>
        </p:nvSpPr>
        <p:spPr>
          <a:xfrm>
            <a:off x="968573" y="1888958"/>
            <a:ext cx="6189096" cy="923330"/>
          </a:xfrm>
        </p:spPr>
        <p:txBody>
          <a:bodyPr/>
          <a:lstStyle/>
          <a:p>
            <a:r>
              <a:rPr lang="en-GB" noProof="0"/>
              <a:t>Summary</a:t>
            </a:r>
          </a:p>
        </p:txBody>
      </p:sp>
      <p:sp>
        <p:nvSpPr>
          <p:cNvPr id="5" name="Oval 4">
            <a:extLst>
              <a:ext uri="{FF2B5EF4-FFF2-40B4-BE49-F238E27FC236}">
                <a16:creationId xmlns:a16="http://schemas.microsoft.com/office/drawing/2014/main" id="{DA416D3C-6087-8976-E540-2DF51A70B781}"/>
              </a:ext>
            </a:extLst>
          </p:cNvPr>
          <p:cNvSpPr/>
          <p:nvPr/>
        </p:nvSpPr>
        <p:spPr>
          <a:xfrm>
            <a:off x="9586762" y="2108788"/>
            <a:ext cx="1328286" cy="1407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descr="A logo with a pin on it&#10;&#10;AI-generated content may be incorrect.">
            <a:extLst>
              <a:ext uri="{FF2B5EF4-FFF2-40B4-BE49-F238E27FC236}">
                <a16:creationId xmlns:a16="http://schemas.microsoft.com/office/drawing/2014/main" id="{0E05F26A-7FBB-E8CA-E3D0-BA3DFFDC12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86762" y="2180302"/>
            <a:ext cx="1263972" cy="1263972"/>
          </a:xfrm>
          <a:prstGeom prst="rect">
            <a:avLst/>
          </a:prstGeom>
        </p:spPr>
      </p:pic>
    </p:spTree>
    <p:extLst>
      <p:ext uri="{BB962C8B-B14F-4D97-AF65-F5344CB8AC3E}">
        <p14:creationId xmlns:p14="http://schemas.microsoft.com/office/powerpoint/2010/main" val="926939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37D6-4BA9-5936-0527-221889630EE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8F94B86-CFA4-72A7-3C96-8815CB65C8BB}"/>
              </a:ext>
            </a:extLst>
          </p:cNvPr>
          <p:cNvSpPr/>
          <p:nvPr/>
        </p:nvSpPr>
        <p:spPr>
          <a:xfrm>
            <a:off x="10473070" y="1799938"/>
            <a:ext cx="1718930" cy="3367322"/>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sp>
        <p:nvSpPr>
          <p:cNvPr id="5" name="Title 4">
            <a:extLst>
              <a:ext uri="{FF2B5EF4-FFF2-40B4-BE49-F238E27FC236}">
                <a16:creationId xmlns:a16="http://schemas.microsoft.com/office/drawing/2014/main" id="{3DB53761-2F44-AE21-1139-DC68969D259B}"/>
              </a:ext>
            </a:extLst>
          </p:cNvPr>
          <p:cNvSpPr>
            <a:spLocks noGrp="1"/>
          </p:cNvSpPr>
          <p:nvPr>
            <p:ph type="title"/>
          </p:nvPr>
        </p:nvSpPr>
        <p:spPr/>
        <p:txBody>
          <a:bodyPr/>
          <a:lstStyle/>
          <a:p>
            <a:r>
              <a:rPr lang="en-GB" noProof="0">
                <a:solidFill>
                  <a:schemeClr val="tx2"/>
                </a:solidFill>
                <a:latin typeface="Segoe UI "/>
                <a:ea typeface="Segoe UI Black" panose="020B0A02040204020203" pitchFamily="34" charset="0"/>
              </a:rPr>
              <a:t>  Summary</a:t>
            </a:r>
          </a:p>
        </p:txBody>
      </p:sp>
      <p:sp>
        <p:nvSpPr>
          <p:cNvPr id="3" name="Slide Number Placeholder 2">
            <a:extLst>
              <a:ext uri="{FF2B5EF4-FFF2-40B4-BE49-F238E27FC236}">
                <a16:creationId xmlns:a16="http://schemas.microsoft.com/office/drawing/2014/main" id="{DA83FEEE-84DE-7097-5F2A-8663CCD995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Rectangle 16">
            <a:extLst>
              <a:ext uri="{FF2B5EF4-FFF2-40B4-BE49-F238E27FC236}">
                <a16:creationId xmlns:a16="http://schemas.microsoft.com/office/drawing/2014/main" id="{461AED65-0A25-C7FB-1519-FF6440E59612}"/>
              </a:ext>
            </a:extLst>
          </p:cNvPr>
          <p:cNvSpPr/>
          <p:nvPr/>
        </p:nvSpPr>
        <p:spPr>
          <a:xfrm>
            <a:off x="288868" y="3124682"/>
            <a:ext cx="5750479" cy="19543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Commitment to ongoing impact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Given the nature of Net Zero Go’s focus on building skills, competencies, capacities, some evidence of outcomes and impact may not yet be available. Therefore, </a:t>
            </a:r>
            <a:r>
              <a:rPr kumimoji="0" lang="en-GB" sz="1600" b="1" i="0" u="none" strike="noStrike" kern="1200" cap="none" spc="0" normalizeH="0" baseline="0" noProof="0">
                <a:ln>
                  <a:noFill/>
                </a:ln>
                <a:solidFill>
                  <a:prstClr val="black"/>
                </a:solidFill>
                <a:effectLst/>
                <a:uLnTx/>
                <a:uFillTx/>
                <a:latin typeface="Segoe UI"/>
                <a:ea typeface="+mn-ea"/>
                <a:cs typeface="+mn-cs"/>
              </a:rPr>
              <a:t>we are committed to continuously monitoring</a:t>
            </a:r>
            <a:r>
              <a:rPr kumimoji="0" lang="en-GB" sz="1600" b="0" i="0" u="none" strike="noStrike" kern="1200" cap="none" spc="0" normalizeH="0" baseline="0" noProof="0">
                <a:ln>
                  <a:noFill/>
                </a:ln>
                <a:solidFill>
                  <a:prstClr val="black"/>
                </a:solidFill>
                <a:effectLst/>
                <a:uLnTx/>
                <a:uFillTx/>
                <a:latin typeface="Segoe UI"/>
                <a:ea typeface="+mn-ea"/>
                <a:cs typeface="+mn-cs"/>
              </a:rPr>
              <a:t> the platform’s usage by local authority officers and stakeholders and assessing its direct impact over time.</a:t>
            </a:r>
          </a:p>
        </p:txBody>
      </p:sp>
      <p:sp>
        <p:nvSpPr>
          <p:cNvPr id="21" name="Rectangle 20">
            <a:extLst>
              <a:ext uri="{FF2B5EF4-FFF2-40B4-BE49-F238E27FC236}">
                <a16:creationId xmlns:a16="http://schemas.microsoft.com/office/drawing/2014/main" id="{DA3F93AA-23D5-8409-2B4B-F40148485BB5}"/>
              </a:ext>
            </a:extLst>
          </p:cNvPr>
          <p:cNvSpPr/>
          <p:nvPr/>
        </p:nvSpPr>
        <p:spPr>
          <a:xfrm>
            <a:off x="6360453" y="1392395"/>
            <a:ext cx="3197101"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a:ea typeface="Segoe UI Black"/>
                <a:cs typeface="Segoe UI"/>
              </a:rPr>
              <a:t>Impact Hypothesis</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23" name="Rectangle 22">
            <a:extLst>
              <a:ext uri="{FF2B5EF4-FFF2-40B4-BE49-F238E27FC236}">
                <a16:creationId xmlns:a16="http://schemas.microsoft.com/office/drawing/2014/main" id="{C67D3ACF-0056-2C0E-DECD-BA1833351440}"/>
              </a:ext>
            </a:extLst>
          </p:cNvPr>
          <p:cNvSpPr/>
          <p:nvPr/>
        </p:nvSpPr>
        <p:spPr>
          <a:xfrm>
            <a:off x="251396" y="5281725"/>
            <a:ext cx="5899765" cy="12157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noProof="0">
                <a:solidFill>
                  <a:srgbClr val="EC6097"/>
                </a:solidFill>
                <a:latin typeface="Segoe UI"/>
                <a:ea typeface="Segoe UI Black"/>
                <a:cs typeface="Segoe UI"/>
              </a:rPr>
              <a:t>M</a:t>
            </a:r>
            <a:r>
              <a:rPr kumimoji="0" lang="en-GB" sz="2000" b="1" i="0" u="none" strike="noStrike" kern="1200" cap="none" spc="0" normalizeH="0" baseline="0" noProof="0">
                <a:ln>
                  <a:noFill/>
                </a:ln>
                <a:solidFill>
                  <a:srgbClr val="EC6097"/>
                </a:solidFill>
                <a:effectLst/>
                <a:uLnTx/>
                <a:uFillTx/>
                <a:latin typeface="Segoe UI"/>
                <a:ea typeface="Segoe UI Black"/>
                <a:cs typeface="Segoe UI"/>
              </a:rPr>
              <a:t>eaningful 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Our assessment, based on </a:t>
            </a:r>
            <a:r>
              <a:rPr lang="en-GB" sz="1600" noProof="0">
                <a:solidFill>
                  <a:prstClr val="black"/>
                </a:solidFill>
                <a:latin typeface="Segoe UI"/>
              </a:rPr>
              <a:t>provided </a:t>
            </a:r>
            <a:r>
              <a:rPr kumimoji="0" lang="en-GB" sz="1600" b="0" i="0" u="none" strike="noStrike" kern="1200" cap="none" spc="0" normalizeH="0" baseline="0" noProof="0">
                <a:ln>
                  <a:noFill/>
                </a:ln>
                <a:solidFill>
                  <a:prstClr val="black"/>
                </a:solidFill>
                <a:effectLst/>
                <a:uLnTx/>
                <a:uFillTx/>
                <a:latin typeface="Segoe UI"/>
                <a:ea typeface="+mn-ea"/>
                <a:cs typeface="+mn-cs"/>
              </a:rPr>
              <a:t>evidence, confirms that </a:t>
            </a:r>
            <a:r>
              <a:rPr kumimoji="0" lang="en-GB" sz="1600" b="1" i="0" u="none" strike="noStrike" kern="1200" cap="none" spc="0" normalizeH="0" baseline="0" noProof="0">
                <a:ln>
                  <a:noFill/>
                </a:ln>
                <a:solidFill>
                  <a:prstClr val="black"/>
                </a:solidFill>
                <a:effectLst/>
                <a:uLnTx/>
                <a:uFillTx/>
                <a:latin typeface="Segoe UI"/>
                <a:ea typeface="+mn-ea"/>
                <a:cs typeface="+mn-cs"/>
              </a:rPr>
              <a:t>Net Zero Go is making a meaningful difference</a:t>
            </a:r>
            <a:r>
              <a:rPr kumimoji="0" lang="en-GB" sz="1600" b="0" i="0" u="none" strike="noStrike" kern="1200" cap="none" spc="0" normalizeH="0" baseline="0" noProof="0">
                <a:ln>
                  <a:noFill/>
                </a:ln>
                <a:solidFill>
                  <a:prstClr val="black"/>
                </a:solidFill>
                <a:effectLst/>
                <a:uLnTx/>
                <a:uFillTx/>
                <a:latin typeface="Segoe UI"/>
                <a:ea typeface="+mn-ea"/>
                <a:cs typeface="+mn-cs"/>
              </a:rPr>
              <a:t> in helping local authority officers accelerate net zero projects.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25" name="Rectangle 24">
            <a:extLst>
              <a:ext uri="{FF2B5EF4-FFF2-40B4-BE49-F238E27FC236}">
                <a16:creationId xmlns:a16="http://schemas.microsoft.com/office/drawing/2014/main" id="{E6AE3025-6847-50D3-E578-C961383149AC}"/>
              </a:ext>
            </a:extLst>
          </p:cNvPr>
          <p:cNvSpPr/>
          <p:nvPr/>
        </p:nvSpPr>
        <p:spPr>
          <a:xfrm>
            <a:off x="251396" y="968416"/>
            <a:ext cx="5246385" cy="195438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noProof="0">
                <a:solidFill>
                  <a:srgbClr val="EC6097"/>
                </a:solidFill>
                <a:latin typeface="Segoe UI"/>
                <a:ea typeface="Segoe UI Black"/>
                <a:cs typeface="Segoe UI"/>
              </a:rPr>
              <a:t>Strong Evidence </a:t>
            </a:r>
            <a:endParaRPr kumimoji="0" lang="en-GB" sz="2000" b="1" i="0" u="none" strike="noStrike" kern="1200" cap="none" spc="0" normalizeH="0" baseline="0" noProof="0">
              <a:ln>
                <a:noFill/>
              </a:ln>
              <a:solidFill>
                <a:srgbClr val="EC6097"/>
              </a:solidFill>
              <a:effectLst/>
              <a:uLnTx/>
              <a:uFillTx/>
              <a:latin typeface="Segoe UI"/>
              <a:ea typeface="Segoe UI Black"/>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Segoe UI"/>
              </a:rPr>
              <a:t>This report confirms </a:t>
            </a:r>
            <a:r>
              <a:rPr kumimoji="0" lang="en-GB" sz="1600" b="1" i="0" u="none" strike="noStrike" kern="1200" cap="none" spc="0" normalizeH="0" baseline="0" noProof="0">
                <a:ln>
                  <a:noFill/>
                </a:ln>
                <a:solidFill>
                  <a:prstClr val="black"/>
                </a:solidFill>
                <a:effectLst/>
                <a:uLnTx/>
                <a:uFillTx/>
                <a:latin typeface="Segoe UI"/>
                <a:ea typeface="+mn-ea"/>
                <a:cs typeface="Segoe UI"/>
              </a:rPr>
              <a:t>strong evidence </a:t>
            </a:r>
            <a:r>
              <a:rPr kumimoji="0" lang="en-GB" sz="1600" b="0" i="0" u="none" strike="noStrike" kern="1200" cap="none" spc="0" normalizeH="0" baseline="0" noProof="0">
                <a:ln>
                  <a:noFill/>
                </a:ln>
                <a:solidFill>
                  <a:prstClr val="black"/>
                </a:solidFill>
                <a:effectLst/>
                <a:uLnTx/>
                <a:uFillTx/>
                <a:latin typeface="Segoe UI"/>
                <a:ea typeface="+mn-ea"/>
                <a:cs typeface="Segoe UI"/>
              </a:rPr>
              <a:t>that Net Zero Go delivers on its three strategic goals: building capacity, enhancing capability, and collaboration for local authorities. Our conclusion is based on impact </a:t>
            </a:r>
            <a:r>
              <a:rPr kumimoji="0" lang="en-GB" sz="1600" i="0" u="none" strike="noStrike" kern="1200" cap="none" spc="0" normalizeH="0" baseline="0" noProof="0">
                <a:ln>
                  <a:noFill/>
                </a:ln>
                <a:solidFill>
                  <a:prstClr val="black"/>
                </a:solidFill>
                <a:effectLst/>
                <a:uLnTx/>
                <a:uFillTx/>
                <a:latin typeface="Segoe UI"/>
                <a:ea typeface="+mn-ea"/>
                <a:cs typeface="Segoe UI"/>
              </a:rPr>
              <a:t>hypothesis</a:t>
            </a:r>
            <a:r>
              <a:rPr kumimoji="0" lang="en-GB" sz="1600" b="0" i="0" u="none" strike="noStrike" kern="1200" cap="none" spc="0" normalizeH="0" baseline="0" noProof="0">
                <a:ln>
                  <a:noFill/>
                </a:ln>
                <a:solidFill>
                  <a:prstClr val="black"/>
                </a:solidFill>
                <a:effectLst/>
                <a:uLnTx/>
                <a:uFillTx/>
                <a:latin typeface="Segoe UI"/>
                <a:ea typeface="+mn-ea"/>
                <a:cs typeface="Segoe UI"/>
              </a:rPr>
              <a:t>, each backed by solid evidence, both qualitative and quantitative.</a:t>
            </a:r>
          </a:p>
        </p:txBody>
      </p:sp>
      <p:sp>
        <p:nvSpPr>
          <p:cNvPr id="2" name="Rectangle: Rounded Corners 1">
            <a:extLst>
              <a:ext uri="{FF2B5EF4-FFF2-40B4-BE49-F238E27FC236}">
                <a16:creationId xmlns:a16="http://schemas.microsoft.com/office/drawing/2014/main" id="{EE65B979-996C-9BE5-1D56-54BD76C25312}"/>
              </a:ext>
            </a:extLst>
          </p:cNvPr>
          <p:cNvSpPr/>
          <p:nvPr/>
        </p:nvSpPr>
        <p:spPr>
          <a:xfrm rot="5400000">
            <a:off x="7091928" y="859172"/>
            <a:ext cx="4160597" cy="6042132"/>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4" name="Graphic 3">
            <a:extLst>
              <a:ext uri="{FF2B5EF4-FFF2-40B4-BE49-F238E27FC236}">
                <a16:creationId xmlns:a16="http://schemas.microsoft.com/office/drawing/2014/main" id="{6FCBE806-2A0A-3B48-BB7E-F11C617601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8928" y="968416"/>
            <a:ext cx="1253110" cy="1253110"/>
          </a:xfrm>
          <a:prstGeom prst="rect">
            <a:avLst/>
          </a:prstGeom>
        </p:spPr>
      </p:pic>
      <p:pic>
        <p:nvPicPr>
          <p:cNvPr id="7" name="Graphic 6" descr="Arrow: Straight with solid fill">
            <a:extLst>
              <a:ext uri="{FF2B5EF4-FFF2-40B4-BE49-F238E27FC236}">
                <a16:creationId xmlns:a16="http://schemas.microsoft.com/office/drawing/2014/main" id="{B11FE771-0F65-906B-C831-48AA27C24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31600" y="1464248"/>
            <a:ext cx="1120059" cy="618487"/>
          </a:xfrm>
          <a:prstGeom prst="rect">
            <a:avLst/>
          </a:prstGeom>
        </p:spPr>
      </p:pic>
      <p:pic>
        <p:nvPicPr>
          <p:cNvPr id="8" name="Picture 7" descr="A logo with a pin on it&#10;&#10;AI-generated content may be incorrect.">
            <a:extLst>
              <a:ext uri="{FF2B5EF4-FFF2-40B4-BE49-F238E27FC236}">
                <a16:creationId xmlns:a16="http://schemas.microsoft.com/office/drawing/2014/main" id="{FA0717EF-0690-6C37-B02A-E0BD4AD2F3C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10" name="TextBox 9">
            <a:extLst>
              <a:ext uri="{FF2B5EF4-FFF2-40B4-BE49-F238E27FC236}">
                <a16:creationId xmlns:a16="http://schemas.microsoft.com/office/drawing/2014/main" id="{B4B97E19-CCAD-934F-E0CE-AB7E05476B13}"/>
              </a:ext>
            </a:extLst>
          </p:cNvPr>
          <p:cNvSpPr txBox="1"/>
          <p:nvPr/>
        </p:nvSpPr>
        <p:spPr>
          <a:xfrm>
            <a:off x="6508375" y="2221526"/>
            <a:ext cx="5333575" cy="5151410"/>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en-GB" sz="1100" kern="100" noProof="0">
                <a:effectLst/>
                <a:ea typeface="Aptos" panose="020B0004020202020204" pitchFamily="34" charset="0"/>
                <a:cs typeface="Times New Roman" panose="02020603050405020304" pitchFamily="18" charset="0"/>
              </a:rPr>
              <a:t>NZG helped to </a:t>
            </a:r>
            <a:r>
              <a:rPr lang="en-GB" sz="1100" b="1" kern="100" noProof="0">
                <a:effectLst/>
                <a:ea typeface="Aptos" panose="020B0004020202020204" pitchFamily="34" charset="0"/>
                <a:cs typeface="Times New Roman" panose="02020603050405020304" pitchFamily="18" charset="0"/>
              </a:rPr>
              <a:t>build the capabilities </a:t>
            </a:r>
            <a:r>
              <a:rPr lang="en-GB" sz="1100" kern="100" noProof="0">
                <a:effectLst/>
                <a:ea typeface="Aptos" panose="020B0004020202020204" pitchFamily="34" charset="0"/>
                <a:cs typeface="Times New Roman" panose="02020603050405020304" pitchFamily="18" charset="0"/>
              </a:rPr>
              <a:t>of local authority officers – through resources such as e-learning they gained new skills, knowledge, and competencies to </a:t>
            </a:r>
            <a:r>
              <a:rPr lang="en-GB" sz="1100" b="1" kern="100" noProof="0">
                <a:effectLst/>
                <a:ea typeface="Aptos" panose="020B0004020202020204" pitchFamily="34" charset="0"/>
                <a:cs typeface="Times New Roman" panose="02020603050405020304" pitchFamily="18" charset="0"/>
              </a:rPr>
              <a:t>deliver projects they couldn’t before</a:t>
            </a:r>
            <a:r>
              <a:rPr lang="en-GB" sz="1100" kern="100" noProof="0">
                <a:effectLst/>
                <a:ea typeface="Aptos" panose="020B0004020202020204" pitchFamily="34" charset="0"/>
                <a:cs typeface="Times New Roman" panose="02020603050405020304" pitchFamily="18" charset="0"/>
              </a:rPr>
              <a:t>.</a:t>
            </a:r>
          </a:p>
          <a:p>
            <a:pPr marL="171450" indent="-171450">
              <a:lnSpc>
                <a:spcPct val="107000"/>
              </a:lnSpc>
              <a:spcAft>
                <a:spcPts val="800"/>
              </a:spcAft>
              <a:buFont typeface="Arial" panose="020B0604020202020204" pitchFamily="34" charset="0"/>
              <a:buChar char="•"/>
            </a:pPr>
            <a:r>
              <a:rPr lang="en-GB" sz="1100" noProof="0"/>
              <a:t>The resources on NZG such as best practice guides </a:t>
            </a:r>
            <a:r>
              <a:rPr lang="en-GB" sz="1100" b="1" noProof="0"/>
              <a:t>improved the capacit</a:t>
            </a:r>
            <a:r>
              <a:rPr lang="en-GB" sz="1100" noProof="0"/>
              <a:t>y of UK local authorities to deliver projects by </a:t>
            </a:r>
            <a:r>
              <a:rPr lang="en-GB" sz="1100" b="1" noProof="0"/>
              <a:t>accelerating their work, enhanced the quality</a:t>
            </a:r>
            <a:r>
              <a:rPr lang="en-GB" sz="1100" noProof="0"/>
              <a:t>, and converted risks or unknown unknowns into items for mitigation.</a:t>
            </a:r>
          </a:p>
          <a:p>
            <a:pPr marL="171450" indent="-171450">
              <a:lnSpc>
                <a:spcPct val="107000"/>
              </a:lnSpc>
              <a:spcAft>
                <a:spcPts val="800"/>
              </a:spcAft>
              <a:buFont typeface="Arial" panose="020B0604020202020204" pitchFamily="34" charset="0"/>
              <a:buChar char="•"/>
            </a:pPr>
            <a:r>
              <a:rPr lang="en-GB" sz="1100" noProof="0"/>
              <a:t>NZG helped local authorities </a:t>
            </a:r>
            <a:r>
              <a:rPr lang="en-GB" sz="1100" b="1" noProof="0"/>
              <a:t>collaborate and share insights</a:t>
            </a:r>
            <a:r>
              <a:rPr lang="en-GB" sz="1100" noProof="0"/>
              <a:t> through the platform’s case studies and Forum questions and answers.</a:t>
            </a:r>
          </a:p>
          <a:p>
            <a:pPr marL="171450" indent="-171450">
              <a:lnSpc>
                <a:spcPct val="107000"/>
              </a:lnSpc>
              <a:spcAft>
                <a:spcPts val="800"/>
              </a:spcAft>
              <a:buFont typeface="Arial" panose="020B0604020202020204" pitchFamily="34" charset="0"/>
              <a:buChar char="•"/>
            </a:pPr>
            <a:r>
              <a:rPr lang="en-GB" sz="1100" noProof="0"/>
              <a:t>Our events promoting NZG helped showcase best practices and encourage cross-regional </a:t>
            </a:r>
            <a:r>
              <a:rPr lang="en-GB" sz="1100" b="1" noProof="0"/>
              <a:t>collaboration</a:t>
            </a:r>
            <a:r>
              <a:rPr lang="en-GB" sz="1100" noProof="0"/>
              <a:t>.</a:t>
            </a:r>
          </a:p>
          <a:p>
            <a:pPr marL="171450" indent="-171450">
              <a:lnSpc>
                <a:spcPct val="107000"/>
              </a:lnSpc>
              <a:spcAft>
                <a:spcPts val="800"/>
              </a:spcAft>
              <a:buFont typeface="Arial" panose="020B0604020202020204" pitchFamily="34" charset="0"/>
              <a:buChar char="•"/>
            </a:pPr>
            <a:r>
              <a:rPr lang="en-GB" sz="1100" kern="1200" noProof="0">
                <a:solidFill>
                  <a:schemeClr val="dk1"/>
                </a:solidFill>
                <a:effectLst/>
                <a:latin typeface="+mn-lt"/>
                <a:ea typeface="+mn-ea"/>
                <a:cs typeface="+mn-cs"/>
              </a:rPr>
              <a:t>NZG helped local authorities to </a:t>
            </a:r>
            <a:r>
              <a:rPr lang="en-GB" sz="1100" b="1" kern="1200" noProof="0">
                <a:solidFill>
                  <a:schemeClr val="dk1"/>
                </a:solidFill>
                <a:effectLst/>
                <a:latin typeface="+mn-lt"/>
                <a:ea typeface="+mn-ea"/>
                <a:cs typeface="+mn-cs"/>
              </a:rPr>
              <a:t>make funding applications</a:t>
            </a:r>
            <a:r>
              <a:rPr lang="en-GB" sz="1100" kern="1200" noProof="0">
                <a:solidFill>
                  <a:schemeClr val="dk1"/>
                </a:solidFill>
                <a:effectLst/>
                <a:latin typeface="+mn-lt"/>
                <a:ea typeface="+mn-ea"/>
                <a:cs typeface="+mn-cs"/>
              </a:rPr>
              <a:t>, which they might not have made before due to lack of awareness, tight deadlines or unclear information. </a:t>
            </a:r>
          </a:p>
          <a:p>
            <a:pPr>
              <a:lnSpc>
                <a:spcPct val="107000"/>
              </a:lnSpc>
              <a:spcAft>
                <a:spcPts val="800"/>
              </a:spcAft>
            </a:pPr>
            <a:endParaRPr lang="en-GB" sz="1100" noProof="0"/>
          </a:p>
          <a:p>
            <a:pPr marL="171450" indent="-171450">
              <a:lnSpc>
                <a:spcPct val="107000"/>
              </a:lnSpc>
              <a:spcAft>
                <a:spcPts val="800"/>
              </a:spcAft>
              <a:buFont typeface="Arial" panose="020B0604020202020204" pitchFamily="34" charset="0"/>
              <a:buChar char="•"/>
            </a:pPr>
            <a:endParaRPr lang="en-GB" sz="1100" noProof="0"/>
          </a:p>
          <a:p>
            <a:pPr marL="171450" indent="-171450">
              <a:lnSpc>
                <a:spcPct val="107000"/>
              </a:lnSpc>
              <a:spcAft>
                <a:spcPts val="800"/>
              </a:spcAft>
              <a:buFont typeface="Arial" panose="020B0604020202020204" pitchFamily="34" charset="0"/>
              <a:buChar char="•"/>
            </a:pPr>
            <a:endParaRPr lang="en-GB" sz="1100" noProof="0"/>
          </a:p>
          <a:p>
            <a:pPr marL="171450" indent="-171450">
              <a:lnSpc>
                <a:spcPct val="107000"/>
              </a:lnSpc>
              <a:spcAft>
                <a:spcPts val="800"/>
              </a:spcAft>
              <a:buFont typeface="Arial" panose="020B0604020202020204" pitchFamily="34" charset="0"/>
              <a:buChar char="•"/>
            </a:pPr>
            <a:endParaRPr lang="en-GB" sz="1100" noProof="0"/>
          </a:p>
          <a:p>
            <a:pPr marL="171450" indent="-171450">
              <a:lnSpc>
                <a:spcPct val="107000"/>
              </a:lnSpc>
              <a:spcAft>
                <a:spcPts val="800"/>
              </a:spcAft>
              <a:buFont typeface="Arial" panose="020B0604020202020204" pitchFamily="34" charset="0"/>
              <a:buChar char="•"/>
            </a:pPr>
            <a:endParaRPr lang="en-GB" sz="1100" kern="100" noProof="0">
              <a:effectLst/>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en-GB" sz="1100" kern="100" noProof="0">
              <a:effectLst/>
              <a:ea typeface="Aptos" panose="020B0004020202020204" pitchFamily="34" charset="0"/>
              <a:cs typeface="Times New Roman" panose="02020603050405020304" pitchFamily="18" charset="0"/>
            </a:endParaRPr>
          </a:p>
          <a:p>
            <a:pPr algn="l"/>
            <a:endParaRPr lang="en-GB" sz="2000" noProof="0"/>
          </a:p>
        </p:txBody>
      </p:sp>
    </p:spTree>
    <p:extLst>
      <p:ext uri="{BB962C8B-B14F-4D97-AF65-F5344CB8AC3E}">
        <p14:creationId xmlns:p14="http://schemas.microsoft.com/office/powerpoint/2010/main" val="1301319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9CA2-D7B9-FE89-1B10-C155D6A3320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194B6A7-C6D9-CF1D-4ED1-63A94E38CEE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685958" y="1402828"/>
            <a:ext cx="9506042" cy="5455172"/>
          </a:xfrm>
          <a:prstGeom prst="rect">
            <a:avLst/>
          </a:prstGeom>
        </p:spPr>
      </p:pic>
      <p:sp>
        <p:nvSpPr>
          <p:cNvPr id="5" name="Title 4">
            <a:extLst>
              <a:ext uri="{FF2B5EF4-FFF2-40B4-BE49-F238E27FC236}">
                <a16:creationId xmlns:a16="http://schemas.microsoft.com/office/drawing/2014/main" id="{A693B0B3-823A-7E6E-2FAB-742B78DA0D50}"/>
              </a:ext>
            </a:extLst>
          </p:cNvPr>
          <p:cNvSpPr>
            <a:spLocks noGrp="1"/>
          </p:cNvSpPr>
          <p:nvPr>
            <p:ph type="title"/>
          </p:nvPr>
        </p:nvSpPr>
        <p:spPr/>
        <p:txBody>
          <a:bodyPr/>
          <a:lstStyle/>
          <a:p>
            <a:r>
              <a:rPr lang="en-GB" noProof="0">
                <a:solidFill>
                  <a:schemeClr val="tx2"/>
                </a:solidFill>
                <a:latin typeface="Segoe UI "/>
                <a:ea typeface="Segoe UI Black" panose="020B0A02040204020203" pitchFamily="34" charset="0"/>
              </a:rPr>
              <a:t>  Looking Forward </a:t>
            </a:r>
          </a:p>
        </p:txBody>
      </p:sp>
      <p:sp>
        <p:nvSpPr>
          <p:cNvPr id="3" name="Slide Number Placeholder 2">
            <a:extLst>
              <a:ext uri="{FF2B5EF4-FFF2-40B4-BE49-F238E27FC236}">
                <a16:creationId xmlns:a16="http://schemas.microsoft.com/office/drawing/2014/main" id="{6E9ABF96-C64F-832E-8A4F-74AFD07C13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Rectangle 16">
            <a:extLst>
              <a:ext uri="{FF2B5EF4-FFF2-40B4-BE49-F238E27FC236}">
                <a16:creationId xmlns:a16="http://schemas.microsoft.com/office/drawing/2014/main" id="{BE49651F-4404-39EA-75F4-BA6CC78A4065}"/>
              </a:ext>
            </a:extLst>
          </p:cNvPr>
          <p:cNvSpPr/>
          <p:nvPr/>
        </p:nvSpPr>
        <p:spPr>
          <a:xfrm>
            <a:off x="410992" y="999580"/>
            <a:ext cx="8132373" cy="15542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Impact 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We are committed to ensuring that </a:t>
            </a:r>
            <a:r>
              <a:rPr kumimoji="0" lang="en-GB" sz="1400" b="1" i="0" u="none" strike="noStrike" kern="1200" cap="none" spc="0" normalizeH="0" baseline="0" noProof="0">
                <a:ln>
                  <a:noFill/>
                </a:ln>
                <a:solidFill>
                  <a:prstClr val="black"/>
                </a:solidFill>
                <a:effectLst/>
                <a:uLnTx/>
                <a:uFillTx/>
                <a:latin typeface="Segoe UI"/>
                <a:ea typeface="+mn-ea"/>
                <a:cs typeface="+mn-cs"/>
              </a:rPr>
              <a:t>Net Zero Go delivers real impact </a:t>
            </a:r>
            <a:r>
              <a:rPr kumimoji="0" lang="en-GB" sz="1400" b="0" i="0" u="none" strike="noStrike" kern="1200" cap="none" spc="0" normalizeH="0" baseline="0" noProof="0">
                <a:ln>
                  <a:noFill/>
                </a:ln>
                <a:solidFill>
                  <a:prstClr val="black"/>
                </a:solidFill>
                <a:effectLst/>
                <a:uLnTx/>
                <a:uFillTx/>
                <a:latin typeface="Segoe UI"/>
                <a:ea typeface="+mn-ea"/>
                <a:cs typeface="+mn-cs"/>
              </a:rPr>
              <a:t>by strengthening the capacities, capabilities, and collaboration of local authorities on their journey to net zero. By prioritizing real-world outcomes, we can be confident that the resources we provide drive meaningful change. As we move forward, we remain dedicated to amplifying these efforts, accelerating the transition to net zero at the local level. </a:t>
            </a:r>
          </a:p>
        </p:txBody>
      </p:sp>
      <p:sp>
        <p:nvSpPr>
          <p:cNvPr id="21" name="Rectangle 20">
            <a:extLst>
              <a:ext uri="{FF2B5EF4-FFF2-40B4-BE49-F238E27FC236}">
                <a16:creationId xmlns:a16="http://schemas.microsoft.com/office/drawing/2014/main" id="{3187350E-722E-D389-02EC-210B12AD03A2}"/>
              </a:ext>
            </a:extLst>
          </p:cNvPr>
          <p:cNvSpPr/>
          <p:nvPr/>
        </p:nvSpPr>
        <p:spPr>
          <a:xfrm>
            <a:off x="410992" y="3831601"/>
            <a:ext cx="5200914" cy="155427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noProof="0">
                <a:solidFill>
                  <a:srgbClr val="EC6097"/>
                </a:solidFill>
                <a:latin typeface="Segoe UI"/>
                <a:ea typeface="Segoe UI Black"/>
                <a:cs typeface="Segoe UI"/>
              </a:rPr>
              <a:t>User Friendly </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Segoe UI"/>
              </a:rPr>
              <a:t>Great products are built with </a:t>
            </a:r>
            <a:r>
              <a:rPr kumimoji="0" lang="en-GB" sz="1400" b="1" i="0" u="none" strike="noStrike" kern="1200" cap="none" spc="0" normalizeH="0" baseline="0" noProof="0">
                <a:ln>
                  <a:noFill/>
                </a:ln>
                <a:solidFill>
                  <a:prstClr val="black"/>
                </a:solidFill>
                <a:effectLst/>
                <a:uLnTx/>
                <a:uFillTx/>
                <a:latin typeface="Segoe UI"/>
                <a:ea typeface="+mn-ea"/>
                <a:cs typeface="Segoe UI"/>
              </a:rPr>
              <a:t>users' needs at their core</a:t>
            </a:r>
            <a:r>
              <a:rPr kumimoji="0" lang="en-GB" sz="1400" b="0" i="0" u="none" strike="noStrike" kern="1200" cap="none" spc="0" normalizeH="0" baseline="0" noProof="0">
                <a:ln>
                  <a:noFill/>
                </a:ln>
                <a:solidFill>
                  <a:prstClr val="black"/>
                </a:solidFill>
                <a:effectLst/>
                <a:uLnTx/>
                <a:uFillTx/>
                <a:latin typeface="Segoe UI"/>
                <a:ea typeface="+mn-ea"/>
                <a:cs typeface="Segoe UI"/>
              </a:rPr>
              <a:t>. We are committed to continually gathering user insights, feedback, and engaging with users and experts in co-creation to ensure Net Zero Go remains user-friendly and accessible, offering practical tools and ready-to-use resources for all.</a:t>
            </a:r>
          </a:p>
        </p:txBody>
      </p:sp>
      <p:sp>
        <p:nvSpPr>
          <p:cNvPr id="23" name="Rectangle 22">
            <a:extLst>
              <a:ext uri="{FF2B5EF4-FFF2-40B4-BE49-F238E27FC236}">
                <a16:creationId xmlns:a16="http://schemas.microsoft.com/office/drawing/2014/main" id="{A9ED65BE-1327-37AF-524A-1140E1B12514}"/>
              </a:ext>
            </a:extLst>
          </p:cNvPr>
          <p:cNvSpPr/>
          <p:nvPr/>
        </p:nvSpPr>
        <p:spPr>
          <a:xfrm>
            <a:off x="410992" y="2588988"/>
            <a:ext cx="5899765" cy="112338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noProof="0">
                <a:solidFill>
                  <a:srgbClr val="EC6097"/>
                </a:solidFill>
                <a:latin typeface="Segoe UI"/>
                <a:ea typeface="Segoe UI Black"/>
                <a:cs typeface="Segoe UI"/>
              </a:rPr>
              <a:t>Stakeholder Collaboration  </a:t>
            </a:r>
            <a:endParaRPr kumimoji="0" lang="en-GB" sz="2000" b="1" i="0" u="none" strike="noStrike" kern="1200" cap="none" spc="0" normalizeH="0" baseline="0" noProof="0">
              <a:ln>
                <a:noFill/>
              </a:ln>
              <a:solidFill>
                <a:srgbClr val="EC6097"/>
              </a:solidFill>
              <a:effectLst/>
              <a:uLnTx/>
              <a:uFillTx/>
              <a:latin typeface="Segoe UI"/>
              <a:ea typeface="Segoe UI Black"/>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We believe </a:t>
            </a:r>
            <a:r>
              <a:rPr lang="en-GB" sz="1400" noProof="0">
                <a:solidFill>
                  <a:prstClr val="black"/>
                </a:solidFill>
                <a:latin typeface="Segoe UI"/>
              </a:rPr>
              <a:t>that </a:t>
            </a:r>
            <a:r>
              <a:rPr lang="en-GB" sz="1400" b="1" noProof="0">
                <a:solidFill>
                  <a:prstClr val="black"/>
                </a:solidFill>
                <a:latin typeface="Segoe UI"/>
              </a:rPr>
              <a:t>together we go further</a:t>
            </a:r>
            <a:r>
              <a:rPr kumimoji="0" lang="en-GB" sz="1400" b="0" i="0" u="none" strike="noStrike" kern="1200" cap="none" spc="0" normalizeH="0" baseline="0" noProof="0">
                <a:ln>
                  <a:noFill/>
                </a:ln>
                <a:solidFill>
                  <a:prstClr val="black"/>
                </a:solidFill>
                <a:effectLst/>
                <a:uLnTx/>
                <a:uFillTx/>
                <a:latin typeface="Segoe UI"/>
                <a:ea typeface="+mn-ea"/>
                <a:cs typeface="+mn-cs"/>
              </a:rPr>
              <a:t>, and invite our stakeholders to drive change alongside us, collaborating to accelerate net zero local projects.</a:t>
            </a:r>
            <a:endParaRPr kumimoji="0" lang="en-GB" sz="1400" b="0" i="0" u="none" strike="noStrike" kern="1200" cap="none" spc="0" normalizeH="0" baseline="0" noProof="0">
              <a:ln>
                <a:noFill/>
              </a:ln>
              <a:solidFill>
                <a:prstClr val="black"/>
              </a:solidFill>
              <a:effectLst/>
              <a:uLnTx/>
              <a:uFillTx/>
              <a:latin typeface="Segoe UI"/>
              <a:ea typeface="+mn-ea"/>
              <a:cs typeface="Segoe UI"/>
            </a:endParaRPr>
          </a:p>
        </p:txBody>
      </p:sp>
      <p:sp>
        <p:nvSpPr>
          <p:cNvPr id="8" name="Rectangle 7">
            <a:extLst>
              <a:ext uri="{FF2B5EF4-FFF2-40B4-BE49-F238E27FC236}">
                <a16:creationId xmlns:a16="http://schemas.microsoft.com/office/drawing/2014/main" id="{7008769D-F584-A5B8-4EE0-5FCFBFF13A84}"/>
              </a:ext>
            </a:extLst>
          </p:cNvPr>
          <p:cNvSpPr/>
          <p:nvPr/>
        </p:nvSpPr>
        <p:spPr>
          <a:xfrm>
            <a:off x="410992" y="5443070"/>
            <a:ext cx="4842721" cy="133882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noProof="0">
                <a:solidFill>
                  <a:srgbClr val="EC6097"/>
                </a:solidFill>
                <a:latin typeface="Segoe UI"/>
                <a:ea typeface="Segoe UI Black"/>
                <a:cs typeface="Segoe UI"/>
              </a:rPr>
              <a:t>Agile </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a:ea typeface="+mn-ea"/>
                <a:cs typeface="Segoe UI"/>
              </a:rPr>
              <a:t>The road to net zero is unpredictable, with a constantly shifting landscape. Our </a:t>
            </a:r>
            <a:r>
              <a:rPr kumimoji="0" lang="en-GB" sz="1400" b="1" i="0" u="none" strike="noStrike" kern="1200" cap="none" spc="0" normalizeH="0" baseline="0" noProof="0">
                <a:ln>
                  <a:noFill/>
                </a:ln>
                <a:solidFill>
                  <a:prstClr val="black"/>
                </a:solidFill>
                <a:effectLst/>
                <a:uLnTx/>
                <a:uFillTx/>
                <a:latin typeface="Segoe UI"/>
                <a:ea typeface="+mn-ea"/>
                <a:cs typeface="Segoe UI"/>
              </a:rPr>
              <a:t>agile approach keeps us adaptable</a:t>
            </a:r>
            <a:r>
              <a:rPr kumimoji="0" lang="en-GB" sz="1400" b="0" i="0" u="none" strike="noStrike" kern="1200" cap="none" spc="0" normalizeH="0" baseline="0" noProof="0">
                <a:ln>
                  <a:noFill/>
                </a:ln>
                <a:solidFill>
                  <a:prstClr val="black"/>
                </a:solidFill>
                <a:effectLst/>
                <a:uLnTx/>
                <a:uFillTx/>
                <a:latin typeface="Segoe UI"/>
                <a:ea typeface="+mn-ea"/>
                <a:cs typeface="Segoe UI"/>
              </a:rPr>
              <a:t>, building on successes and closing gaps to maximize impact.</a:t>
            </a:r>
          </a:p>
        </p:txBody>
      </p:sp>
      <p:pic>
        <p:nvPicPr>
          <p:cNvPr id="9" name="Picture 8" descr="A logo with a pin on it&#10;&#10;AI-generated content may be incorrect.">
            <a:extLst>
              <a:ext uri="{FF2B5EF4-FFF2-40B4-BE49-F238E27FC236}">
                <a16:creationId xmlns:a16="http://schemas.microsoft.com/office/drawing/2014/main" id="{B5B00CB7-5938-DCCB-3A4A-4C61ABA0F5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32610" y="67832"/>
            <a:ext cx="1066957" cy="1066957"/>
          </a:xfrm>
          <a:prstGeom prst="rect">
            <a:avLst/>
          </a:prstGeom>
        </p:spPr>
      </p:pic>
    </p:spTree>
    <p:extLst>
      <p:ext uri="{BB962C8B-B14F-4D97-AF65-F5344CB8AC3E}">
        <p14:creationId xmlns:p14="http://schemas.microsoft.com/office/powerpoint/2010/main" val="70949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3DA00-18C9-47A4-E4E7-EA648019F28E}"/>
            </a:ext>
          </a:extLst>
        </p:cNvPr>
        <p:cNvGrpSpPr/>
        <p:nvPr/>
      </p:nvGrpSpPr>
      <p:grpSpPr>
        <a:xfrm>
          <a:off x="0" y="0"/>
          <a:ext cx="0" cy="0"/>
          <a:chOff x="0" y="0"/>
          <a:chExt cx="0" cy="0"/>
        </a:xfrm>
      </p:grpSpPr>
      <p:pic>
        <p:nvPicPr>
          <p:cNvPr id="4" name="Picture 3" descr="A road with a street in the middle&#10;&#10;Description automatically generated">
            <a:extLst>
              <a:ext uri="{FF2B5EF4-FFF2-40B4-BE49-F238E27FC236}">
                <a16:creationId xmlns:a16="http://schemas.microsoft.com/office/drawing/2014/main" id="{5BB095AE-1BA8-D5F9-C593-19B2B928F8BB}"/>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18494"/>
            <a:ext cx="12192000" cy="5890546"/>
          </a:xfrm>
          <a:prstGeom prst="rect">
            <a:avLst/>
          </a:prstGeom>
        </p:spPr>
      </p:pic>
      <p:sp>
        <p:nvSpPr>
          <p:cNvPr id="2" name="Title 1">
            <a:extLst>
              <a:ext uri="{FF2B5EF4-FFF2-40B4-BE49-F238E27FC236}">
                <a16:creationId xmlns:a16="http://schemas.microsoft.com/office/drawing/2014/main" id="{13D15518-F36A-88EC-5DEC-F719F58D89D2}"/>
              </a:ext>
            </a:extLst>
          </p:cNvPr>
          <p:cNvSpPr>
            <a:spLocks noGrp="1"/>
          </p:cNvSpPr>
          <p:nvPr>
            <p:ph type="ctrTitle"/>
          </p:nvPr>
        </p:nvSpPr>
        <p:spPr>
          <a:xfrm>
            <a:off x="968573" y="1888958"/>
            <a:ext cx="6189096" cy="923330"/>
          </a:xfrm>
        </p:spPr>
        <p:txBody>
          <a:bodyPr/>
          <a:lstStyle/>
          <a:p>
            <a:r>
              <a:rPr lang="en-GB" noProof="0"/>
              <a:t>Appendix</a:t>
            </a:r>
          </a:p>
        </p:txBody>
      </p:sp>
      <p:sp>
        <p:nvSpPr>
          <p:cNvPr id="5" name="Oval 4">
            <a:extLst>
              <a:ext uri="{FF2B5EF4-FFF2-40B4-BE49-F238E27FC236}">
                <a16:creationId xmlns:a16="http://schemas.microsoft.com/office/drawing/2014/main" id="{8FB6BFA2-0AB8-3ADA-B0B6-B4C1E1CC786F}"/>
              </a:ext>
            </a:extLst>
          </p:cNvPr>
          <p:cNvSpPr/>
          <p:nvPr/>
        </p:nvSpPr>
        <p:spPr>
          <a:xfrm>
            <a:off x="9586762" y="2108788"/>
            <a:ext cx="1328286" cy="1407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descr="A logo with a pin on it&#10;&#10;AI-generated content may be incorrect.">
            <a:extLst>
              <a:ext uri="{FF2B5EF4-FFF2-40B4-BE49-F238E27FC236}">
                <a16:creationId xmlns:a16="http://schemas.microsoft.com/office/drawing/2014/main" id="{99E0301A-CD47-5366-10E6-7C49EB16A85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86762" y="2180302"/>
            <a:ext cx="1263972" cy="1263972"/>
          </a:xfrm>
          <a:prstGeom prst="rect">
            <a:avLst/>
          </a:prstGeom>
        </p:spPr>
      </p:pic>
    </p:spTree>
    <p:extLst>
      <p:ext uri="{BB962C8B-B14F-4D97-AF65-F5344CB8AC3E}">
        <p14:creationId xmlns:p14="http://schemas.microsoft.com/office/powerpoint/2010/main" val="40956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3DF86-3E5A-3C87-E81D-DDF04D4DAB0D}"/>
              </a:ext>
            </a:extLst>
          </p:cNvPr>
          <p:cNvSpPr>
            <a:spLocks noGrp="1"/>
          </p:cNvSpPr>
          <p:nvPr>
            <p:ph type="sldNum" sz="quarter" idx="10"/>
          </p:nvPr>
        </p:nvSpPr>
        <p:spPr/>
        <p:txBody>
          <a:bodyPr/>
          <a:lstStyle/>
          <a:p>
            <a:fld id="{BC713994-E38F-4BB4-A257-6815BBC3FB08}" type="slidenum">
              <a:rPr lang="en-GB" noProof="0" smtClean="0"/>
              <a:pPr/>
              <a:t>54</a:t>
            </a:fld>
            <a:endParaRPr lang="en-GB" noProof="0"/>
          </a:p>
        </p:txBody>
      </p:sp>
      <p:sp>
        <p:nvSpPr>
          <p:cNvPr id="3" name="Title 2">
            <a:extLst>
              <a:ext uri="{FF2B5EF4-FFF2-40B4-BE49-F238E27FC236}">
                <a16:creationId xmlns:a16="http://schemas.microsoft.com/office/drawing/2014/main" id="{3CB00158-75EE-7CE1-8429-192DEDAFE8EF}"/>
              </a:ext>
            </a:extLst>
          </p:cNvPr>
          <p:cNvSpPr>
            <a:spLocks noGrp="1"/>
          </p:cNvSpPr>
          <p:nvPr>
            <p:ph type="title"/>
          </p:nvPr>
        </p:nvSpPr>
        <p:spPr>
          <a:xfrm>
            <a:off x="251396" y="251499"/>
            <a:ext cx="8940962" cy="523220"/>
          </a:xfrm>
        </p:spPr>
        <p:txBody>
          <a:bodyPr/>
          <a:lstStyle/>
          <a:p>
            <a:r>
              <a:rPr lang="en-GB" noProof="0"/>
              <a:t>Theory of Change</a:t>
            </a:r>
          </a:p>
        </p:txBody>
      </p:sp>
      <p:sp>
        <p:nvSpPr>
          <p:cNvPr id="6" name="Arrow: Pentagon 5">
            <a:extLst>
              <a:ext uri="{FF2B5EF4-FFF2-40B4-BE49-F238E27FC236}">
                <a16:creationId xmlns:a16="http://schemas.microsoft.com/office/drawing/2014/main" id="{1A4CC658-5304-1302-8ED8-233346D5819A}"/>
              </a:ext>
            </a:extLst>
          </p:cNvPr>
          <p:cNvSpPr/>
          <p:nvPr/>
        </p:nvSpPr>
        <p:spPr>
          <a:xfrm>
            <a:off x="251396" y="950614"/>
            <a:ext cx="2343973" cy="5544153"/>
          </a:xfrm>
          <a:prstGeom prst="homePlate">
            <a:avLst>
              <a:gd name="adj" fmla="val 20796"/>
            </a:avLst>
          </a:prstGeom>
          <a:solidFill>
            <a:schemeClr val="accent2"/>
          </a:solidFill>
          <a:ln>
            <a:noFill/>
          </a:ln>
          <a:effectLst>
            <a:outerShdw blurRad="50800" dist="38100" dir="10800000" algn="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pPr algn="ctr"/>
            <a:endParaRPr lang="en-GB" noProof="0"/>
          </a:p>
        </p:txBody>
      </p:sp>
      <p:sp>
        <p:nvSpPr>
          <p:cNvPr id="7" name="Arrow: Pentagon 6">
            <a:extLst>
              <a:ext uri="{FF2B5EF4-FFF2-40B4-BE49-F238E27FC236}">
                <a16:creationId xmlns:a16="http://schemas.microsoft.com/office/drawing/2014/main" id="{93CA8183-5413-BD77-8ED8-F9702DF03A61}"/>
              </a:ext>
            </a:extLst>
          </p:cNvPr>
          <p:cNvSpPr/>
          <p:nvPr/>
        </p:nvSpPr>
        <p:spPr>
          <a:xfrm>
            <a:off x="2585670" y="950613"/>
            <a:ext cx="2343973" cy="5544153"/>
          </a:xfrm>
          <a:prstGeom prst="homePlate">
            <a:avLst>
              <a:gd name="adj" fmla="val 20796"/>
            </a:avLst>
          </a:prstGeom>
          <a:solidFill>
            <a:schemeClr val="accent2"/>
          </a:solidFill>
          <a:ln>
            <a:noFill/>
          </a:ln>
          <a:effectLst>
            <a:outerShdw blurRad="50800" dist="38100" dir="10800000" algn="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1100" b="1" noProof="0">
                <a:solidFill>
                  <a:schemeClr val="tx1">
                    <a:lumMod val="65000"/>
                    <a:lumOff val="35000"/>
                  </a:schemeClr>
                </a:solidFill>
              </a:rPr>
              <a:t>Activities</a:t>
            </a:r>
          </a:p>
          <a:p>
            <a:endParaRPr lang="en-GB" sz="1100" b="1" noProof="0"/>
          </a:p>
          <a:p>
            <a:r>
              <a:rPr lang="en-GB" sz="1000" b="1" noProof="0"/>
              <a:t>What work will be undertaken using the inputs (e.g. search, pilots etc.)</a:t>
            </a:r>
            <a:endParaRPr lang="en-GB" sz="1000" noProof="0"/>
          </a:p>
          <a:p>
            <a:endParaRPr lang="en-GB" sz="1000" noProof="0"/>
          </a:p>
          <a:p>
            <a:pPr marL="171450" indent="-171450">
              <a:buFont typeface="Arial" panose="020B0604020202020204" pitchFamily="34" charset="0"/>
              <a:buChar char="•"/>
            </a:pPr>
            <a:r>
              <a:rPr lang="en-GB" sz="1000" noProof="0"/>
              <a:t>Administration &amp; configuration of Net Zero Go website portal &amp; user interface</a:t>
            </a:r>
          </a:p>
          <a:p>
            <a:pPr marL="171450" indent="-171450">
              <a:buFont typeface="Arial" panose="020B0604020202020204" pitchFamily="34" charset="0"/>
              <a:buChar char="•"/>
            </a:pPr>
            <a:r>
              <a:rPr lang="en-GB" sz="1000" noProof="0"/>
              <a:t>Expert research &amp; production of content</a:t>
            </a:r>
          </a:p>
          <a:p>
            <a:pPr marL="171450" indent="-171450">
              <a:buFont typeface="Arial" panose="020B0604020202020204" pitchFamily="34" charset="0"/>
              <a:buChar char="•"/>
            </a:pPr>
            <a:r>
              <a:rPr lang="en-GB" sz="1000" noProof="0"/>
              <a:t>Build of tools for refining &amp; building project data, business cases, applications etc.</a:t>
            </a:r>
          </a:p>
          <a:p>
            <a:pPr marL="171450" indent="-171450">
              <a:buFont typeface="Arial" panose="020B0604020202020204" pitchFamily="34" charset="0"/>
              <a:buChar char="•"/>
            </a:pPr>
            <a:r>
              <a:rPr lang="en-GB" sz="1000" noProof="0"/>
              <a:t>Technical support for users</a:t>
            </a:r>
          </a:p>
          <a:p>
            <a:pPr marL="171450" indent="-171450">
              <a:buFont typeface="Arial" panose="020B0604020202020204" pitchFamily="34" charset="0"/>
              <a:buChar char="•"/>
            </a:pPr>
            <a:r>
              <a:rPr lang="en-GB" sz="1000" noProof="0"/>
              <a:t>Collaboration with industry innovators on user-identified subjects</a:t>
            </a:r>
          </a:p>
          <a:p>
            <a:pPr marL="171450" indent="-171450">
              <a:buFont typeface="Arial" panose="020B0604020202020204" pitchFamily="34" charset="0"/>
              <a:buChar char="•"/>
            </a:pPr>
            <a:r>
              <a:rPr lang="en-GB" sz="1000" noProof="0"/>
              <a:t>Establishment &amp; moderation of protected collaboration space for LA users</a:t>
            </a:r>
          </a:p>
          <a:p>
            <a:pPr marL="171450" indent="-171450">
              <a:buFont typeface="Arial" panose="020B0604020202020204" pitchFamily="34" charset="0"/>
              <a:buChar char="•"/>
            </a:pPr>
            <a:r>
              <a:rPr lang="en-GB" sz="1000" noProof="0"/>
              <a:t>Outreach to users &amp; community management</a:t>
            </a:r>
          </a:p>
          <a:p>
            <a:endParaRPr lang="en-GB" noProof="0"/>
          </a:p>
          <a:p>
            <a:pPr algn="ctr"/>
            <a:endParaRPr lang="en-GB" noProof="0"/>
          </a:p>
          <a:p>
            <a:pPr algn="ctr"/>
            <a:endParaRPr lang="en-GB" noProof="0"/>
          </a:p>
          <a:p>
            <a:pPr algn="ctr"/>
            <a:endParaRPr lang="en-GB" noProof="0"/>
          </a:p>
          <a:p>
            <a:pPr algn="ctr"/>
            <a:endParaRPr lang="en-GB" noProof="0"/>
          </a:p>
          <a:p>
            <a:pPr algn="ctr"/>
            <a:endParaRPr lang="en-GB" noProof="0"/>
          </a:p>
          <a:p>
            <a:pPr algn="ctr"/>
            <a:endParaRPr lang="en-GB" noProof="0"/>
          </a:p>
        </p:txBody>
      </p:sp>
      <p:sp>
        <p:nvSpPr>
          <p:cNvPr id="8" name="Arrow: Pentagon 7">
            <a:extLst>
              <a:ext uri="{FF2B5EF4-FFF2-40B4-BE49-F238E27FC236}">
                <a16:creationId xmlns:a16="http://schemas.microsoft.com/office/drawing/2014/main" id="{C1D3517E-9328-27F4-2AA9-54F72906EE10}"/>
              </a:ext>
            </a:extLst>
          </p:cNvPr>
          <p:cNvSpPr/>
          <p:nvPr/>
        </p:nvSpPr>
        <p:spPr>
          <a:xfrm>
            <a:off x="4919969" y="950613"/>
            <a:ext cx="2343949" cy="5544153"/>
          </a:xfrm>
          <a:prstGeom prst="homePlate">
            <a:avLst>
              <a:gd name="adj" fmla="val 20796"/>
            </a:avLst>
          </a:prstGeom>
          <a:solidFill>
            <a:schemeClr val="accent2"/>
          </a:solidFill>
          <a:ln>
            <a:noFill/>
          </a:ln>
          <a:effectLst>
            <a:outerShdw blurRad="50800" dist="38100" dir="10800000" algn="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1100" b="1" noProof="0">
                <a:solidFill>
                  <a:schemeClr val="tx1">
                    <a:lumMod val="65000"/>
                    <a:lumOff val="35000"/>
                  </a:schemeClr>
                </a:solidFill>
              </a:rPr>
              <a:t>Outputs</a:t>
            </a:r>
          </a:p>
          <a:p>
            <a:endParaRPr lang="en-GB" sz="1100" b="1" noProof="0">
              <a:solidFill>
                <a:schemeClr val="tx1">
                  <a:lumMod val="65000"/>
                  <a:lumOff val="35000"/>
                </a:schemeClr>
              </a:solidFill>
            </a:endParaRPr>
          </a:p>
          <a:p>
            <a:r>
              <a:rPr lang="en-GB" sz="1000" b="1" noProof="0">
                <a:solidFill>
                  <a:schemeClr val="bg1"/>
                </a:solidFill>
              </a:rPr>
              <a:t>What </a:t>
            </a:r>
            <a:r>
              <a:rPr lang="en-GB" sz="1000" b="1" noProof="0"/>
              <a:t>will be produced as a result of / in undertaking the activities (e.g. evidence reports, guidance documents, recommendations etc.)</a:t>
            </a:r>
            <a:endParaRPr lang="en-GB" sz="1000" noProof="0"/>
          </a:p>
          <a:p>
            <a:pPr marL="171450" indent="-171450">
              <a:buFont typeface="Arial" panose="020B0604020202020204" pitchFamily="34" charset="0"/>
              <a:buChar char="•"/>
            </a:pPr>
            <a:r>
              <a:rPr lang="en-GB" sz="900" noProof="0"/>
              <a:t>Publication of Net Zero Go website portal</a:t>
            </a:r>
          </a:p>
          <a:p>
            <a:pPr marL="171450" indent="-171450">
              <a:buFont typeface="Arial" panose="020B0604020202020204" pitchFamily="34" charset="0"/>
              <a:buChar char="•"/>
            </a:pPr>
            <a:r>
              <a:rPr lang="en-GB" sz="900" noProof="0"/>
              <a:t>Publication of produced content via the portal &amp; dissemination of external content</a:t>
            </a:r>
          </a:p>
          <a:p>
            <a:pPr marL="171450" indent="-171450">
              <a:buFont typeface="Arial" panose="020B0604020202020204" pitchFamily="34" charset="0"/>
              <a:buChar char="•"/>
            </a:pPr>
            <a:r>
              <a:rPr lang="en-GB" sz="900" noProof="0"/>
              <a:t>Deployment of tools for refining &amp; building project data, business cases, applications etc.</a:t>
            </a:r>
          </a:p>
          <a:p>
            <a:pPr marL="171450" indent="-171450">
              <a:buFont typeface="Arial" panose="020B0604020202020204" pitchFamily="34" charset="0"/>
              <a:buChar char="•"/>
            </a:pPr>
            <a:r>
              <a:rPr lang="en-GB" sz="900" noProof="0"/>
              <a:t>Innovator workshops &amp; expert webinars</a:t>
            </a:r>
          </a:p>
          <a:p>
            <a:pPr marL="171450" indent="-171450">
              <a:buFont typeface="Arial" panose="020B0604020202020204" pitchFamily="34" charset="0"/>
              <a:buChar char="•"/>
            </a:pPr>
            <a:r>
              <a:rPr lang="en-GB" sz="900" noProof="0"/>
              <a:t>LA users (&amp; strategic partner users &amp; delivery partner users) able to access NZG</a:t>
            </a:r>
          </a:p>
          <a:p>
            <a:pPr marL="171450" indent="-171450">
              <a:buFont typeface="Arial" panose="020B0604020202020204" pitchFamily="34" charset="0"/>
              <a:buChar char="•"/>
            </a:pPr>
            <a:r>
              <a:rPr lang="en-GB" sz="900" noProof="0"/>
              <a:t>LA users able to access content, use tools, build projects &amp; business cases, browse &amp; contribute to collaboration Forum</a:t>
            </a:r>
          </a:p>
          <a:p>
            <a:r>
              <a:rPr lang="en-GB" sz="900" b="1" noProof="0"/>
              <a:t>Over what time-period will these be produced?</a:t>
            </a:r>
            <a:endParaRPr lang="en-GB" sz="900" noProof="0"/>
          </a:p>
          <a:p>
            <a:pPr marL="171450" indent="-171450">
              <a:buFont typeface="Arial" panose="020B0604020202020204" pitchFamily="34" charset="0"/>
              <a:buChar char="•"/>
            </a:pPr>
            <a:r>
              <a:rPr lang="en-GB" sz="900" noProof="0"/>
              <a:t>23.04.22 -&gt; ongoing</a:t>
            </a:r>
          </a:p>
          <a:p>
            <a:r>
              <a:rPr lang="en-GB" sz="900" b="1" noProof="0"/>
              <a:t>What monitoring data is being collated?</a:t>
            </a:r>
            <a:endParaRPr lang="en-GB" sz="900" noProof="0"/>
          </a:p>
          <a:p>
            <a:pPr marL="171450" indent="-171450">
              <a:buFont typeface="Arial" panose="020B0604020202020204" pitchFamily="34" charset="0"/>
              <a:buChar char="•"/>
            </a:pPr>
            <a:r>
              <a:rPr lang="en-GB" sz="900" noProof="0"/>
              <a:t>Website usage metrics</a:t>
            </a:r>
          </a:p>
          <a:p>
            <a:pPr marL="171450" indent="-171450">
              <a:buFont typeface="Arial" panose="020B0604020202020204" pitchFamily="34" charset="0"/>
              <a:buChar char="•"/>
            </a:pPr>
            <a:r>
              <a:rPr lang="en-GB" sz="900" noProof="0"/>
              <a:t>User feedback</a:t>
            </a:r>
          </a:p>
          <a:p>
            <a:endParaRPr lang="en-GB" sz="900" noProof="0"/>
          </a:p>
          <a:p>
            <a:endParaRPr lang="en-GB" sz="900" noProof="0"/>
          </a:p>
          <a:p>
            <a:endParaRPr lang="en-GB" sz="900" noProof="0"/>
          </a:p>
          <a:p>
            <a:endParaRPr lang="en-GB" sz="900" noProof="0"/>
          </a:p>
          <a:p>
            <a:endParaRPr lang="en-GB" sz="900" noProof="0"/>
          </a:p>
          <a:p>
            <a:endParaRPr lang="en-GB" sz="900" noProof="0"/>
          </a:p>
          <a:p>
            <a:endParaRPr lang="en-GB" sz="900" noProof="0"/>
          </a:p>
          <a:p>
            <a:endParaRPr lang="en-GB" sz="900" noProof="0"/>
          </a:p>
        </p:txBody>
      </p:sp>
      <p:sp>
        <p:nvSpPr>
          <p:cNvPr id="9" name="Arrow: Pentagon 8">
            <a:extLst>
              <a:ext uri="{FF2B5EF4-FFF2-40B4-BE49-F238E27FC236}">
                <a16:creationId xmlns:a16="http://schemas.microsoft.com/office/drawing/2014/main" id="{71691F9D-7F8B-C3EA-C4E2-672B108F4B38}"/>
              </a:ext>
            </a:extLst>
          </p:cNvPr>
          <p:cNvSpPr/>
          <p:nvPr/>
        </p:nvSpPr>
        <p:spPr>
          <a:xfrm>
            <a:off x="7254243" y="950612"/>
            <a:ext cx="2343949" cy="5544153"/>
          </a:xfrm>
          <a:prstGeom prst="homePlate">
            <a:avLst>
              <a:gd name="adj" fmla="val 20796"/>
            </a:avLst>
          </a:prstGeom>
          <a:solidFill>
            <a:schemeClr val="accent2"/>
          </a:solidFill>
          <a:ln>
            <a:noFill/>
          </a:ln>
          <a:effectLst>
            <a:outerShdw blurRad="50800" dist="38100" dir="10800000" algn="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1100" b="1" noProof="0">
                <a:solidFill>
                  <a:schemeClr val="tx1">
                    <a:lumMod val="65000"/>
                    <a:lumOff val="35000"/>
                  </a:schemeClr>
                </a:solidFill>
              </a:rPr>
              <a:t>Outcomes</a:t>
            </a:r>
          </a:p>
          <a:p>
            <a:endParaRPr lang="en-GB" sz="1100" b="1" noProof="0">
              <a:solidFill>
                <a:schemeClr val="tx1">
                  <a:lumMod val="65000"/>
                  <a:lumOff val="35000"/>
                </a:schemeClr>
              </a:solidFill>
            </a:endParaRPr>
          </a:p>
          <a:p>
            <a:r>
              <a:rPr lang="en-GB" sz="1000" b="1" noProof="0"/>
              <a:t>What do you expect those receiving support to change/  or do in response to the support/intervention? (i.e. what might the outcomes be)?</a:t>
            </a:r>
            <a:endParaRPr lang="en-GB" sz="1000" noProof="0"/>
          </a:p>
          <a:p>
            <a:pPr marL="171450" indent="-171450">
              <a:buFont typeface="Arial" panose="020B0604020202020204" pitchFamily="34" charset="0"/>
              <a:buChar char="•"/>
            </a:pPr>
            <a:r>
              <a:rPr lang="en-GB" sz="950" noProof="0"/>
              <a:t>Using NZG, LA officer was able to upskill and improve competency in 1 of NZG’s 30 capabilities</a:t>
            </a:r>
          </a:p>
          <a:p>
            <a:pPr marL="171450" indent="-171450">
              <a:buFont typeface="Arial" panose="020B0604020202020204" pitchFamily="34" charset="0"/>
              <a:buChar char="•"/>
            </a:pPr>
            <a:r>
              <a:rPr lang="en-GB" sz="950" noProof="0"/>
              <a:t>Using NZG, LA officer was able to more efficiently deliver project / business case / funding application (faster, further or time &amp; money saved) </a:t>
            </a:r>
          </a:p>
          <a:p>
            <a:pPr marL="171450" indent="-171450">
              <a:buFont typeface="Arial" panose="020B0604020202020204" pitchFamily="34" charset="0"/>
              <a:buChar char="•"/>
            </a:pPr>
            <a:r>
              <a:rPr lang="en-GB" sz="950" noProof="0"/>
              <a:t>Use case studies to understand risks, lessons learned</a:t>
            </a:r>
          </a:p>
          <a:p>
            <a:pPr marL="171450" indent="-171450">
              <a:buFont typeface="Arial" panose="020B0604020202020204" pitchFamily="34" charset="0"/>
              <a:buChar char="•"/>
            </a:pPr>
            <a:r>
              <a:rPr lang="en-GB" sz="950" noProof="0"/>
              <a:t>Use best practice, Plan of Work &amp; other project guidance to remove guesswork &amp; risk from projects</a:t>
            </a:r>
          </a:p>
          <a:p>
            <a:pPr marL="171450" indent="-171450">
              <a:buFont typeface="Arial" panose="020B0604020202020204" pitchFamily="34" charset="0"/>
              <a:buChar char="•"/>
            </a:pPr>
            <a:r>
              <a:rPr lang="en-GB" sz="950" noProof="0"/>
              <a:t>Using NZG, LA officer was able to share experiences, resources and expertise? </a:t>
            </a:r>
          </a:p>
          <a:p>
            <a:pPr marL="171450" indent="-171450">
              <a:buFont typeface="Arial" panose="020B0604020202020204" pitchFamily="34" charset="0"/>
              <a:buChar char="•"/>
            </a:pPr>
            <a:r>
              <a:rPr lang="en-GB" sz="950" noProof="0"/>
              <a:t>Prioritise activities &amp; projects based on experiences from other LAs</a:t>
            </a:r>
          </a:p>
          <a:p>
            <a:pPr marL="171450" indent="-171450">
              <a:buFont typeface="Arial" panose="020B0604020202020204" pitchFamily="34" charset="0"/>
              <a:buChar char="•"/>
            </a:pPr>
            <a:r>
              <a:rPr lang="en-GB" sz="950" noProof="0"/>
              <a:t>Use shared resources to avoid having to re-invent the wheel</a:t>
            </a:r>
          </a:p>
          <a:p>
            <a:pPr marL="171450" indent="-171450">
              <a:buFont typeface="Arial" panose="020B0604020202020204" pitchFamily="34" charset="0"/>
              <a:buChar char="•"/>
            </a:pPr>
            <a:r>
              <a:rPr lang="en-GB" sz="950" noProof="0"/>
              <a:t>Gain support from regional support organisations faster</a:t>
            </a:r>
          </a:p>
          <a:p>
            <a:pPr marL="171450" indent="-171450">
              <a:buFont typeface="Arial" panose="020B0604020202020204" pitchFamily="34" charset="0"/>
              <a:buChar char="•"/>
            </a:pPr>
            <a:r>
              <a:rPr lang="en-GB" sz="950" noProof="0"/>
              <a:t>Collaborate regionally?</a:t>
            </a:r>
          </a:p>
          <a:p>
            <a:r>
              <a:rPr lang="en-GB" sz="950" b="1" noProof="0"/>
              <a:t>Over what time-period would you expect Outcomes and Impacts to arise?</a:t>
            </a:r>
          </a:p>
          <a:p>
            <a:pPr marL="171450" indent="-171450">
              <a:buFont typeface="Arial" panose="020B0604020202020204" pitchFamily="34" charset="0"/>
              <a:buChar char="•"/>
            </a:pPr>
            <a:r>
              <a:rPr lang="en-GB" sz="950" noProof="0"/>
              <a:t>04.22 -&gt; ongoing</a:t>
            </a:r>
          </a:p>
        </p:txBody>
      </p:sp>
      <p:sp>
        <p:nvSpPr>
          <p:cNvPr id="10" name="Arrow: Pentagon 9">
            <a:extLst>
              <a:ext uri="{FF2B5EF4-FFF2-40B4-BE49-F238E27FC236}">
                <a16:creationId xmlns:a16="http://schemas.microsoft.com/office/drawing/2014/main" id="{9F5D00B6-6858-F535-8DA2-7C9E57763F42}"/>
              </a:ext>
            </a:extLst>
          </p:cNvPr>
          <p:cNvSpPr/>
          <p:nvPr/>
        </p:nvSpPr>
        <p:spPr>
          <a:xfrm>
            <a:off x="9588534" y="950613"/>
            <a:ext cx="2343933" cy="5544153"/>
          </a:xfrm>
          <a:prstGeom prst="homePlate">
            <a:avLst>
              <a:gd name="adj" fmla="val 20796"/>
            </a:avLst>
          </a:prstGeom>
          <a:solidFill>
            <a:schemeClr val="accent2"/>
          </a:solidFill>
          <a:ln>
            <a:noFill/>
          </a:ln>
          <a:effectLst>
            <a:outerShdw blurRad="50800" dist="38100" dir="10800000" algn="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sz="1100" b="1" noProof="0">
                <a:solidFill>
                  <a:schemeClr val="tx1">
                    <a:lumMod val="65000"/>
                    <a:lumOff val="35000"/>
                  </a:schemeClr>
                </a:solidFill>
              </a:rPr>
              <a:t>Long-term Impacts</a:t>
            </a:r>
          </a:p>
          <a:p>
            <a:endParaRPr lang="en-GB" sz="1100" b="1" noProof="0"/>
          </a:p>
          <a:p>
            <a:r>
              <a:rPr lang="en-GB" sz="1000" b="1" noProof="0"/>
              <a:t>What impacts will these changes bring about?</a:t>
            </a:r>
            <a:endParaRPr lang="en-GB" sz="1000" noProof="0"/>
          </a:p>
          <a:p>
            <a:pPr marL="171450" indent="-171450">
              <a:buFont typeface="Arial" panose="020B0604020202020204" pitchFamily="34" charset="0"/>
              <a:buChar char="•"/>
            </a:pPr>
            <a:r>
              <a:rPr lang="en-GB" sz="1000" noProof="0"/>
              <a:t>More projects</a:t>
            </a:r>
          </a:p>
          <a:p>
            <a:pPr marL="171450" indent="-171450">
              <a:buFont typeface="Arial" panose="020B0604020202020204" pitchFamily="34" charset="0"/>
              <a:buChar char="•"/>
            </a:pPr>
            <a:r>
              <a:rPr lang="en-GB" sz="1000" noProof="0"/>
              <a:t>Bigger projects</a:t>
            </a:r>
          </a:p>
          <a:p>
            <a:pPr marL="171450" indent="-171450">
              <a:buFont typeface="Arial" panose="020B0604020202020204" pitchFamily="34" charset="0"/>
              <a:buChar char="•"/>
            </a:pPr>
            <a:r>
              <a:rPr lang="en-GB" sz="1000" noProof="0"/>
              <a:t>Better projects (more reliable, replicable, robust, de-risked)</a:t>
            </a:r>
          </a:p>
          <a:p>
            <a:pPr marL="171450" indent="-171450">
              <a:buFont typeface="Arial" panose="020B0604020202020204" pitchFamily="34" charset="0"/>
              <a:buChar char="•"/>
            </a:pPr>
            <a:r>
              <a:rPr lang="en-GB" sz="1000" noProof="0"/>
              <a:t>Faster projects</a:t>
            </a:r>
          </a:p>
          <a:p>
            <a:pPr marL="171450" indent="-171450">
              <a:buFont typeface="Arial" panose="020B0604020202020204" pitchFamily="34" charset="0"/>
              <a:buChar char="•"/>
            </a:pPr>
            <a:r>
              <a:rPr lang="en-GB" sz="1000" noProof="0"/>
              <a:t>Carbon &amp; co-benefits achieved via projects (carbon saved, bills reduced, air quality improved etc.)</a:t>
            </a:r>
          </a:p>
          <a:p>
            <a:pPr marL="171450" indent="-171450">
              <a:buFont typeface="Arial" panose="020B0604020202020204" pitchFamily="34" charset="0"/>
              <a:buChar char="•"/>
            </a:pPr>
            <a:r>
              <a:rPr lang="en-GB" sz="1000" noProof="0"/>
              <a:t>Money saved (on suppliers, consultants, upskilling etc.)</a:t>
            </a:r>
          </a:p>
          <a:p>
            <a:pPr marL="171450" indent="-171450">
              <a:buFont typeface="Arial" panose="020B0604020202020204" pitchFamily="34" charset="0"/>
              <a:buChar char="•"/>
            </a:pPr>
            <a:r>
              <a:rPr lang="en-GB" sz="1000" noProof="0"/>
              <a:t>Time saved</a:t>
            </a:r>
          </a:p>
          <a:p>
            <a:pPr marL="171450" indent="-171450">
              <a:buFont typeface="Arial" panose="020B0604020202020204" pitchFamily="34" charset="0"/>
              <a:buChar char="•"/>
            </a:pPr>
            <a:r>
              <a:rPr lang="en-GB" sz="1000" noProof="0"/>
              <a:t>More funding applications</a:t>
            </a:r>
          </a:p>
          <a:p>
            <a:pPr marL="171450" indent="-171450">
              <a:buFont typeface="Arial" panose="020B0604020202020204" pitchFamily="34" charset="0"/>
              <a:buChar char="•"/>
            </a:pPr>
            <a:r>
              <a:rPr lang="en-GB" sz="1000" noProof="0"/>
              <a:t>Better quality funding applications</a:t>
            </a:r>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endParaRPr lang="en-GB" sz="1100" noProof="0"/>
          </a:p>
          <a:p>
            <a:pPr algn="ctr"/>
            <a:endParaRPr lang="en-GB" noProof="0"/>
          </a:p>
        </p:txBody>
      </p:sp>
      <p:sp>
        <p:nvSpPr>
          <p:cNvPr id="12" name="TextBox 11">
            <a:extLst>
              <a:ext uri="{FF2B5EF4-FFF2-40B4-BE49-F238E27FC236}">
                <a16:creationId xmlns:a16="http://schemas.microsoft.com/office/drawing/2014/main" id="{DE3F1EE5-94AB-6DCF-F699-0A41861FB448}"/>
              </a:ext>
            </a:extLst>
          </p:cNvPr>
          <p:cNvSpPr txBox="1"/>
          <p:nvPr/>
        </p:nvSpPr>
        <p:spPr>
          <a:xfrm>
            <a:off x="330440" y="959665"/>
            <a:ext cx="1923873" cy="3801041"/>
          </a:xfrm>
          <a:prstGeom prst="rect">
            <a:avLst/>
          </a:prstGeom>
          <a:noFill/>
        </p:spPr>
        <p:txBody>
          <a:bodyPr wrap="square" rtlCol="0">
            <a:spAutoFit/>
          </a:bodyPr>
          <a:lstStyle/>
          <a:p>
            <a:r>
              <a:rPr lang="en-GB" sz="1100" b="1" noProof="0">
                <a:solidFill>
                  <a:schemeClr val="tx1">
                    <a:lumMod val="65000"/>
                    <a:lumOff val="35000"/>
                  </a:schemeClr>
                </a:solidFill>
              </a:rPr>
              <a:t>Inputs</a:t>
            </a:r>
          </a:p>
          <a:p>
            <a:endParaRPr lang="en-GB" sz="1000" b="1" noProof="0">
              <a:solidFill>
                <a:schemeClr val="bg1"/>
              </a:solidFill>
            </a:endParaRPr>
          </a:p>
          <a:p>
            <a:pPr marL="171450" indent="-171450">
              <a:buFont typeface="Arial" panose="020B0604020202020204" pitchFamily="34" charset="0"/>
              <a:buChar char="•"/>
            </a:pPr>
            <a:r>
              <a:rPr lang="en-GB" sz="1000" b="1" noProof="0">
                <a:solidFill>
                  <a:schemeClr val="bg1"/>
                </a:solidFill>
              </a:rPr>
              <a:t>What does the intervention involve?</a:t>
            </a:r>
            <a:endParaRPr lang="en-GB" sz="1000" noProof="0">
              <a:solidFill>
                <a:schemeClr val="bg1"/>
              </a:solidFill>
            </a:endParaRPr>
          </a:p>
          <a:p>
            <a:pPr marL="171450" indent="-171450">
              <a:buFont typeface="Arial" panose="020B0604020202020204" pitchFamily="34" charset="0"/>
              <a:buChar char="•"/>
            </a:pPr>
            <a:r>
              <a:rPr lang="en-GB" sz="1000" b="1" noProof="0">
                <a:solidFill>
                  <a:schemeClr val="bg1"/>
                </a:solidFill>
              </a:rPr>
              <a:t>How is it delivered (e.g. consultancy, funding, advice)?</a:t>
            </a:r>
            <a:endParaRPr lang="en-GB" sz="1000" noProof="0">
              <a:solidFill>
                <a:schemeClr val="bg1"/>
              </a:solidFill>
            </a:endParaRPr>
          </a:p>
          <a:p>
            <a:pPr marL="171450" indent="-171450">
              <a:buFont typeface="Arial" panose="020B0604020202020204" pitchFamily="34" charset="0"/>
              <a:buChar char="•"/>
            </a:pPr>
            <a:r>
              <a:rPr lang="en-GB" sz="1000" b="1" noProof="0">
                <a:solidFill>
                  <a:schemeClr val="bg1"/>
                </a:solidFill>
              </a:rPr>
              <a:t>How much support do those participating receive (e.g. time spent)?</a:t>
            </a:r>
          </a:p>
          <a:p>
            <a:endParaRPr lang="en-GB" sz="1000" noProof="0">
              <a:solidFill>
                <a:schemeClr val="bg1"/>
              </a:solidFill>
            </a:endParaRPr>
          </a:p>
          <a:p>
            <a:pPr marL="171450" indent="-171450">
              <a:buFont typeface="Arial" panose="020B0604020202020204" pitchFamily="34" charset="0"/>
              <a:buChar char="•"/>
            </a:pPr>
            <a:r>
              <a:rPr lang="en-GB" sz="1000" noProof="0">
                <a:solidFill>
                  <a:schemeClr val="bg1"/>
                </a:solidFill>
              </a:rPr>
              <a:t>GSENZH &amp; DESNZ funding</a:t>
            </a:r>
          </a:p>
          <a:p>
            <a:pPr marL="171450" indent="-171450">
              <a:buFont typeface="Arial" panose="020B0604020202020204" pitchFamily="34" charset="0"/>
              <a:buChar char="•"/>
            </a:pPr>
            <a:r>
              <a:rPr lang="en-GB" sz="1000" noProof="0">
                <a:solidFill>
                  <a:schemeClr val="bg1"/>
                </a:solidFill>
              </a:rPr>
              <a:t>ESC resource to run the project</a:t>
            </a:r>
          </a:p>
          <a:p>
            <a:pPr marL="171450" indent="-171450">
              <a:buFont typeface="Arial" panose="020B0604020202020204" pitchFamily="34" charset="0"/>
              <a:buChar char="•"/>
            </a:pPr>
            <a:r>
              <a:rPr lang="en-GB" sz="1000" noProof="0">
                <a:solidFill>
                  <a:schemeClr val="bg1"/>
                </a:solidFill>
              </a:rPr>
              <a:t>Research by ESC on users &amp; LA insights</a:t>
            </a:r>
          </a:p>
          <a:p>
            <a:pPr marL="171450" indent="-171450">
              <a:buFont typeface="Arial" panose="020B0604020202020204" pitchFamily="34" charset="0"/>
              <a:buChar char="•"/>
            </a:pPr>
            <a:r>
              <a:rPr lang="en-GB" sz="1000" noProof="0">
                <a:solidFill>
                  <a:schemeClr val="bg1"/>
                </a:solidFill>
              </a:rPr>
              <a:t>IBM technical expertise (subcontracting for ESC)</a:t>
            </a:r>
          </a:p>
          <a:p>
            <a:pPr marL="171450" indent="-171450">
              <a:buFont typeface="Arial" panose="020B0604020202020204" pitchFamily="34" charset="0"/>
              <a:buChar char="•"/>
            </a:pPr>
            <a:r>
              <a:rPr lang="en-GB" sz="1000" noProof="0">
                <a:solidFill>
                  <a:schemeClr val="bg1"/>
                </a:solidFill>
              </a:rPr>
              <a:t>Salesforce platform &amp; other technology providers</a:t>
            </a:r>
          </a:p>
          <a:p>
            <a:pPr marL="171450" indent="-171450">
              <a:buFont typeface="Arial" panose="020B0604020202020204" pitchFamily="34" charset="0"/>
              <a:buChar char="•"/>
            </a:pPr>
            <a:r>
              <a:rPr lang="en-GB" sz="1000" noProof="0">
                <a:solidFill>
                  <a:schemeClr val="bg1"/>
                </a:solidFill>
              </a:rPr>
              <a:t>Expertise from ESC, DESNZ, strategic partners i.e. Hubs, Case Study &amp; content providers</a:t>
            </a:r>
          </a:p>
        </p:txBody>
      </p:sp>
    </p:spTree>
    <p:extLst>
      <p:ext uri="{BB962C8B-B14F-4D97-AF65-F5344CB8AC3E}">
        <p14:creationId xmlns:p14="http://schemas.microsoft.com/office/powerpoint/2010/main" val="2326075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321D-99BB-D0D0-D053-26C49C4F5410}"/>
              </a:ext>
            </a:extLst>
          </p:cNvPr>
          <p:cNvSpPr>
            <a:spLocks noGrp="1"/>
          </p:cNvSpPr>
          <p:nvPr>
            <p:ph type="title"/>
          </p:nvPr>
        </p:nvSpPr>
        <p:spPr>
          <a:xfrm>
            <a:off x="251396" y="242534"/>
            <a:ext cx="6926644" cy="584775"/>
          </a:xfrm>
        </p:spPr>
        <p:txBody>
          <a:bodyPr/>
          <a:lstStyle/>
          <a:p>
            <a:r>
              <a:rPr lang="en-GB" noProof="0">
                <a:latin typeface="Segoe UI Black"/>
                <a:ea typeface="Segoe UI Black"/>
                <a:cs typeface="Segoe UI Bold"/>
              </a:rPr>
              <a:t>Energy Systems Catapult's logic model – Public Sector Decarbonisation example</a:t>
            </a:r>
            <a:endParaRPr lang="en-GB" noProof="0"/>
          </a:p>
        </p:txBody>
      </p:sp>
      <p:sp>
        <p:nvSpPr>
          <p:cNvPr id="4" name="Slide Number Placeholder 3">
            <a:extLst>
              <a:ext uri="{FF2B5EF4-FFF2-40B4-BE49-F238E27FC236}">
                <a16:creationId xmlns:a16="http://schemas.microsoft.com/office/drawing/2014/main" id="{50727085-1605-FB08-C2FD-38B1AFF65D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9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14" name="Arrow: Pentagon 13">
            <a:extLst>
              <a:ext uri="{FF2B5EF4-FFF2-40B4-BE49-F238E27FC236}">
                <a16:creationId xmlns:a16="http://schemas.microsoft.com/office/drawing/2014/main" id="{FEEFA3B2-763C-7EC3-930C-12F448307BB2}"/>
              </a:ext>
            </a:extLst>
          </p:cNvPr>
          <p:cNvSpPr/>
          <p:nvPr/>
        </p:nvSpPr>
        <p:spPr>
          <a:xfrm>
            <a:off x="333934" y="837282"/>
            <a:ext cx="1928080" cy="5370577"/>
          </a:xfrm>
          <a:prstGeom prst="homePlate">
            <a:avLst>
              <a:gd name="adj" fmla="val 1222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Inputs.</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We take:</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indent="-85725">
              <a:buFont typeface="Arial" panose="020B0604020202020204" pitchFamily="34" charset="0"/>
              <a:buChar char="•"/>
              <a:defRPr/>
            </a:pPr>
            <a:r>
              <a:rPr kumimoji="0" lang="en-GB" sz="950" b="0" i="0" u="none" strike="noStrike" kern="1200" cap="none" spc="0" normalizeH="0" baseline="0" noProof="0">
                <a:ln>
                  <a:noFill/>
                </a:ln>
                <a:solidFill>
                  <a:schemeClr val="tx1"/>
                </a:solidFill>
                <a:effectLst/>
                <a:uLnTx/>
                <a:uFillTx/>
                <a:latin typeface="Segoe UI"/>
                <a:cs typeface="Segoe UI"/>
              </a:rPr>
              <a:t>IN1: </a:t>
            </a:r>
            <a:r>
              <a:rPr lang="en-GB" sz="950" noProof="0">
                <a:solidFill>
                  <a:schemeClr val="tx1"/>
                </a:solidFill>
                <a:latin typeface="Segoe UI"/>
                <a:cs typeface="Segoe UI"/>
              </a:rPr>
              <a:t>Catapult employees</a:t>
            </a:r>
            <a:r>
              <a:rPr kumimoji="0" lang="en-GB" sz="950" b="0" i="0" u="none" strike="noStrike" kern="1200" cap="none" spc="0" normalizeH="0" baseline="0" noProof="0">
                <a:ln>
                  <a:noFill/>
                </a:ln>
                <a:solidFill>
                  <a:schemeClr val="tx1"/>
                </a:solidFill>
                <a:effectLst/>
                <a:uLnTx/>
                <a:uFillTx/>
                <a:latin typeface="Segoe UI"/>
                <a:cs typeface="Segoe UI"/>
              </a:rPr>
              <a:t>, skills and knowledge</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indent="-85725">
              <a:buFont typeface="Arial" panose="020B0604020202020204" pitchFamily="34" charset="0"/>
              <a:buChar char="•"/>
              <a:defRPr/>
            </a:pPr>
            <a:r>
              <a:rPr kumimoji="0" lang="en-GB" sz="950" b="0" i="0" u="none" strike="noStrike" kern="1200" cap="none" spc="0" normalizeH="0" baseline="0" noProof="0">
                <a:ln>
                  <a:noFill/>
                </a:ln>
                <a:solidFill>
                  <a:schemeClr val="tx1"/>
                </a:solidFill>
                <a:effectLst/>
                <a:uLnTx/>
                <a:uFillTx/>
                <a:latin typeface="Segoe UI"/>
                <a:cs typeface="Segoe UI"/>
              </a:rPr>
              <a:t>IN2:</a:t>
            </a:r>
            <a:r>
              <a:rPr lang="en-GB" sz="950" noProof="0">
                <a:solidFill>
                  <a:schemeClr val="tx1"/>
                </a:solidFill>
                <a:latin typeface="Segoe UI"/>
                <a:cs typeface="Segoe UI"/>
              </a:rPr>
              <a:t> Catapult models</a:t>
            </a:r>
            <a:r>
              <a:rPr kumimoji="0" lang="en-GB" sz="950" b="0" i="0" u="none" strike="noStrike" kern="1200" cap="none" spc="0" normalizeH="0" baseline="0" noProof="0">
                <a:ln>
                  <a:noFill/>
                </a:ln>
                <a:solidFill>
                  <a:schemeClr val="tx1"/>
                </a:solidFill>
                <a:effectLst/>
                <a:uLnTx/>
                <a:uFillTx/>
                <a:latin typeface="Segoe UI"/>
                <a:cs typeface="Segoe UI"/>
              </a:rPr>
              <a:t>, tools, frameworks, databases etc.</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IN3: “Assets”/facilities such as Living Lab, Home Truths panel, Smart Local Energy Systems toolkit, etc.</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indent="-85725">
              <a:buFont typeface="Arial" panose="020B0604020202020204" pitchFamily="34" charset="0"/>
              <a:buChar char="•"/>
              <a:defRPr/>
            </a:pPr>
            <a:r>
              <a:rPr kumimoji="0" lang="en-GB" sz="950" b="0" i="0" u="none" strike="noStrike" kern="1200" cap="none" spc="0" normalizeH="0" baseline="0" noProof="0">
                <a:ln>
                  <a:noFill/>
                </a:ln>
                <a:solidFill>
                  <a:schemeClr val="tx1"/>
                </a:solidFill>
                <a:effectLst/>
                <a:uLnTx/>
                <a:uFillTx/>
                <a:latin typeface="Segoe UI"/>
                <a:cs typeface="Segoe UI"/>
              </a:rPr>
              <a:t>IN4: Existing</a:t>
            </a:r>
            <a:r>
              <a:rPr lang="en-GB" sz="950" noProof="0">
                <a:solidFill>
                  <a:schemeClr val="tx1"/>
                </a:solidFill>
                <a:latin typeface="Segoe UI"/>
                <a:cs typeface="Segoe UI"/>
              </a:rPr>
              <a:t> Catapult</a:t>
            </a:r>
            <a:r>
              <a:rPr kumimoji="0" lang="en-GB" sz="950" b="0" i="0" u="none" strike="noStrike" kern="1200" cap="none" spc="0" normalizeH="0" baseline="0" noProof="0">
                <a:ln>
                  <a:noFill/>
                </a:ln>
                <a:solidFill>
                  <a:schemeClr val="tx1"/>
                </a:solidFill>
                <a:effectLst/>
                <a:uLnTx/>
                <a:uFillTx/>
                <a:latin typeface="Segoe UI"/>
                <a:cs typeface="Segoe UI"/>
              </a:rPr>
              <a:t> programmes and relationships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IN5: Income: Innovate UK core grant; CR&amp;D funding; other grant funding; commercial revenues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 name="Arrow: Pentagon 14">
            <a:extLst>
              <a:ext uri="{FF2B5EF4-FFF2-40B4-BE49-F238E27FC236}">
                <a16:creationId xmlns:a16="http://schemas.microsoft.com/office/drawing/2014/main" id="{C56F5EA9-58AD-CEFB-56A4-E9AA0CDA5ED3}"/>
              </a:ext>
            </a:extLst>
          </p:cNvPr>
          <p:cNvSpPr/>
          <p:nvPr/>
        </p:nvSpPr>
        <p:spPr>
          <a:xfrm>
            <a:off x="2276858" y="837282"/>
            <a:ext cx="2659600" cy="5370579"/>
          </a:xfrm>
          <a:prstGeom prst="homePlate">
            <a:avLst>
              <a:gd name="adj" fmla="val 1222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Activities.</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We use these to:</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A1: Support innovators to:</a:t>
            </a:r>
            <a:endParaRPr lang="en-GB" sz="950" b="0" i="0" u="none" strike="noStrike" kern="1200" cap="none" spc="0" normalizeH="0" baseline="0" noProof="0">
              <a:ln>
                <a:noFill/>
              </a:ln>
              <a:solidFill>
                <a:schemeClr val="tx1"/>
              </a:solidFill>
              <a:effectLst/>
              <a:uLnTx/>
              <a:uFillTx/>
              <a:latin typeface="Segoe UI"/>
              <a:cs typeface="Segoe UI"/>
            </a:endParaRP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tx1"/>
                </a:solidFill>
                <a:effectLst/>
                <a:uLnTx/>
                <a:uFillTx/>
                <a:latin typeface="Segoe UI"/>
                <a:cs typeface="Segoe UI"/>
              </a:rPr>
              <a:t>A1a: Help them understand the energy system, market and consumers</a:t>
            </a:r>
            <a:endParaRPr lang="en-GB" sz="900" b="0" i="0" u="none" strike="noStrike" kern="1200" cap="none" spc="0" normalizeH="0" baseline="0" noProof="0">
              <a:ln>
                <a:noFill/>
              </a:ln>
              <a:solidFill>
                <a:schemeClr val="tx1"/>
              </a:solidFill>
              <a:effectLst/>
              <a:uLnTx/>
              <a:uFillTx/>
              <a:latin typeface="Segoe UI"/>
              <a:cs typeface="Segoe UI"/>
            </a:endParaRP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tx1"/>
                </a:solidFill>
                <a:effectLst/>
                <a:uLnTx/>
                <a:uFillTx/>
                <a:latin typeface="Segoe UI"/>
                <a:cs typeface="Segoe UI"/>
              </a:rPr>
              <a:t>A1b: Test, develop and demonstrate innovative energy products, services and value propositions in a real-world context, incl. with vulnerable consumers</a:t>
            </a:r>
            <a:endParaRPr lang="en-GB" sz="900" b="0" i="0" u="none" strike="noStrike" kern="1200" cap="none" spc="0" normalizeH="0" baseline="0" noProof="0">
              <a:ln>
                <a:noFill/>
              </a:ln>
              <a:solidFill>
                <a:schemeClr val="tx1"/>
              </a:solidFill>
              <a:effectLst/>
              <a:uLnTx/>
              <a:uFillTx/>
              <a:latin typeface="Segoe UI"/>
              <a:cs typeface="Segoe UI"/>
            </a:endParaRP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tx1"/>
                </a:solidFill>
                <a:effectLst/>
                <a:uLnTx/>
                <a:uFillTx/>
                <a:latin typeface="Segoe UI"/>
                <a:cs typeface="Segoe UI"/>
              </a:rPr>
              <a:t>A1c: Test and develop business models, help them raise investment and funding, and win customers in the UK and internationally</a:t>
            </a:r>
            <a:endParaRPr lang="en-GB" sz="90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A2: Work with places and complex sites to accelerate deployment of innovative energy products and services and upskill the supply chain</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ea typeface="+mn-ea"/>
                <a:cs typeface="Segoe UI"/>
              </a:rPr>
              <a:t>A3: Run collaborative R&amp;D projects</a:t>
            </a: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A4: Do high-quality research, policy research, modelling and analysis across the whole energy system</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A5: Develop </a:t>
            </a:r>
            <a:r>
              <a:rPr lang="en-GB" sz="950" noProof="0">
                <a:solidFill>
                  <a:schemeClr val="tx1"/>
                </a:solidFill>
                <a:latin typeface="Segoe UI"/>
                <a:cs typeface="Segoe UI"/>
              </a:rPr>
              <a:t>Catapult</a:t>
            </a:r>
            <a:r>
              <a:rPr kumimoji="0" lang="en-GB" sz="950" b="0" i="0" u="none" strike="noStrike" kern="1200" cap="none" spc="0" normalizeH="0" baseline="0" noProof="0">
                <a:ln>
                  <a:noFill/>
                </a:ln>
                <a:solidFill>
                  <a:schemeClr val="tx1"/>
                </a:solidFill>
                <a:effectLst/>
                <a:uLnTx/>
                <a:uFillTx/>
                <a:latin typeface="Segoe UI"/>
                <a:cs typeface="Segoe UI"/>
              </a:rPr>
              <a:t> assets and products to help innovators and other energy system actors commercialise and invest in innovative clean energy solutions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A6: Convene and lead industry and wider ecosystem taskforces to address specific barriers to innovation in the energy system:</a:t>
            </a:r>
            <a:endParaRPr lang="en-GB" sz="950" b="0" i="0" u="none" strike="noStrike" kern="1200" cap="none" spc="0" normalizeH="0" baseline="0" noProof="0">
              <a:ln>
                <a:noFill/>
              </a:ln>
              <a:solidFill>
                <a:schemeClr val="tx1"/>
              </a:solidFill>
              <a:effectLst/>
              <a:uLnTx/>
              <a:uFillTx/>
              <a:latin typeface="Segoe UI"/>
              <a:cs typeface="Segoe UI"/>
            </a:endParaRP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tx1"/>
                </a:solidFill>
                <a:effectLst/>
                <a:uLnTx/>
                <a:uFillTx/>
                <a:latin typeface="Segoe UI"/>
                <a:cs typeface="Segoe UI"/>
              </a:rPr>
              <a:t>E.g. Digital, data taskforces, EV Energy Taskforce</a:t>
            </a:r>
            <a:endParaRPr lang="en-GB" sz="90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 name="Arrow: Pentagon 15">
            <a:extLst>
              <a:ext uri="{FF2B5EF4-FFF2-40B4-BE49-F238E27FC236}">
                <a16:creationId xmlns:a16="http://schemas.microsoft.com/office/drawing/2014/main" id="{B3CB2C0F-D7A9-254E-7023-56707DED2856}"/>
              </a:ext>
            </a:extLst>
          </p:cNvPr>
          <p:cNvSpPr/>
          <p:nvPr/>
        </p:nvSpPr>
        <p:spPr>
          <a:xfrm>
            <a:off x="4982617" y="837282"/>
            <a:ext cx="2304000" cy="5370578"/>
          </a:xfrm>
          <a:prstGeom prst="homePlate">
            <a:avLst>
              <a:gd name="adj" fmla="val 1222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Outputs.</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tx1"/>
                </a:solidFill>
                <a:effectLst/>
                <a:uLnTx/>
                <a:uFillTx/>
                <a:latin typeface="Segoe UI"/>
                <a:cs typeface="Segoe UI"/>
              </a:rPr>
              <a:t>We create / help others create:</a:t>
            </a:r>
            <a:endParaRPr lang="en-GB" sz="1050" b="1" i="0" u="none" strike="noStrike" kern="1200" cap="none" spc="0" normalizeH="0" baseline="0" noProof="0">
              <a:ln>
                <a:noFill/>
              </a:ln>
              <a:solidFill>
                <a:schemeClr val="tx1"/>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OP1: Insights and evidence to drive rapid transition in the sector e.g. through reports, models, and data; which we communicate on an open basis and use to influence key audiences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OP2: Improved products and services, and investable business plans and investment cases, for innovators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OP3: Investable local energy transition plans and plans for decarbonising complex sites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OP4: Sector-wide approaches, methodologies and “roadmaps”</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OP5: Recommendations to decision makers - government, regulators and other energy system actors - that will result in vibrant markets for energy innovation</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5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OP6: Enhanced </a:t>
            </a:r>
            <a:r>
              <a:rPr lang="en-GB" sz="950" noProof="0">
                <a:solidFill>
                  <a:schemeClr val="tx1"/>
                </a:solidFill>
                <a:latin typeface="Segoe UI"/>
                <a:cs typeface="Segoe UI"/>
              </a:rPr>
              <a:t>Catapult</a:t>
            </a:r>
            <a:r>
              <a:rPr kumimoji="0" lang="en-GB" sz="950" b="0" i="0" u="none" strike="noStrike" kern="1200" cap="none" spc="0" normalizeH="0" baseline="0" noProof="0">
                <a:ln>
                  <a:noFill/>
                </a:ln>
                <a:solidFill>
                  <a:schemeClr val="tx1"/>
                </a:solidFill>
                <a:effectLst/>
                <a:uLnTx/>
                <a:uFillTx/>
                <a:latin typeface="Segoe UI"/>
                <a:cs typeface="Segoe UI"/>
              </a:rPr>
              <a:t> assets, products, tools and capabilities, such as our Living Lab, models, Home Truths consumer insight panel, etc.</a:t>
            </a:r>
            <a:endParaRPr lang="en-GB" sz="950" b="0" i="0" u="none" strike="noStrike" kern="1200" cap="none" spc="0" normalizeH="0" baseline="0" noProof="0">
              <a:ln>
                <a:noFill/>
              </a:ln>
              <a:solidFill>
                <a:schemeClr val="tx1"/>
              </a:solidFill>
              <a:effectLst/>
              <a:uLnTx/>
              <a:uFillTx/>
              <a:latin typeface="Segoe UI"/>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Arrow: Pentagon 16">
            <a:extLst>
              <a:ext uri="{FF2B5EF4-FFF2-40B4-BE49-F238E27FC236}">
                <a16:creationId xmlns:a16="http://schemas.microsoft.com/office/drawing/2014/main" id="{C177FA5D-FD87-7D21-6987-B9522A60DA56}"/>
              </a:ext>
            </a:extLst>
          </p:cNvPr>
          <p:cNvSpPr/>
          <p:nvPr/>
        </p:nvSpPr>
        <p:spPr>
          <a:xfrm>
            <a:off x="7265702" y="837282"/>
            <a:ext cx="2304000" cy="5370579"/>
          </a:xfrm>
          <a:prstGeom prst="homePlate">
            <a:avLst>
              <a:gd name="adj" fmla="val 1222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 a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OC1: UK innovators scale-up: </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OC1a: launch new/improved products, services and business models, including for vulnerable consumers; </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OC1b: grow sales; </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OC1c: win funding and investment; </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OC1d: increase direct 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 the UK and internationally)</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OC2: The UK public and private sector make effective decisions about the energy transition and:</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OC2a: invest in innovative energy products and services, </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OC2b: decarbonise places and complex sites</a:t>
            </a:r>
          </a:p>
          <a:p>
            <a:pPr marL="180975" marR="0" lvl="1"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OC2c: build and scale supply chains for UK firms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OC3: Government, regulators and other energy system actors adopt policies that enable innovation, taking a whole-system view, opening new markets and accelerating progress towards net zero</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a:ea typeface="+mn-ea"/>
                <a:cs typeface="Segoe UI"/>
              </a:rPr>
              <a:t>OC4: Collaboration, relationships and best practice sharing are improved across the sector</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50" b="0" i="0" u="none" strike="noStrike" kern="1200" cap="none" spc="0" normalizeH="0" baseline="0" noProof="0">
              <a:ln>
                <a:noFill/>
              </a:ln>
              <a:solidFill>
                <a:prstClr val="black"/>
              </a:solidFill>
              <a:effectLst/>
              <a:uLnTx/>
              <a:uFillTx/>
              <a:latin typeface="Segoe UI"/>
              <a:ea typeface="+mn-ea"/>
              <a:cs typeface="Segoe UI"/>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a:ea typeface="+mn-ea"/>
                <a:cs typeface="Segoe UI"/>
              </a:rPr>
              <a:t>OC5: Energy system actors are increasingly making data openly accessible and useable.</a:t>
            </a:r>
            <a:endPar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a:ea typeface="+mn-ea"/>
              <a:cs typeface="Segoe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highlight>
                <a:srgbClr val="FFFF00"/>
              </a:highligh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 name="Arrow: Pentagon 17">
            <a:extLst>
              <a:ext uri="{FF2B5EF4-FFF2-40B4-BE49-F238E27FC236}">
                <a16:creationId xmlns:a16="http://schemas.microsoft.com/office/drawing/2014/main" id="{76C5FAE4-1E76-2D89-4ADE-F2BD981DFC74}"/>
              </a:ext>
            </a:extLst>
          </p:cNvPr>
          <p:cNvSpPr/>
          <p:nvPr/>
        </p:nvSpPr>
        <p:spPr>
          <a:xfrm>
            <a:off x="9592935" y="837282"/>
            <a:ext cx="2304000" cy="5370579"/>
          </a:xfrm>
          <a:prstGeom prst="homePlate">
            <a:avLst>
              <a:gd name="adj" fmla="val 12221"/>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Impacts.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Driving long-term benefits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I1: Direct benefits to sector:</a:t>
            </a: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I1a: Growth in UK firms’ turnover</a:t>
            </a:r>
            <a:endParaRPr lang="en-GB" sz="95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I1b: Growth in UK employment</a:t>
            </a:r>
            <a:endParaRPr lang="en-GB" sz="95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I1c: Growth in investment</a:t>
            </a:r>
            <a:endParaRPr lang="en-GB" sz="95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I2: Wider benefits:</a:t>
            </a: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I2a: Reduction in GHG emissions – ultimately realising a net zero energy system</a:t>
            </a:r>
            <a:endParaRPr lang="en-GB" sz="95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I2b: Faster, cheaper, fairer and more socially acceptable transition to net zero</a:t>
            </a:r>
            <a:endParaRPr lang="en-GB" sz="950" b="0" i="0" u="none" strike="noStrike" kern="1200" cap="none" spc="0" normalizeH="0" baseline="0" noProof="0">
              <a:ln>
                <a:noFill/>
              </a:ln>
              <a:solidFill>
                <a:schemeClr val="tx1"/>
              </a:solidFill>
              <a:effectLst/>
              <a:uLnTx/>
              <a:uFillTx/>
              <a:latin typeface="Segoe UI"/>
              <a:cs typeface="Segoe UI"/>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50" b="0" i="0" u="none" strike="noStrike" kern="1200" cap="none" spc="0" normalizeH="0" baseline="0" noProof="0">
                <a:ln>
                  <a:noFill/>
                </a:ln>
                <a:solidFill>
                  <a:schemeClr val="tx1"/>
                </a:solidFill>
                <a:effectLst/>
                <a:uLnTx/>
                <a:uFillTx/>
                <a:latin typeface="Segoe UI"/>
                <a:cs typeface="Segoe UI"/>
              </a:rPr>
              <a:t>I2c: Improved air quality and associated health outcomes</a:t>
            </a:r>
            <a:endParaRPr lang="en-GB" sz="950" b="0" i="0" u="none" strike="noStrike" kern="1200" cap="none" spc="0" normalizeH="0" baseline="0" noProof="0">
              <a:ln>
                <a:noFill/>
              </a:ln>
              <a:solidFill>
                <a:schemeClr val="tx1"/>
              </a:solidFill>
              <a:effectLst/>
              <a:uLnTx/>
              <a:uFillTx/>
              <a:latin typeface="Segoe UI"/>
              <a:cs typeface="Segoe UI"/>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50" noProof="0">
                <a:solidFill>
                  <a:schemeClr val="tx1"/>
                </a:solidFill>
                <a:latin typeface="Segoe UI"/>
                <a:cs typeface="Segoe UI"/>
              </a:rPr>
              <a:t>I3</a:t>
            </a:r>
            <a:r>
              <a:rPr kumimoji="0" lang="en-GB" sz="950" b="0" i="0" u="none" strike="noStrike" kern="1200" cap="none" spc="0" normalizeH="0" baseline="0" noProof="0">
                <a:ln>
                  <a:noFill/>
                </a:ln>
                <a:solidFill>
                  <a:schemeClr val="tx1"/>
                </a:solidFill>
                <a:effectLst/>
                <a:uLnTx/>
                <a:uFillTx/>
                <a:latin typeface="Segoe UI"/>
                <a:cs typeface="Segoe UI"/>
              </a:rPr>
              <a:t>: Support for “levelling up” as local areas and complex sites receive investment in decarbonisation</a:t>
            </a:r>
            <a:endParaRPr lang="en-GB" sz="950" b="0" i="0" u="none" strike="noStrike" kern="1200" cap="none" spc="0" normalizeH="0" baseline="0" noProof="0">
              <a:ln>
                <a:noFill/>
              </a:ln>
              <a:solidFill>
                <a:schemeClr val="tx1"/>
              </a:solidFill>
              <a:effectLst/>
              <a:uLnTx/>
              <a:uFillTx/>
              <a:latin typeface="Segoe UI"/>
              <a:cs typeface="Segoe UI"/>
            </a:endParaRPr>
          </a:p>
          <a:p>
            <a:pPr marL="90170" marR="0" lvl="0" indent="-901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Rectangle: Rounded Corners 2">
            <a:extLst>
              <a:ext uri="{FF2B5EF4-FFF2-40B4-BE49-F238E27FC236}">
                <a16:creationId xmlns:a16="http://schemas.microsoft.com/office/drawing/2014/main" id="{7DA751AA-1F32-49AA-1E68-CE8B8EE0CCBE}"/>
              </a:ext>
            </a:extLst>
          </p:cNvPr>
          <p:cNvSpPr/>
          <p:nvPr/>
        </p:nvSpPr>
        <p:spPr>
          <a:xfrm>
            <a:off x="295066" y="3311240"/>
            <a:ext cx="1958560" cy="73498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Rounded Corners 4">
            <a:extLst>
              <a:ext uri="{FF2B5EF4-FFF2-40B4-BE49-F238E27FC236}">
                <a16:creationId xmlns:a16="http://schemas.microsoft.com/office/drawing/2014/main" id="{C7F9FC68-3EAE-3180-EDD6-C4CB0877F241}"/>
              </a:ext>
            </a:extLst>
          </p:cNvPr>
          <p:cNvSpPr/>
          <p:nvPr/>
        </p:nvSpPr>
        <p:spPr>
          <a:xfrm>
            <a:off x="2335225" y="4515524"/>
            <a:ext cx="2462404" cy="74675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Rounded Corners 5">
            <a:extLst>
              <a:ext uri="{FF2B5EF4-FFF2-40B4-BE49-F238E27FC236}">
                <a16:creationId xmlns:a16="http://schemas.microsoft.com/office/drawing/2014/main" id="{4748B3CB-0E3A-1831-87B6-20D1A3112A3B}"/>
              </a:ext>
            </a:extLst>
          </p:cNvPr>
          <p:cNvSpPr/>
          <p:nvPr/>
        </p:nvSpPr>
        <p:spPr>
          <a:xfrm>
            <a:off x="4936458" y="2303992"/>
            <a:ext cx="2236943" cy="58477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Rounded Corners 7">
            <a:extLst>
              <a:ext uri="{FF2B5EF4-FFF2-40B4-BE49-F238E27FC236}">
                <a16:creationId xmlns:a16="http://schemas.microsoft.com/office/drawing/2014/main" id="{12D4DF0E-D1B9-4FC6-1B3C-90DF1D13C520}"/>
              </a:ext>
            </a:extLst>
          </p:cNvPr>
          <p:cNvSpPr/>
          <p:nvPr/>
        </p:nvSpPr>
        <p:spPr>
          <a:xfrm>
            <a:off x="7300928" y="2743199"/>
            <a:ext cx="2096717" cy="130302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9" name="Connector: Elbow 8">
            <a:extLst>
              <a:ext uri="{FF2B5EF4-FFF2-40B4-BE49-F238E27FC236}">
                <a16:creationId xmlns:a16="http://schemas.microsoft.com/office/drawing/2014/main" id="{E5E90273-A70C-AE7C-6751-3B42F4B659D7}"/>
              </a:ext>
            </a:extLst>
          </p:cNvPr>
          <p:cNvCxnSpPr>
            <a:cxnSpLocks/>
            <a:stCxn id="3" idx="3"/>
            <a:endCxn id="5" idx="1"/>
          </p:cNvCxnSpPr>
          <p:nvPr/>
        </p:nvCxnSpPr>
        <p:spPr>
          <a:xfrm>
            <a:off x="2253626" y="3678730"/>
            <a:ext cx="81599" cy="121017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4CB9EF39-0A3E-18B1-03E6-FC0A3995BB30}"/>
              </a:ext>
            </a:extLst>
          </p:cNvPr>
          <p:cNvCxnSpPr>
            <a:cxnSpLocks/>
            <a:stCxn id="5" idx="3"/>
            <a:endCxn id="6" idx="1"/>
          </p:cNvCxnSpPr>
          <p:nvPr/>
        </p:nvCxnSpPr>
        <p:spPr>
          <a:xfrm flipV="1">
            <a:off x="4797629" y="2596380"/>
            <a:ext cx="138829" cy="229252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35F180A8-7130-2349-4193-8EF97F1423B3}"/>
              </a:ext>
            </a:extLst>
          </p:cNvPr>
          <p:cNvSpPr/>
          <p:nvPr/>
        </p:nvSpPr>
        <p:spPr>
          <a:xfrm>
            <a:off x="9607246" y="2207770"/>
            <a:ext cx="2165653" cy="1396042"/>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55" name="Connector: Elbow 54">
            <a:extLst>
              <a:ext uri="{FF2B5EF4-FFF2-40B4-BE49-F238E27FC236}">
                <a16:creationId xmlns:a16="http://schemas.microsoft.com/office/drawing/2014/main" id="{86B7ED1C-2B5C-CAC9-BA34-74367A4630B9}"/>
              </a:ext>
            </a:extLst>
          </p:cNvPr>
          <p:cNvCxnSpPr>
            <a:cxnSpLocks/>
            <a:endCxn id="54" idx="1"/>
          </p:cNvCxnSpPr>
          <p:nvPr/>
        </p:nvCxnSpPr>
        <p:spPr>
          <a:xfrm rot="5400000" flipH="1" flipV="1">
            <a:off x="9293653" y="3075228"/>
            <a:ext cx="483030" cy="14415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D2787CD-A94D-6C04-4AC9-AB0447DAAA6D}"/>
              </a:ext>
            </a:extLst>
          </p:cNvPr>
          <p:cNvCxnSpPr>
            <a:cxnSpLocks/>
            <a:endCxn id="8" idx="3"/>
          </p:cNvCxnSpPr>
          <p:nvPr/>
        </p:nvCxnSpPr>
        <p:spPr>
          <a:xfrm flipH="1">
            <a:off x="9397645" y="3394710"/>
            <a:ext cx="6544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65EA02F-FCB8-1DDA-20E7-5E7D8F02DCE2}"/>
              </a:ext>
            </a:extLst>
          </p:cNvPr>
          <p:cNvSpPr/>
          <p:nvPr/>
        </p:nvSpPr>
        <p:spPr>
          <a:xfrm>
            <a:off x="318298" y="1256276"/>
            <a:ext cx="1797373" cy="48287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Rounded Corners 35">
            <a:extLst>
              <a:ext uri="{FF2B5EF4-FFF2-40B4-BE49-F238E27FC236}">
                <a16:creationId xmlns:a16="http://schemas.microsoft.com/office/drawing/2014/main" id="{CDAAECCB-6877-92D1-A2FC-E625D8A6B75C}"/>
              </a:ext>
            </a:extLst>
          </p:cNvPr>
          <p:cNvSpPr/>
          <p:nvPr/>
        </p:nvSpPr>
        <p:spPr>
          <a:xfrm>
            <a:off x="4959691" y="4793714"/>
            <a:ext cx="2187024" cy="69268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40" name="Connector: Elbow 39">
            <a:extLst>
              <a:ext uri="{FF2B5EF4-FFF2-40B4-BE49-F238E27FC236}">
                <a16:creationId xmlns:a16="http://schemas.microsoft.com/office/drawing/2014/main" id="{1DE1327D-62D2-6F63-6856-1787E036F157}"/>
              </a:ext>
            </a:extLst>
          </p:cNvPr>
          <p:cNvCxnSpPr>
            <a:cxnSpLocks/>
            <a:stCxn id="5" idx="3"/>
            <a:endCxn id="36" idx="1"/>
          </p:cNvCxnSpPr>
          <p:nvPr/>
        </p:nvCxnSpPr>
        <p:spPr>
          <a:xfrm>
            <a:off x="4797629" y="4888903"/>
            <a:ext cx="162062" cy="25115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62379315-AB0C-0B5B-3FC4-4BD4E72EAF14}"/>
              </a:ext>
            </a:extLst>
          </p:cNvPr>
          <p:cNvSpPr/>
          <p:nvPr/>
        </p:nvSpPr>
        <p:spPr>
          <a:xfrm>
            <a:off x="7239016" y="5078011"/>
            <a:ext cx="2187024" cy="61457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788122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0D02A-4933-7CE4-5963-52152B8E83CF}"/>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097124B2-9537-80B7-A3F1-5A470DA802EE}"/>
              </a:ext>
            </a:extLst>
          </p:cNvPr>
          <p:cNvSpPr/>
          <p:nvPr/>
        </p:nvSpPr>
        <p:spPr>
          <a:xfrm>
            <a:off x="8060507" y="2520644"/>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33AF9589-4251-0AAE-F468-0E779AB4BA53}"/>
              </a:ext>
            </a:extLst>
          </p:cNvPr>
          <p:cNvSpPr/>
          <p:nvPr/>
        </p:nvSpPr>
        <p:spPr>
          <a:xfrm rot="16200000">
            <a:off x="9565468" y="1102387"/>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31B73E8B-AF6E-6881-D96D-9244AB45E85F}"/>
              </a:ext>
            </a:extLst>
          </p:cNvPr>
          <p:cNvSpPr/>
          <p:nvPr/>
        </p:nvSpPr>
        <p:spPr>
          <a:xfrm rot="16200000">
            <a:off x="11449270" y="1463892"/>
            <a:ext cx="692684" cy="88362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D3098B74-DE91-D481-8BD7-A39E343172BA}"/>
              </a:ext>
            </a:extLst>
          </p:cNvPr>
          <p:cNvSpPr/>
          <p:nvPr/>
        </p:nvSpPr>
        <p:spPr>
          <a:xfrm flipH="1">
            <a:off x="8031847" y="18288"/>
            <a:ext cx="73714" cy="6820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9AB617EF-F558-9696-9DE1-F3D839CBEC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91308B2D-E9DC-5CC2-877E-E88D102A4B83}"/>
              </a:ext>
            </a:extLst>
          </p:cNvPr>
          <p:cNvSpPr/>
          <p:nvPr/>
        </p:nvSpPr>
        <p:spPr>
          <a:xfrm>
            <a:off x="5957238" y="2660159"/>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Collaboration </a:t>
            </a:r>
          </a:p>
        </p:txBody>
      </p:sp>
      <p:sp>
        <p:nvSpPr>
          <p:cNvPr id="12" name="Rectangle 11">
            <a:extLst>
              <a:ext uri="{FF2B5EF4-FFF2-40B4-BE49-F238E27FC236}">
                <a16:creationId xmlns:a16="http://schemas.microsoft.com/office/drawing/2014/main" id="{ED7E1D9A-B2D9-5FB4-8B76-D4A816D0D32C}"/>
              </a:ext>
            </a:extLst>
          </p:cNvPr>
          <p:cNvSpPr/>
          <p:nvPr/>
        </p:nvSpPr>
        <p:spPr>
          <a:xfrm>
            <a:off x="476510" y="2651395"/>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Capability</a:t>
            </a:r>
          </a:p>
        </p:txBody>
      </p:sp>
      <p:sp>
        <p:nvSpPr>
          <p:cNvPr id="14" name="Rectangle 13">
            <a:extLst>
              <a:ext uri="{FF2B5EF4-FFF2-40B4-BE49-F238E27FC236}">
                <a16:creationId xmlns:a16="http://schemas.microsoft.com/office/drawing/2014/main" id="{17DEE66F-213E-ED03-3E74-6828EBB27D1A}"/>
              </a:ext>
            </a:extLst>
          </p:cNvPr>
          <p:cNvSpPr/>
          <p:nvPr/>
        </p:nvSpPr>
        <p:spPr>
          <a:xfrm>
            <a:off x="3282430" y="2651395"/>
            <a:ext cx="162444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Capacity</a:t>
            </a:r>
          </a:p>
        </p:txBody>
      </p:sp>
      <p:cxnSp>
        <p:nvCxnSpPr>
          <p:cNvPr id="31" name="Straight Connector 30">
            <a:extLst>
              <a:ext uri="{FF2B5EF4-FFF2-40B4-BE49-F238E27FC236}">
                <a16:creationId xmlns:a16="http://schemas.microsoft.com/office/drawing/2014/main" id="{9A66CFA2-9D5D-BDE3-17BD-3964D6255848}"/>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7579CC7C-4348-9C0B-D3DF-0CE128EDE8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50495" y="1491409"/>
            <a:ext cx="1088318" cy="1088318"/>
          </a:xfrm>
          <a:prstGeom prst="rect">
            <a:avLst/>
          </a:prstGeom>
        </p:spPr>
      </p:pic>
      <p:pic>
        <p:nvPicPr>
          <p:cNvPr id="28" name="Graphic 27">
            <a:extLst>
              <a:ext uri="{FF2B5EF4-FFF2-40B4-BE49-F238E27FC236}">
                <a16:creationId xmlns:a16="http://schemas.microsoft.com/office/drawing/2014/main" id="{68530B58-4247-8D90-E928-B9965AE476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950" y="1491409"/>
            <a:ext cx="1088318" cy="1088318"/>
          </a:xfrm>
          <a:prstGeom prst="rect">
            <a:avLst/>
          </a:prstGeom>
        </p:spPr>
      </p:pic>
      <p:pic>
        <p:nvPicPr>
          <p:cNvPr id="33" name="Graphic 32">
            <a:extLst>
              <a:ext uri="{FF2B5EF4-FFF2-40B4-BE49-F238E27FC236}">
                <a16:creationId xmlns:a16="http://schemas.microsoft.com/office/drawing/2014/main" id="{4614A858-5BD0-E4E9-2087-48CD097B60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2659" y="1556684"/>
            <a:ext cx="1088318" cy="1088318"/>
          </a:xfrm>
          <a:prstGeom prst="rect">
            <a:avLst/>
          </a:prstGeom>
        </p:spPr>
      </p:pic>
      <p:sp>
        <p:nvSpPr>
          <p:cNvPr id="15" name="Rectangle 14">
            <a:extLst>
              <a:ext uri="{FF2B5EF4-FFF2-40B4-BE49-F238E27FC236}">
                <a16:creationId xmlns:a16="http://schemas.microsoft.com/office/drawing/2014/main" id="{50616D69-5459-18C2-7B71-BF43C66DB32B}"/>
              </a:ext>
            </a:extLst>
          </p:cNvPr>
          <p:cNvSpPr/>
          <p:nvPr/>
        </p:nvSpPr>
        <p:spPr>
          <a:xfrm rot="5400000" flipH="1">
            <a:off x="3599794" y="-2612603"/>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descr="A logo with a pin on it&#10;&#10;AI-generated content may be incorrect.">
            <a:extLst>
              <a:ext uri="{FF2B5EF4-FFF2-40B4-BE49-F238E27FC236}">
                <a16:creationId xmlns:a16="http://schemas.microsoft.com/office/drawing/2014/main" id="{F574069D-1610-87C6-75C3-A7E958CDC90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17" name="Rectangle: Rounded Corners 16">
            <a:extLst>
              <a:ext uri="{FF2B5EF4-FFF2-40B4-BE49-F238E27FC236}">
                <a16:creationId xmlns:a16="http://schemas.microsoft.com/office/drawing/2014/main" id="{0DBE1C2D-D4D9-0D89-3349-63E0192F06C8}"/>
              </a:ext>
            </a:extLst>
          </p:cNvPr>
          <p:cNvSpPr/>
          <p:nvPr/>
        </p:nvSpPr>
        <p:spPr>
          <a:xfrm rot="16200000">
            <a:off x="10608668" y="717738"/>
            <a:ext cx="692685" cy="2400999"/>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9AD45821-C8F0-D8BB-2310-E48CDD04823F}"/>
              </a:ext>
            </a:extLst>
          </p:cNvPr>
          <p:cNvSpPr/>
          <p:nvPr/>
        </p:nvSpPr>
        <p:spPr>
          <a:xfrm>
            <a:off x="8176803" y="2479610"/>
            <a:ext cx="3674132" cy="10515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Sample &amp; timeframe </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23 anonymous Net Zero Go users</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Jan &amp; Feb 2025</a:t>
            </a:r>
          </a:p>
        </p:txBody>
      </p:sp>
      <p:sp>
        <p:nvSpPr>
          <p:cNvPr id="38" name="Rectangle: Rounded Corners 37">
            <a:extLst>
              <a:ext uri="{FF2B5EF4-FFF2-40B4-BE49-F238E27FC236}">
                <a16:creationId xmlns:a16="http://schemas.microsoft.com/office/drawing/2014/main" id="{2C18AA94-B3B2-3D40-0ACB-F326399313E7}"/>
              </a:ext>
            </a:extLst>
          </p:cNvPr>
          <p:cNvSpPr/>
          <p:nvPr/>
        </p:nvSpPr>
        <p:spPr>
          <a:xfrm rot="16200000">
            <a:off x="9536993" y="2410771"/>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2C6C6BE9-BA72-C668-403B-566AC2D9C445}"/>
              </a:ext>
            </a:extLst>
          </p:cNvPr>
          <p:cNvSpPr/>
          <p:nvPr/>
        </p:nvSpPr>
        <p:spPr>
          <a:xfrm>
            <a:off x="8079035" y="3844823"/>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4C45A72E-FFE3-2269-1F2E-7B0C3EB584A2}"/>
              </a:ext>
            </a:extLst>
          </p:cNvPr>
          <p:cNvSpPr/>
          <p:nvPr/>
        </p:nvSpPr>
        <p:spPr>
          <a:xfrm>
            <a:off x="8222041" y="3851173"/>
            <a:ext cx="3674132" cy="8463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Purpose  </a:t>
            </a:r>
          </a:p>
          <a:p>
            <a:pPr marL="144000" marR="0" lvl="0" indent="-14400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Assessing impact against capability, capacity, and collaboration</a:t>
            </a:r>
          </a:p>
        </p:txBody>
      </p:sp>
      <p:sp>
        <p:nvSpPr>
          <p:cNvPr id="41" name="Rectangle: Rounded Corners 40">
            <a:extLst>
              <a:ext uri="{FF2B5EF4-FFF2-40B4-BE49-F238E27FC236}">
                <a16:creationId xmlns:a16="http://schemas.microsoft.com/office/drawing/2014/main" id="{8E7F29A8-2194-C7D9-624D-059489C2B89B}"/>
              </a:ext>
            </a:extLst>
          </p:cNvPr>
          <p:cNvSpPr/>
          <p:nvPr/>
        </p:nvSpPr>
        <p:spPr>
          <a:xfrm rot="16200000">
            <a:off x="9536993" y="3725505"/>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8AF84B2B-BC72-334F-36A0-B67DFFE65EBF}"/>
              </a:ext>
            </a:extLst>
          </p:cNvPr>
          <p:cNvSpPr/>
          <p:nvPr/>
        </p:nvSpPr>
        <p:spPr>
          <a:xfrm>
            <a:off x="8079035" y="5159557"/>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6BC8480A-F19F-2B38-6B80-BC4B88C752E4}"/>
              </a:ext>
            </a:extLst>
          </p:cNvPr>
          <p:cNvSpPr/>
          <p:nvPr/>
        </p:nvSpPr>
        <p:spPr>
          <a:xfrm>
            <a:off x="8208885" y="5137065"/>
            <a:ext cx="3790611"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393D48">
                  <a:lumMod val="75000"/>
                </a:srgbClr>
              </a:buClr>
              <a:buSzTx/>
              <a:buFontTx/>
              <a:buNone/>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Key Takeaway   </a:t>
            </a: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00000"/>
              </a:lnSpc>
              <a:spcBef>
                <a:spcPts val="0"/>
              </a:spcBef>
              <a:spcAft>
                <a:spcPts val="6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Strongest agreement on improved knowledge, but mixed feedback on capacity building.</a:t>
            </a:r>
          </a:p>
        </p:txBody>
      </p:sp>
      <p:pic>
        <p:nvPicPr>
          <p:cNvPr id="30" name="Graphic 29">
            <a:extLst>
              <a:ext uri="{FF2B5EF4-FFF2-40B4-BE49-F238E27FC236}">
                <a16:creationId xmlns:a16="http://schemas.microsoft.com/office/drawing/2014/main" id="{8337595B-499B-5C7E-E5A8-E2A79920F9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8419" y="1574261"/>
            <a:ext cx="679162" cy="679162"/>
          </a:xfrm>
          <a:prstGeom prst="rect">
            <a:avLst/>
          </a:prstGeom>
        </p:spPr>
      </p:pic>
      <p:sp>
        <p:nvSpPr>
          <p:cNvPr id="18" name="Title 2">
            <a:extLst>
              <a:ext uri="{FF2B5EF4-FFF2-40B4-BE49-F238E27FC236}">
                <a16:creationId xmlns:a16="http://schemas.microsoft.com/office/drawing/2014/main" id="{C2046832-8276-4CD7-2DAF-DFE22C81ADC8}"/>
              </a:ext>
            </a:extLst>
          </p:cNvPr>
          <p:cNvSpPr txBox="1">
            <a:spLocks/>
          </p:cNvSpPr>
          <p:nvPr/>
        </p:nvSpPr>
        <p:spPr>
          <a:xfrm>
            <a:off x="10196750" y="1731511"/>
            <a:ext cx="1882304"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Brief Overview</a:t>
            </a:r>
          </a:p>
        </p:txBody>
      </p:sp>
      <p:sp>
        <p:nvSpPr>
          <p:cNvPr id="44" name="Rectangle: Rounded Corners 43">
            <a:extLst>
              <a:ext uri="{FF2B5EF4-FFF2-40B4-BE49-F238E27FC236}">
                <a16:creationId xmlns:a16="http://schemas.microsoft.com/office/drawing/2014/main" id="{6F037979-B081-D4BB-98DC-F22BED6C5DF5}"/>
              </a:ext>
            </a:extLst>
          </p:cNvPr>
          <p:cNvSpPr/>
          <p:nvPr/>
        </p:nvSpPr>
        <p:spPr>
          <a:xfrm rot="16200000">
            <a:off x="611157" y="3033452"/>
            <a:ext cx="1481903" cy="178443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Rectangle: Rounded Corners 45">
            <a:extLst>
              <a:ext uri="{FF2B5EF4-FFF2-40B4-BE49-F238E27FC236}">
                <a16:creationId xmlns:a16="http://schemas.microsoft.com/office/drawing/2014/main" id="{21AF9341-4906-E6EC-7173-19BE89659E60}"/>
              </a:ext>
            </a:extLst>
          </p:cNvPr>
          <p:cNvSpPr/>
          <p:nvPr/>
        </p:nvSpPr>
        <p:spPr>
          <a:xfrm rot="16200000">
            <a:off x="3400223" y="3064392"/>
            <a:ext cx="1481903" cy="178443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Rounded Corners 46">
            <a:extLst>
              <a:ext uri="{FF2B5EF4-FFF2-40B4-BE49-F238E27FC236}">
                <a16:creationId xmlns:a16="http://schemas.microsoft.com/office/drawing/2014/main" id="{B832FF97-4F4C-1781-DBC0-6C9590EA87E9}"/>
              </a:ext>
            </a:extLst>
          </p:cNvPr>
          <p:cNvSpPr/>
          <p:nvPr/>
        </p:nvSpPr>
        <p:spPr>
          <a:xfrm rot="16200000">
            <a:off x="6075867" y="3072588"/>
            <a:ext cx="1481903" cy="178443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Title 2">
            <a:extLst>
              <a:ext uri="{FF2B5EF4-FFF2-40B4-BE49-F238E27FC236}">
                <a16:creationId xmlns:a16="http://schemas.microsoft.com/office/drawing/2014/main" id="{B2B20672-3EAC-7632-71EF-96EF328DC096}"/>
              </a:ext>
            </a:extLst>
          </p:cNvPr>
          <p:cNvSpPr txBox="1">
            <a:spLocks/>
          </p:cNvSpPr>
          <p:nvPr/>
        </p:nvSpPr>
        <p:spPr>
          <a:xfrm>
            <a:off x="290746" y="-50176"/>
            <a:ext cx="8940962" cy="1203599"/>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Impact Survey</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300" b="1" i="0" u="none" strike="noStrike" kern="1200" cap="none" spc="0" normalizeH="0" baseline="0" noProof="0">
                <a:ln>
                  <a:noFill/>
                </a:ln>
                <a:solidFill>
                  <a:srgbClr val="EC6097">
                    <a:lumMod val="60000"/>
                    <a:lumOff val="40000"/>
                  </a:srgbClr>
                </a:solidFill>
                <a:effectLst/>
                <a:uLnTx/>
                <a:uFillTx/>
                <a:latin typeface="Segoe UI" panose="020B0502040204020203" pitchFamily="34" charset="0"/>
                <a:ea typeface="Segoe UI Black" panose="020B0A02040204020203" pitchFamily="34" charset="0"/>
                <a:cs typeface="Segoe UI" panose="020B0502040204020203" pitchFamily="34" charset="0"/>
              </a:rPr>
              <a:t>Impact Breakdown - Capability, Capacity, Collaboration</a:t>
            </a:r>
          </a:p>
        </p:txBody>
      </p:sp>
      <p:sp>
        <p:nvSpPr>
          <p:cNvPr id="49" name="Rectangle 48">
            <a:extLst>
              <a:ext uri="{FF2B5EF4-FFF2-40B4-BE49-F238E27FC236}">
                <a16:creationId xmlns:a16="http://schemas.microsoft.com/office/drawing/2014/main" id="{D0A13F38-F39B-3375-C564-3E0EF46575AF}"/>
              </a:ext>
            </a:extLst>
          </p:cNvPr>
          <p:cNvSpPr/>
          <p:nvPr/>
        </p:nvSpPr>
        <p:spPr>
          <a:xfrm>
            <a:off x="22737" y="4758617"/>
            <a:ext cx="3067934" cy="28939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Increased knowledge of Net Zero in</a:t>
            </a:r>
            <a:br>
              <a:rPr kumimoji="0" lang="en-GB" sz="1100" b="0" i="0" u="none" strike="noStrike" kern="1200" cap="none" spc="0" normalizeH="0" baseline="0" noProof="0">
                <a:ln>
                  <a:noFill/>
                </a:ln>
                <a:solidFill>
                  <a:prstClr val="black"/>
                </a:solidFill>
                <a:effectLst/>
                <a:uLnTx/>
                <a:uFillTx/>
                <a:latin typeface="Segoe UI"/>
                <a:ea typeface="+mn-ea"/>
                <a:cs typeface="+mn-cs"/>
              </a:rPr>
            </a:br>
            <a:r>
              <a:rPr kumimoji="0" lang="en-GB" sz="1100" b="0" i="0" u="none" strike="noStrike" kern="1200" cap="none" spc="0" normalizeH="0" baseline="0" noProof="0">
                <a:ln>
                  <a:noFill/>
                </a:ln>
                <a:solidFill>
                  <a:prstClr val="black"/>
                </a:solidFill>
                <a:effectLst/>
                <a:uLnTx/>
                <a:uFillTx/>
                <a:latin typeface="Segoe UI"/>
                <a:ea typeface="+mn-ea"/>
                <a:cs typeface="+mn-cs"/>
              </a:rPr>
              <a:t> nearly 70% of respondents </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Increased confidence</a:t>
            </a:r>
            <a:br>
              <a:rPr kumimoji="0" lang="en-GB" sz="1100" b="0" i="0" u="none" strike="noStrike" kern="1200" cap="none" spc="0" normalizeH="0" baseline="0" noProof="0">
                <a:ln>
                  <a:noFill/>
                </a:ln>
                <a:solidFill>
                  <a:prstClr val="black"/>
                </a:solidFill>
                <a:effectLst/>
                <a:uLnTx/>
                <a:uFillTx/>
                <a:latin typeface="Segoe UI"/>
                <a:ea typeface="+mn-ea"/>
                <a:cs typeface="+mn-cs"/>
              </a:rPr>
            </a:br>
            <a:r>
              <a:rPr kumimoji="0" lang="en-GB" sz="1100" b="0" i="0" u="none" strike="noStrike" kern="1200" cap="none" spc="0" normalizeH="0" baseline="0" noProof="0">
                <a:ln>
                  <a:noFill/>
                </a:ln>
                <a:solidFill>
                  <a:prstClr val="black"/>
                </a:solidFill>
                <a:effectLst/>
                <a:uLnTx/>
                <a:uFillTx/>
                <a:latin typeface="Segoe UI"/>
                <a:ea typeface="+mn-ea"/>
                <a:cs typeface="+mn-cs"/>
              </a:rPr>
              <a:t>in speaking about Net Zero in 60% of respondents </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Improved understanding </a:t>
            </a:r>
            <a:br>
              <a:rPr kumimoji="0" lang="en-GB" sz="1100" b="0" i="0" u="none" strike="noStrike" kern="1200" cap="none" spc="0" normalizeH="0" baseline="0" noProof="0">
                <a:ln>
                  <a:noFill/>
                </a:ln>
                <a:solidFill>
                  <a:prstClr val="black"/>
                </a:solidFill>
                <a:effectLst/>
                <a:uLnTx/>
                <a:uFillTx/>
                <a:latin typeface="Segoe UI"/>
                <a:ea typeface="+mn-ea"/>
                <a:cs typeface="+mn-cs"/>
              </a:rPr>
            </a:br>
            <a:r>
              <a:rPr kumimoji="0" lang="en-GB" sz="1100" b="0" i="0" u="none" strike="noStrike" kern="1200" cap="none" spc="0" normalizeH="0" baseline="0" noProof="0">
                <a:ln>
                  <a:noFill/>
                </a:ln>
                <a:solidFill>
                  <a:prstClr val="black"/>
                </a:solidFill>
                <a:effectLst/>
                <a:uLnTx/>
                <a:uFillTx/>
                <a:latin typeface="Segoe UI"/>
                <a:ea typeface="+mn-ea"/>
                <a:cs typeface="+mn-cs"/>
              </a:rPr>
              <a:t>of Net Zero projects amongst 80% of respondents </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0" name="TextBox 49">
            <a:extLst>
              <a:ext uri="{FF2B5EF4-FFF2-40B4-BE49-F238E27FC236}">
                <a16:creationId xmlns:a16="http://schemas.microsoft.com/office/drawing/2014/main" id="{29C133DC-7894-15B3-1623-2DE5DD5DE307}"/>
              </a:ext>
            </a:extLst>
          </p:cNvPr>
          <p:cNvSpPr txBox="1"/>
          <p:nvPr/>
        </p:nvSpPr>
        <p:spPr>
          <a:xfrm>
            <a:off x="3353654" y="3297094"/>
            <a:ext cx="17844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lumMod val="50000"/>
                    <a:lumOff val="50000"/>
                  </a:prstClr>
                </a:solidFill>
                <a:effectLst/>
                <a:uLnTx/>
                <a:uFillTx/>
                <a:latin typeface="Segoe UI"/>
                <a:ea typeface="+mn-ea"/>
                <a:cs typeface="+mn-cs"/>
              </a:rPr>
              <a:t>45%</a:t>
            </a:r>
          </a:p>
        </p:txBody>
      </p:sp>
      <p:sp>
        <p:nvSpPr>
          <p:cNvPr id="51" name="Rectangle 50">
            <a:extLst>
              <a:ext uri="{FF2B5EF4-FFF2-40B4-BE49-F238E27FC236}">
                <a16:creationId xmlns:a16="http://schemas.microsoft.com/office/drawing/2014/main" id="{03A6B7B1-0487-0DD0-D9B4-AE8DA8852481}"/>
              </a:ext>
            </a:extLst>
          </p:cNvPr>
          <p:cNvSpPr/>
          <p:nvPr/>
        </p:nvSpPr>
        <p:spPr>
          <a:xfrm>
            <a:off x="509649" y="3178278"/>
            <a:ext cx="891447" cy="3045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Nearly</a:t>
            </a:r>
          </a:p>
        </p:txBody>
      </p:sp>
      <p:sp>
        <p:nvSpPr>
          <p:cNvPr id="52" name="Rectangle 51">
            <a:extLst>
              <a:ext uri="{FF2B5EF4-FFF2-40B4-BE49-F238E27FC236}">
                <a16:creationId xmlns:a16="http://schemas.microsoft.com/office/drawing/2014/main" id="{B2C4A14C-45AC-A23C-581F-23AAE60E4358}"/>
              </a:ext>
            </a:extLst>
          </p:cNvPr>
          <p:cNvSpPr/>
          <p:nvPr/>
        </p:nvSpPr>
        <p:spPr>
          <a:xfrm>
            <a:off x="530850" y="4035618"/>
            <a:ext cx="1730948"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of respondents agree or strongly agree to capability building claim </a:t>
            </a:r>
          </a:p>
        </p:txBody>
      </p:sp>
      <p:sp>
        <p:nvSpPr>
          <p:cNvPr id="53" name="Rectangle 52">
            <a:extLst>
              <a:ext uri="{FF2B5EF4-FFF2-40B4-BE49-F238E27FC236}">
                <a16:creationId xmlns:a16="http://schemas.microsoft.com/office/drawing/2014/main" id="{372CADB7-C7D2-C737-65F2-D5F874484CCA}"/>
              </a:ext>
            </a:extLst>
          </p:cNvPr>
          <p:cNvSpPr/>
          <p:nvPr/>
        </p:nvSpPr>
        <p:spPr>
          <a:xfrm>
            <a:off x="2630084" y="4612368"/>
            <a:ext cx="3132814" cy="27965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393D48">
                  <a:lumMod val="75000"/>
                </a:srgbClr>
              </a:buClr>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65% of respondents have reported time-saving benefits</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More than half said that Net Zero Go helped them to better plan or deliver projects</a:t>
            </a:r>
            <a:br>
              <a:rPr kumimoji="0" lang="en-GB" sz="1100" b="0" i="0" u="none" strike="noStrike" kern="1200" cap="none" spc="0" normalizeH="0" baseline="0" noProof="0">
                <a:ln>
                  <a:noFill/>
                </a:ln>
                <a:solidFill>
                  <a:prstClr val="black"/>
                </a:solidFill>
                <a:effectLst/>
                <a:uLnTx/>
                <a:uFillTx/>
                <a:latin typeface="Segoe UI"/>
                <a:ea typeface="+mn-ea"/>
                <a:cs typeface="+mn-cs"/>
              </a:rPr>
            </a:br>
            <a:r>
              <a:rPr kumimoji="0" lang="en-GB" sz="1100" b="0" i="0" u="none" strike="noStrike" kern="1200" cap="none" spc="0" normalizeH="0" baseline="0" noProof="0">
                <a:ln>
                  <a:noFill/>
                </a:ln>
                <a:solidFill>
                  <a:prstClr val="black"/>
                </a:solidFill>
                <a:effectLst/>
                <a:uLnTx/>
                <a:uFillTx/>
                <a:latin typeface="Segoe UI"/>
                <a:ea typeface="+mn-ea"/>
                <a:cs typeface="+mn-cs"/>
              </a:rPr>
              <a:t>in speaking about Net Zero</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Lowest agreement with helping to secure funding suggests that there is significant potential to improve the platform’s ability to support users in this area </a:t>
            </a:r>
          </a:p>
          <a:p>
            <a:pPr marL="0" marR="0" lvl="0" indent="0" algn="l" defTabSz="914400" rtl="0" eaLnBrk="1" fontAlgn="auto" latinLnBrk="0" hangingPunct="1">
              <a:lnSpc>
                <a:spcPct val="150000"/>
              </a:lnSpc>
              <a:spcBef>
                <a:spcPts val="0"/>
              </a:spcBef>
              <a:spcAft>
                <a:spcPts val="400"/>
              </a:spcAft>
              <a:buClr>
                <a:srgbClr val="393D48">
                  <a:lumMod val="75000"/>
                </a:srgbClr>
              </a:buClr>
              <a:buSzTx/>
              <a:buFontTx/>
              <a:buNone/>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2ADC2423-2125-70DE-59B6-E1CEAB5C402A}"/>
              </a:ext>
            </a:extLst>
          </p:cNvPr>
          <p:cNvSpPr txBox="1"/>
          <p:nvPr/>
        </p:nvSpPr>
        <p:spPr>
          <a:xfrm>
            <a:off x="684079" y="3316743"/>
            <a:ext cx="17844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lumMod val="50000"/>
                    <a:lumOff val="50000"/>
                  </a:prstClr>
                </a:solidFill>
                <a:effectLst/>
                <a:uLnTx/>
                <a:uFillTx/>
                <a:latin typeface="Segoe UI"/>
                <a:ea typeface="+mn-ea"/>
                <a:cs typeface="+mn-cs"/>
              </a:rPr>
              <a:t>65%</a:t>
            </a:r>
          </a:p>
        </p:txBody>
      </p:sp>
      <p:sp>
        <p:nvSpPr>
          <p:cNvPr id="55" name="Rectangle 54">
            <a:extLst>
              <a:ext uri="{FF2B5EF4-FFF2-40B4-BE49-F238E27FC236}">
                <a16:creationId xmlns:a16="http://schemas.microsoft.com/office/drawing/2014/main" id="{6A356395-7BFF-DC13-AF58-E62EDDAB5969}"/>
              </a:ext>
            </a:extLst>
          </p:cNvPr>
          <p:cNvSpPr/>
          <p:nvPr/>
        </p:nvSpPr>
        <p:spPr>
          <a:xfrm>
            <a:off x="3362612" y="4089538"/>
            <a:ext cx="1730948"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of respondents agree or strongly agree to capacity building claim </a:t>
            </a:r>
          </a:p>
        </p:txBody>
      </p:sp>
      <p:sp>
        <p:nvSpPr>
          <p:cNvPr id="56" name="Rectangle 55">
            <a:extLst>
              <a:ext uri="{FF2B5EF4-FFF2-40B4-BE49-F238E27FC236}">
                <a16:creationId xmlns:a16="http://schemas.microsoft.com/office/drawing/2014/main" id="{B97847C5-F00E-09E1-BFC6-42D2A4F6F613}"/>
              </a:ext>
            </a:extLst>
          </p:cNvPr>
          <p:cNvSpPr/>
          <p:nvPr/>
        </p:nvSpPr>
        <p:spPr>
          <a:xfrm>
            <a:off x="5617308" y="5051585"/>
            <a:ext cx="2483688" cy="1493614"/>
          </a:xfrm>
          <a:prstGeom prst="rect">
            <a:avLst/>
          </a:prstGeom>
          <a:noFill/>
        </p:spPr>
        <p:txBody>
          <a:bodyPr wrap="square">
            <a:spAutoFit/>
          </a:bodyPr>
          <a:lstStyle/>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Almost 70% of respondents thanks to Net Zero Go learnt from other local authorities</a:t>
            </a:r>
          </a:p>
          <a:p>
            <a:pPr marL="144000" marR="0" lvl="0" indent="-14400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mn-cs"/>
              </a:rPr>
              <a:t>Almost 40% agreed or strongly agreed that Net Zero Go helped them to engage with others</a:t>
            </a:r>
            <a:endParaRPr kumimoji="0" lang="en-GB" sz="1400" b="0" i="0" u="none" strike="noStrike" kern="1200" cap="none" spc="0" normalizeH="0" baseline="0" noProof="0">
              <a:ln>
                <a:noFill/>
              </a:ln>
              <a:solidFill>
                <a:prstClr val="black"/>
              </a:solidFill>
              <a:effectLst/>
              <a:uLnTx/>
              <a:uFillTx/>
              <a:latin typeface="Segoe UI"/>
              <a:ea typeface="+mn-ea"/>
              <a:cs typeface="+mn-cs"/>
            </a:endParaRP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C8E853C6-A399-71BA-E6A1-C86B083F84A1}"/>
              </a:ext>
            </a:extLst>
          </p:cNvPr>
          <p:cNvSpPr txBox="1"/>
          <p:nvPr/>
        </p:nvSpPr>
        <p:spPr>
          <a:xfrm>
            <a:off x="6011139" y="3318412"/>
            <a:ext cx="17844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lumMod val="50000"/>
                    <a:lumOff val="50000"/>
                  </a:prstClr>
                </a:solidFill>
                <a:effectLst/>
                <a:uLnTx/>
                <a:uFillTx/>
                <a:latin typeface="Segoe UI"/>
                <a:ea typeface="+mn-ea"/>
                <a:cs typeface="+mn-cs"/>
              </a:rPr>
              <a:t>55%</a:t>
            </a:r>
          </a:p>
        </p:txBody>
      </p:sp>
      <p:sp>
        <p:nvSpPr>
          <p:cNvPr id="58" name="Rectangle 57">
            <a:extLst>
              <a:ext uri="{FF2B5EF4-FFF2-40B4-BE49-F238E27FC236}">
                <a16:creationId xmlns:a16="http://schemas.microsoft.com/office/drawing/2014/main" id="{4040037D-1AEA-B10B-9C48-F4306F7B71C2}"/>
              </a:ext>
            </a:extLst>
          </p:cNvPr>
          <p:cNvSpPr/>
          <p:nvPr/>
        </p:nvSpPr>
        <p:spPr>
          <a:xfrm>
            <a:off x="6009959" y="4083614"/>
            <a:ext cx="1730948"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93D48">
                  <a:lumMod val="75000"/>
                </a:srgbClr>
              </a:buClr>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of respondents agree or strongly agree to capability building claim </a:t>
            </a:r>
          </a:p>
        </p:txBody>
      </p:sp>
      <p:sp>
        <p:nvSpPr>
          <p:cNvPr id="5" name="TextBox 4">
            <a:extLst>
              <a:ext uri="{FF2B5EF4-FFF2-40B4-BE49-F238E27FC236}">
                <a16:creationId xmlns:a16="http://schemas.microsoft.com/office/drawing/2014/main" id="{5B6F29E9-F2C5-D62A-865E-757D32285DB5}"/>
              </a:ext>
            </a:extLst>
          </p:cNvPr>
          <p:cNvSpPr txBox="1"/>
          <p:nvPr/>
        </p:nvSpPr>
        <p:spPr>
          <a:xfrm>
            <a:off x="7455601" y="1410287"/>
            <a:ext cx="1953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Segoe UI"/>
                <a:ea typeface="+mn-ea"/>
                <a:cs typeface="+mn-cs"/>
              </a:rPr>
              <a:t>High scores of Neutral responses  across the survey, especially on capacity-building (up to 60%)</a:t>
            </a:r>
          </a:p>
        </p:txBody>
      </p:sp>
    </p:spTree>
    <p:extLst>
      <p:ext uri="{BB962C8B-B14F-4D97-AF65-F5344CB8AC3E}">
        <p14:creationId xmlns:p14="http://schemas.microsoft.com/office/powerpoint/2010/main" val="3871884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A564-0772-BC3A-114B-0AC7924B7E5B}"/>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4750BED1-D469-0B39-B37E-B7B921793390}"/>
              </a:ext>
            </a:extLst>
          </p:cNvPr>
          <p:cNvSpPr/>
          <p:nvPr/>
        </p:nvSpPr>
        <p:spPr>
          <a:xfrm>
            <a:off x="8060507" y="2520644"/>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FB6F205C-888A-9222-7227-C47E891D1131}"/>
              </a:ext>
            </a:extLst>
          </p:cNvPr>
          <p:cNvSpPr/>
          <p:nvPr/>
        </p:nvSpPr>
        <p:spPr>
          <a:xfrm rot="16200000">
            <a:off x="9565468" y="1102387"/>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F583FA80-2596-68C8-F6EB-05C7F0E51903}"/>
              </a:ext>
            </a:extLst>
          </p:cNvPr>
          <p:cNvSpPr/>
          <p:nvPr/>
        </p:nvSpPr>
        <p:spPr>
          <a:xfrm rot="16200000">
            <a:off x="11449270" y="1463892"/>
            <a:ext cx="692684" cy="883623"/>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55F18A33-70FC-863E-3127-F6178849ECAE}"/>
              </a:ext>
            </a:extLst>
          </p:cNvPr>
          <p:cNvSpPr/>
          <p:nvPr/>
        </p:nvSpPr>
        <p:spPr>
          <a:xfrm flipH="1">
            <a:off x="8031847" y="18288"/>
            <a:ext cx="73714" cy="6820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D4D53821-D081-EE92-B8BC-BA0E5E7595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6A6865B4-0F2B-2F51-92CA-00F61C5BCB1A}"/>
              </a:ext>
            </a:extLst>
          </p:cNvPr>
          <p:cNvSpPr/>
          <p:nvPr/>
        </p:nvSpPr>
        <p:spPr>
          <a:xfrm>
            <a:off x="10758" y="6294712"/>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Collaboration </a:t>
            </a:r>
          </a:p>
        </p:txBody>
      </p:sp>
      <p:sp>
        <p:nvSpPr>
          <p:cNvPr id="12" name="Rectangle 11">
            <a:extLst>
              <a:ext uri="{FF2B5EF4-FFF2-40B4-BE49-F238E27FC236}">
                <a16:creationId xmlns:a16="http://schemas.microsoft.com/office/drawing/2014/main" id="{11EC596E-C27C-D1DA-EEE7-A1F109761279}"/>
              </a:ext>
            </a:extLst>
          </p:cNvPr>
          <p:cNvSpPr/>
          <p:nvPr/>
        </p:nvSpPr>
        <p:spPr>
          <a:xfrm>
            <a:off x="-115993" y="2487279"/>
            <a:ext cx="175119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Capability</a:t>
            </a:r>
          </a:p>
        </p:txBody>
      </p:sp>
      <p:sp>
        <p:nvSpPr>
          <p:cNvPr id="14" name="Rectangle 13">
            <a:extLst>
              <a:ext uri="{FF2B5EF4-FFF2-40B4-BE49-F238E27FC236}">
                <a16:creationId xmlns:a16="http://schemas.microsoft.com/office/drawing/2014/main" id="{29DE685D-18CB-7276-6B80-1BBBD22890E2}"/>
              </a:ext>
            </a:extLst>
          </p:cNvPr>
          <p:cNvSpPr/>
          <p:nvPr/>
        </p:nvSpPr>
        <p:spPr>
          <a:xfrm>
            <a:off x="10758" y="4306006"/>
            <a:ext cx="162444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93D48"/>
                </a:solidFill>
                <a:effectLst/>
                <a:uLnTx/>
                <a:uFillTx/>
                <a:latin typeface="Segoe UI"/>
                <a:ea typeface="Segoe UI Black" panose="020B0A02040204020203" pitchFamily="34" charset="0"/>
                <a:cs typeface="+mn-cs"/>
              </a:rPr>
              <a:t>Capacity</a:t>
            </a:r>
          </a:p>
        </p:txBody>
      </p:sp>
      <p:cxnSp>
        <p:nvCxnSpPr>
          <p:cNvPr id="31" name="Straight Connector 30">
            <a:extLst>
              <a:ext uri="{FF2B5EF4-FFF2-40B4-BE49-F238E27FC236}">
                <a16:creationId xmlns:a16="http://schemas.microsoft.com/office/drawing/2014/main" id="{84F6447D-18CB-9236-EB36-C7F88A11A9A0}"/>
              </a:ext>
            </a:extLst>
          </p:cNvPr>
          <p:cNvCxnSpPr>
            <a:cxnSpLocks/>
          </p:cNvCxnSpPr>
          <p:nvPr/>
        </p:nvCxnSpPr>
        <p:spPr>
          <a:xfrm>
            <a:off x="182656" y="0"/>
            <a:ext cx="0" cy="653143"/>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86CDFA05-7908-4EFF-A6CA-C9779F393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493" y="1391292"/>
            <a:ext cx="1088318" cy="1088318"/>
          </a:xfrm>
          <a:prstGeom prst="rect">
            <a:avLst/>
          </a:prstGeom>
        </p:spPr>
      </p:pic>
      <p:pic>
        <p:nvPicPr>
          <p:cNvPr id="28" name="Graphic 27">
            <a:extLst>
              <a:ext uri="{FF2B5EF4-FFF2-40B4-BE49-F238E27FC236}">
                <a16:creationId xmlns:a16="http://schemas.microsoft.com/office/drawing/2014/main" id="{080EDEF1-7830-439E-4655-D1EFB0DD8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502" y="3213378"/>
            <a:ext cx="1088318" cy="1088318"/>
          </a:xfrm>
          <a:prstGeom prst="rect">
            <a:avLst/>
          </a:prstGeom>
        </p:spPr>
      </p:pic>
      <p:pic>
        <p:nvPicPr>
          <p:cNvPr id="33" name="Graphic 32">
            <a:extLst>
              <a:ext uri="{FF2B5EF4-FFF2-40B4-BE49-F238E27FC236}">
                <a16:creationId xmlns:a16="http://schemas.microsoft.com/office/drawing/2014/main" id="{85D68A4C-FC3D-5FC0-4FC1-94F965120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502" y="5137065"/>
            <a:ext cx="1088318" cy="1088318"/>
          </a:xfrm>
          <a:prstGeom prst="rect">
            <a:avLst/>
          </a:prstGeom>
        </p:spPr>
      </p:pic>
      <p:sp>
        <p:nvSpPr>
          <p:cNvPr id="15" name="Rectangle 14">
            <a:extLst>
              <a:ext uri="{FF2B5EF4-FFF2-40B4-BE49-F238E27FC236}">
                <a16:creationId xmlns:a16="http://schemas.microsoft.com/office/drawing/2014/main" id="{D9F6D857-E386-4279-9D29-182E548C5DE0}"/>
              </a:ext>
            </a:extLst>
          </p:cNvPr>
          <p:cNvSpPr/>
          <p:nvPr/>
        </p:nvSpPr>
        <p:spPr>
          <a:xfrm rot="5400000" flipH="1">
            <a:off x="3599794" y="-2612603"/>
            <a:ext cx="75631" cy="653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descr="A logo with a pin on it&#10;&#10;AI-generated content may be incorrect.">
            <a:extLst>
              <a:ext uri="{FF2B5EF4-FFF2-40B4-BE49-F238E27FC236}">
                <a16:creationId xmlns:a16="http://schemas.microsoft.com/office/drawing/2014/main" id="{6B8848FA-2370-715D-77F6-F7884DA0584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868468" y="157480"/>
            <a:ext cx="1066957" cy="1066957"/>
          </a:xfrm>
          <a:prstGeom prst="rect">
            <a:avLst/>
          </a:prstGeom>
        </p:spPr>
      </p:pic>
      <p:sp>
        <p:nvSpPr>
          <p:cNvPr id="17" name="Rectangle: Rounded Corners 16">
            <a:extLst>
              <a:ext uri="{FF2B5EF4-FFF2-40B4-BE49-F238E27FC236}">
                <a16:creationId xmlns:a16="http://schemas.microsoft.com/office/drawing/2014/main" id="{1233599C-526B-3657-18A4-72DDBD65DFCD}"/>
              </a:ext>
            </a:extLst>
          </p:cNvPr>
          <p:cNvSpPr/>
          <p:nvPr/>
        </p:nvSpPr>
        <p:spPr>
          <a:xfrm rot="16200000">
            <a:off x="10608668" y="717738"/>
            <a:ext cx="692685" cy="2400999"/>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D5F07CBE-B6E7-D7A3-8F8B-8771EDC520F6}"/>
              </a:ext>
            </a:extLst>
          </p:cNvPr>
          <p:cNvSpPr/>
          <p:nvPr/>
        </p:nvSpPr>
        <p:spPr>
          <a:xfrm>
            <a:off x="8184091" y="2735650"/>
            <a:ext cx="36741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A fantastic resource. I use it as a first place to find my </a:t>
            </a:r>
            <a:r>
              <a:rPr kumimoji="0" lang="en-GB" sz="1200" b="1" i="1" u="none" strike="noStrike" kern="1200" cap="none" spc="0" normalizeH="0" baseline="0" noProof="0">
                <a:ln>
                  <a:noFill/>
                </a:ln>
                <a:solidFill>
                  <a:prstClr val="black"/>
                </a:solidFill>
                <a:effectLst/>
                <a:uLnTx/>
                <a:uFillTx/>
                <a:latin typeface="Segoe UI"/>
                <a:ea typeface="+mn-ea"/>
                <a:cs typeface="+mn-cs"/>
              </a:rPr>
              <a:t>known unknowns </a:t>
            </a:r>
            <a:r>
              <a:rPr kumimoji="0" lang="en-GB" sz="1200" b="0" i="1" u="none" strike="noStrike" kern="1200" cap="none" spc="0" normalizeH="0" baseline="0" noProof="0">
                <a:ln>
                  <a:noFill/>
                </a:ln>
                <a:solidFill>
                  <a:prstClr val="black"/>
                </a:solidFill>
                <a:effectLst/>
                <a:uLnTx/>
                <a:uFillTx/>
                <a:latin typeface="Segoe UI"/>
                <a:ea typeface="+mn-ea"/>
                <a:cs typeface="+mn-cs"/>
              </a:rPr>
              <a:t>on any new type of net zero project.</a:t>
            </a:r>
          </a:p>
        </p:txBody>
      </p:sp>
      <p:sp>
        <p:nvSpPr>
          <p:cNvPr id="38" name="Rectangle: Rounded Corners 37">
            <a:extLst>
              <a:ext uri="{FF2B5EF4-FFF2-40B4-BE49-F238E27FC236}">
                <a16:creationId xmlns:a16="http://schemas.microsoft.com/office/drawing/2014/main" id="{EA9AFF57-0C68-7BA5-D495-DF8DB9AA8F9E}"/>
              </a:ext>
            </a:extLst>
          </p:cNvPr>
          <p:cNvSpPr/>
          <p:nvPr/>
        </p:nvSpPr>
        <p:spPr>
          <a:xfrm rot="16200000">
            <a:off x="9536993" y="2410771"/>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E2EAFC6F-0C65-16C7-4534-A659147C97BB}"/>
              </a:ext>
            </a:extLst>
          </p:cNvPr>
          <p:cNvSpPr/>
          <p:nvPr/>
        </p:nvSpPr>
        <p:spPr>
          <a:xfrm>
            <a:off x="8079035" y="3844823"/>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Rectangle: Rounded Corners 40">
            <a:extLst>
              <a:ext uri="{FF2B5EF4-FFF2-40B4-BE49-F238E27FC236}">
                <a16:creationId xmlns:a16="http://schemas.microsoft.com/office/drawing/2014/main" id="{AE8E1629-CCED-F3B0-1C05-D3ACE00A3099}"/>
              </a:ext>
            </a:extLst>
          </p:cNvPr>
          <p:cNvSpPr/>
          <p:nvPr/>
        </p:nvSpPr>
        <p:spPr>
          <a:xfrm rot="16200000">
            <a:off x="9508365" y="3800988"/>
            <a:ext cx="1001091" cy="3859750"/>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F3F9C20B-ACB9-DA0F-0BF0-E89D11E85C15}"/>
              </a:ext>
            </a:extLst>
          </p:cNvPr>
          <p:cNvSpPr/>
          <p:nvPr/>
        </p:nvSpPr>
        <p:spPr>
          <a:xfrm>
            <a:off x="8079035" y="5235756"/>
            <a:ext cx="807961" cy="1001091"/>
          </a:xfrm>
          <a:prstGeom prst="rect">
            <a:avLst/>
          </a:prstGeom>
          <a:solidFill>
            <a:srgbClr val="F0EBE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0" name="Graphic 29">
            <a:extLst>
              <a:ext uri="{FF2B5EF4-FFF2-40B4-BE49-F238E27FC236}">
                <a16:creationId xmlns:a16="http://schemas.microsoft.com/office/drawing/2014/main" id="{A38C6F16-301A-FB39-7F09-DBA102A767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8419" y="1574261"/>
            <a:ext cx="679162" cy="679162"/>
          </a:xfrm>
          <a:prstGeom prst="rect">
            <a:avLst/>
          </a:prstGeom>
        </p:spPr>
      </p:pic>
      <p:sp>
        <p:nvSpPr>
          <p:cNvPr id="18" name="Title 2">
            <a:extLst>
              <a:ext uri="{FF2B5EF4-FFF2-40B4-BE49-F238E27FC236}">
                <a16:creationId xmlns:a16="http://schemas.microsoft.com/office/drawing/2014/main" id="{2E9B4632-DA16-9DC7-EBB9-471024C5A166}"/>
              </a:ext>
            </a:extLst>
          </p:cNvPr>
          <p:cNvSpPr txBox="1">
            <a:spLocks/>
          </p:cNvSpPr>
          <p:nvPr/>
        </p:nvSpPr>
        <p:spPr>
          <a:xfrm>
            <a:off x="10196750" y="1731511"/>
            <a:ext cx="1882304" cy="369332"/>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Quotes </a:t>
            </a:r>
          </a:p>
        </p:txBody>
      </p:sp>
      <p:sp>
        <p:nvSpPr>
          <p:cNvPr id="47" name="Rectangle: Rounded Corners 46">
            <a:extLst>
              <a:ext uri="{FF2B5EF4-FFF2-40B4-BE49-F238E27FC236}">
                <a16:creationId xmlns:a16="http://schemas.microsoft.com/office/drawing/2014/main" id="{0E24CFB4-0017-2DD3-7187-DB921263A39F}"/>
              </a:ext>
            </a:extLst>
          </p:cNvPr>
          <p:cNvSpPr/>
          <p:nvPr/>
        </p:nvSpPr>
        <p:spPr>
          <a:xfrm rot="16200000">
            <a:off x="3753146" y="895202"/>
            <a:ext cx="2151687" cy="6134067"/>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Title 2">
            <a:extLst>
              <a:ext uri="{FF2B5EF4-FFF2-40B4-BE49-F238E27FC236}">
                <a16:creationId xmlns:a16="http://schemas.microsoft.com/office/drawing/2014/main" id="{A4F0B9AF-20E7-410D-498B-F5BFBBBE84EC}"/>
              </a:ext>
            </a:extLst>
          </p:cNvPr>
          <p:cNvSpPr txBox="1">
            <a:spLocks/>
          </p:cNvSpPr>
          <p:nvPr/>
        </p:nvSpPr>
        <p:spPr>
          <a:xfrm>
            <a:off x="251396" y="-52473"/>
            <a:ext cx="8940962" cy="1223861"/>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Impact Survey</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1" i="0" u="none" strike="noStrike" kern="1200" cap="none" spc="0" normalizeH="0" baseline="0" noProof="0">
                <a:ln>
                  <a:noFill/>
                </a:ln>
                <a:solidFill>
                  <a:srgbClr val="EC6097">
                    <a:lumMod val="60000"/>
                    <a:lumOff val="40000"/>
                  </a:srgbClr>
                </a:solidFill>
                <a:effectLst/>
                <a:uLnTx/>
                <a:uFillTx/>
                <a:latin typeface="Segoe UI" panose="020B0502040204020203" pitchFamily="34" charset="0"/>
                <a:ea typeface="Segoe UI Black" panose="020B0A02040204020203" pitchFamily="34" charset="0"/>
                <a:cs typeface="Segoe UI" panose="020B0502040204020203" pitchFamily="34" charset="0"/>
              </a:rPr>
              <a:t>Key Insights &amp; Quotes from users</a:t>
            </a:r>
          </a:p>
        </p:txBody>
      </p:sp>
      <p:sp>
        <p:nvSpPr>
          <p:cNvPr id="3" name="Rectangle: Rounded Corners 2">
            <a:extLst>
              <a:ext uri="{FF2B5EF4-FFF2-40B4-BE49-F238E27FC236}">
                <a16:creationId xmlns:a16="http://schemas.microsoft.com/office/drawing/2014/main" id="{C3F6E330-527B-6E28-2996-CF10E29BD169}"/>
              </a:ext>
            </a:extLst>
          </p:cNvPr>
          <p:cNvSpPr/>
          <p:nvPr/>
        </p:nvSpPr>
        <p:spPr>
          <a:xfrm rot="16200000">
            <a:off x="4068790" y="-1075813"/>
            <a:ext cx="1481903" cy="6134067"/>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5ED4E0E2-D579-C285-DF60-68C112426A94}"/>
              </a:ext>
            </a:extLst>
          </p:cNvPr>
          <p:cNvSpPr/>
          <p:nvPr/>
        </p:nvSpPr>
        <p:spPr>
          <a:xfrm rot="16200000">
            <a:off x="4042656" y="2917570"/>
            <a:ext cx="1481903" cy="6134067"/>
          </a:xfrm>
          <a:prstGeom prst="roundRect">
            <a:avLst>
              <a:gd name="adj" fmla="val 23763"/>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FF51FB76-038F-5245-70D4-6339B1CA9EE9}"/>
              </a:ext>
            </a:extLst>
          </p:cNvPr>
          <p:cNvSpPr/>
          <p:nvPr/>
        </p:nvSpPr>
        <p:spPr>
          <a:xfrm>
            <a:off x="8236990" y="4096922"/>
            <a:ext cx="36741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 Especially like the </a:t>
            </a:r>
            <a:r>
              <a:rPr kumimoji="0" lang="en-GB" sz="1200" b="1" i="1" u="none" strike="noStrike" kern="1200" cap="none" spc="0" normalizeH="0" baseline="0" noProof="0">
                <a:ln>
                  <a:noFill/>
                </a:ln>
                <a:solidFill>
                  <a:prstClr val="black"/>
                </a:solidFill>
                <a:effectLst/>
                <a:uLnTx/>
                <a:uFillTx/>
                <a:latin typeface="Segoe UI"/>
                <a:ea typeface="+mn-ea"/>
                <a:cs typeface="+mn-cs"/>
              </a:rPr>
              <a:t>'Forum</a:t>
            </a:r>
            <a:r>
              <a:rPr kumimoji="0" lang="en-GB" sz="1200" b="0" i="1" u="none" strike="noStrike" kern="1200" cap="none" spc="0" normalizeH="0" baseline="0" noProof="0">
                <a:ln>
                  <a:noFill/>
                </a:ln>
                <a:solidFill>
                  <a:prstClr val="black"/>
                </a:solidFill>
                <a:effectLst/>
                <a:uLnTx/>
                <a:uFillTx/>
                <a:latin typeface="Segoe UI"/>
                <a:ea typeface="+mn-ea"/>
                <a:cs typeface="+mn-cs"/>
              </a:rPr>
              <a:t>' function for people to have an open discussion on the queries raised.</a:t>
            </a:r>
          </a:p>
        </p:txBody>
      </p:sp>
      <p:sp>
        <p:nvSpPr>
          <p:cNvPr id="6" name="Rectangle 5">
            <a:extLst>
              <a:ext uri="{FF2B5EF4-FFF2-40B4-BE49-F238E27FC236}">
                <a16:creationId xmlns:a16="http://schemas.microsoft.com/office/drawing/2014/main" id="{85739906-658C-1078-4237-48C3D7EED957}"/>
              </a:ext>
            </a:extLst>
          </p:cNvPr>
          <p:cNvSpPr/>
          <p:nvPr/>
        </p:nvSpPr>
        <p:spPr>
          <a:xfrm>
            <a:off x="8200472" y="5407697"/>
            <a:ext cx="36741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
                <a:srgbClr val="393D48">
                  <a:lumMod val="75000"/>
                </a:srgbClr>
              </a:buClr>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Found it quite useful in looking at </a:t>
            </a:r>
            <a:r>
              <a:rPr kumimoji="0" lang="en-GB" sz="1200" b="1" i="1" u="none" strike="noStrike" kern="1200" cap="none" spc="0" normalizeH="0" baseline="0" noProof="0">
                <a:ln>
                  <a:noFill/>
                </a:ln>
                <a:solidFill>
                  <a:prstClr val="black"/>
                </a:solidFill>
                <a:effectLst/>
                <a:uLnTx/>
                <a:uFillTx/>
                <a:latin typeface="Segoe UI"/>
                <a:ea typeface="+mn-ea"/>
                <a:cs typeface="+mn-cs"/>
              </a:rPr>
              <a:t>case studies </a:t>
            </a:r>
            <a:r>
              <a:rPr kumimoji="0" lang="en-GB" sz="1200" b="0" i="1" u="none" strike="noStrike" kern="1200" cap="none" spc="0" normalizeH="0" baseline="0" noProof="0">
                <a:ln>
                  <a:noFill/>
                </a:ln>
                <a:solidFill>
                  <a:prstClr val="black"/>
                </a:solidFill>
                <a:effectLst/>
                <a:uLnTx/>
                <a:uFillTx/>
                <a:latin typeface="Segoe UI"/>
                <a:ea typeface="+mn-ea"/>
                <a:cs typeface="+mn-cs"/>
              </a:rPr>
              <a:t>where new types of low carbon heating has been used.</a:t>
            </a:r>
          </a:p>
        </p:txBody>
      </p:sp>
      <p:sp>
        <p:nvSpPr>
          <p:cNvPr id="7" name="Rectangle 6">
            <a:extLst>
              <a:ext uri="{FF2B5EF4-FFF2-40B4-BE49-F238E27FC236}">
                <a16:creationId xmlns:a16="http://schemas.microsoft.com/office/drawing/2014/main" id="{8D124A91-3F5F-9AA8-5787-8FED0CDEB118}"/>
              </a:ext>
            </a:extLst>
          </p:cNvPr>
          <p:cNvSpPr/>
          <p:nvPr/>
        </p:nvSpPr>
        <p:spPr>
          <a:xfrm>
            <a:off x="1937499" y="1614348"/>
            <a:ext cx="5873517" cy="10729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The positive feedback (with around 65% agreement) across suggests that the Net Zero Go platform is making a measurable impact on knowledge-building, confidence, and understanding.</a:t>
            </a:r>
          </a:p>
          <a:p>
            <a:pPr marL="144000" marR="0" lvl="0" indent="-144000" algn="l" defTabSz="914400" rtl="0" eaLnBrk="1" fontAlgn="auto" latinLnBrk="0" hangingPunct="1">
              <a:lnSpc>
                <a:spcPct val="150000"/>
              </a:lnSpc>
              <a:spcBef>
                <a:spcPts val="0"/>
              </a:spcBef>
              <a:spcAft>
                <a:spcPts val="400"/>
              </a:spcAft>
              <a:buClr>
                <a:srgbClr val="393D48">
                  <a:lumMod val="75000"/>
                </a:srgbClr>
              </a:buClr>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Segoe UI"/>
              <a:ea typeface="+mn-ea"/>
              <a:cs typeface="+mn-cs"/>
            </a:endParaRPr>
          </a:p>
        </p:txBody>
      </p:sp>
      <p:sp>
        <p:nvSpPr>
          <p:cNvPr id="8" name="Speech Bubble: Oval 7">
            <a:extLst>
              <a:ext uri="{FF2B5EF4-FFF2-40B4-BE49-F238E27FC236}">
                <a16:creationId xmlns:a16="http://schemas.microsoft.com/office/drawing/2014/main" id="{745005AE-8EE5-D110-B4E3-28707658E33A}"/>
              </a:ext>
            </a:extLst>
          </p:cNvPr>
          <p:cNvSpPr/>
          <p:nvPr/>
        </p:nvSpPr>
        <p:spPr>
          <a:xfrm>
            <a:off x="11229420" y="1498071"/>
            <a:ext cx="628803" cy="410791"/>
          </a:xfrm>
          <a:prstGeom prst="wedgeEllipseCallout">
            <a:avLst>
              <a:gd name="adj1" fmla="val -46123"/>
              <a:gd name="adj2" fmla="val 8766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18D82B2E-42CD-D937-C9FB-3A5546B20486}"/>
              </a:ext>
            </a:extLst>
          </p:cNvPr>
          <p:cNvSpPr/>
          <p:nvPr/>
        </p:nvSpPr>
        <p:spPr>
          <a:xfrm>
            <a:off x="1943883" y="2952667"/>
            <a:ext cx="6026114" cy="19184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The platform is effectively helping users streamline their work, save time, and help to plan and deliver projects.</a:t>
            </a:r>
          </a:p>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Opportunity for growth for Net Zero Go lies in funding support and helping users to write better quality outputs</a:t>
            </a:r>
          </a:p>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A significant portion of respondents selected "Neither Agree nor Disagree" (Score 3) across key survey questions, especially in capacity building question. This pattern may indicate a lack of confidence, mixed experiences, or a need for more clarity on the question.</a:t>
            </a:r>
          </a:p>
        </p:txBody>
      </p:sp>
      <p:sp>
        <p:nvSpPr>
          <p:cNvPr id="13" name="Rectangle 12">
            <a:extLst>
              <a:ext uri="{FF2B5EF4-FFF2-40B4-BE49-F238E27FC236}">
                <a16:creationId xmlns:a16="http://schemas.microsoft.com/office/drawing/2014/main" id="{4336BD0A-1330-553D-28A5-5DC01A38E78C}"/>
              </a:ext>
            </a:extLst>
          </p:cNvPr>
          <p:cNvSpPr/>
          <p:nvPr/>
        </p:nvSpPr>
        <p:spPr>
          <a:xfrm>
            <a:off x="1846849" y="5407697"/>
            <a:ext cx="5873517" cy="122084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Net Zero Go is successfully facilitating knowledge-sharing between local authorities</a:t>
            </a:r>
          </a:p>
          <a:p>
            <a:pPr marL="285750" marR="0" lvl="0" indent="-285750" algn="l" defTabSz="914400" rtl="0" eaLnBrk="1" fontAlgn="auto" latinLnBrk="0" hangingPunct="1">
              <a:lnSpc>
                <a:spcPct val="100000"/>
              </a:lnSpc>
              <a:spcBef>
                <a:spcPts val="0"/>
              </a:spcBef>
              <a:spcAft>
                <a:spcPts val="400"/>
              </a:spcAft>
              <a:buClr>
                <a:srgbClr val="393D48">
                  <a:lumMod val="75000"/>
                </a:srgbClr>
              </a:buClr>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Segoe UI"/>
                <a:ea typeface="+mn-ea"/>
                <a:cs typeface="+mn-cs"/>
              </a:rPr>
              <a:t>While some users are benefiting from engagement opportunities, there is room to enhance the platform’s ability to connect people more effectively </a:t>
            </a:r>
          </a:p>
        </p:txBody>
      </p:sp>
    </p:spTree>
    <p:extLst>
      <p:ext uri="{BB962C8B-B14F-4D97-AF65-F5344CB8AC3E}">
        <p14:creationId xmlns:p14="http://schemas.microsoft.com/office/powerpoint/2010/main" val="146467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051DF-C281-3B54-1CED-950DF6397E4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C4738D-5CC5-D491-E2FA-1218489EFC3A}"/>
              </a:ext>
            </a:extLst>
          </p:cNvPr>
          <p:cNvSpPr/>
          <p:nvPr/>
        </p:nvSpPr>
        <p:spPr>
          <a:xfrm>
            <a:off x="0" y="950053"/>
            <a:ext cx="7173884" cy="1224611"/>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3CF53273-8FA4-1FB8-5844-AE3492DBFA0E}"/>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DAA83EDD-82A6-DE9C-6EA4-24E5658DF8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20232AA4-5BDF-C28B-AC21-98F1F10FA05F}"/>
              </a:ext>
            </a:extLst>
          </p:cNvPr>
          <p:cNvSpPr txBox="1"/>
          <p:nvPr/>
        </p:nvSpPr>
        <p:spPr>
          <a:xfrm>
            <a:off x="161516" y="1062892"/>
            <a:ext cx="69695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‘I needed a clear guide on how to get started, along with references from those who have done this before, and I found it thanks to Net Zero Go. I believe knowing the process and collaborating is the key. I’m happy to share my experiences with anyone, of course, especially when it comes to getting started.’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Alex, Climate Action Manager</a:t>
            </a:r>
          </a:p>
        </p:txBody>
      </p:sp>
      <p:sp>
        <p:nvSpPr>
          <p:cNvPr id="26" name="Rectangle 25">
            <a:extLst>
              <a:ext uri="{FF2B5EF4-FFF2-40B4-BE49-F238E27FC236}">
                <a16:creationId xmlns:a16="http://schemas.microsoft.com/office/drawing/2014/main" id="{2400176E-C159-6300-065F-0FCC3E0FAA8C}"/>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8" name="Graphic 27">
            <a:extLst>
              <a:ext uri="{FF2B5EF4-FFF2-40B4-BE49-F238E27FC236}">
                <a16:creationId xmlns:a16="http://schemas.microsoft.com/office/drawing/2014/main" id="{1994A944-B46E-A190-E261-F0D29102973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1344" y="140104"/>
            <a:ext cx="1693422" cy="558372"/>
          </a:xfrm>
          <a:prstGeom prst="rect">
            <a:avLst/>
          </a:prstGeom>
        </p:spPr>
      </p:pic>
      <p:sp>
        <p:nvSpPr>
          <p:cNvPr id="9" name="Title 2">
            <a:extLst>
              <a:ext uri="{FF2B5EF4-FFF2-40B4-BE49-F238E27FC236}">
                <a16:creationId xmlns:a16="http://schemas.microsoft.com/office/drawing/2014/main" id="{A9FF6B7E-D624-D43A-A2CD-332354E0DF05}"/>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Impact – Capacity</a:t>
            </a:r>
          </a:p>
        </p:txBody>
      </p:sp>
      <p:pic>
        <p:nvPicPr>
          <p:cNvPr id="18" name="Picture 17" descr="A logo with a pin on it&#10;&#10;AI-generated content may be incorrect.">
            <a:extLst>
              <a:ext uri="{FF2B5EF4-FFF2-40B4-BE49-F238E27FC236}">
                <a16:creationId xmlns:a16="http://schemas.microsoft.com/office/drawing/2014/main" id="{FF5CD8A8-440F-D9EB-0527-41A6B1A4BE6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37468" y="-21492"/>
            <a:ext cx="1066957" cy="1066957"/>
          </a:xfrm>
          <a:prstGeom prst="rect">
            <a:avLst/>
          </a:prstGeom>
        </p:spPr>
      </p:pic>
      <p:sp>
        <p:nvSpPr>
          <p:cNvPr id="24" name="TextBox 23">
            <a:extLst>
              <a:ext uri="{FF2B5EF4-FFF2-40B4-BE49-F238E27FC236}">
                <a16:creationId xmlns:a16="http://schemas.microsoft.com/office/drawing/2014/main" id="{467DDECB-0A9B-B1E2-8AF6-F844127CD3D6}"/>
              </a:ext>
            </a:extLst>
          </p:cNvPr>
          <p:cNvSpPr txBox="1"/>
          <p:nvPr/>
        </p:nvSpPr>
        <p:spPr>
          <a:xfrm>
            <a:off x="192127" y="2022669"/>
            <a:ext cx="453145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Alex wanted to accelerate Net Zero projects in his council and was concerned that the climate action plan wouldn’t be specific enough to tackle all the challenges related to the transition from fossil fuels. </a:t>
            </a:r>
            <a:r>
              <a:rPr kumimoji="0" lang="en-US" sz="1200" b="0" i="0" u="none" strike="noStrike" kern="1200" cap="none" spc="0" normalizeH="0" baseline="0" noProof="0">
                <a:ln>
                  <a:noFill/>
                </a:ln>
                <a:solidFill>
                  <a:srgbClr val="000000"/>
                </a:solidFill>
                <a:effectLst/>
                <a:uLnTx/>
                <a:uFillTx/>
                <a:latin typeface="Segoe UI"/>
                <a:ea typeface="+mn-ea"/>
                <a:cs typeface="+mn-cs"/>
              </a:rPr>
              <a:t>Alex discovered Local Area Energy Plans online and saw them as the key to driving effective local action in his council. However, he didn’t know where to start in creating his own plan.</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16" name="Picture 15" descr="A logo with a blue and white background&#10;&#10;AI-generated content may be incorrect.">
            <a:extLst>
              <a:ext uri="{FF2B5EF4-FFF2-40B4-BE49-F238E27FC236}">
                <a16:creationId xmlns:a16="http://schemas.microsoft.com/office/drawing/2014/main" id="{713524FA-C2F2-F0CC-6572-523B2D9BFF35}"/>
              </a:ext>
            </a:extLst>
          </p:cNvPr>
          <p:cNvPicPr>
            <a:picLocks noChangeAspect="1"/>
          </p:cNvPicPr>
          <p:nvPr/>
        </p:nvPicPr>
        <p:blipFill>
          <a:blip r:embed="rId6" cstate="screen">
            <a:extLst>
              <a:ext uri="{28A0092B-C50C-407E-A947-70E740481C1C}">
                <a14:useLocalDpi xmlns:a14="http://schemas.microsoft.com/office/drawing/2010/main" val="0"/>
              </a:ext>
            </a:extLst>
          </a:blip>
          <a:srcRect l="25926" t="38214" r="28856" b="44144"/>
          <a:stretch/>
        </p:blipFill>
        <p:spPr>
          <a:xfrm>
            <a:off x="4579202" y="280716"/>
            <a:ext cx="2367995" cy="485038"/>
          </a:xfrm>
          <a:prstGeom prst="rect">
            <a:avLst/>
          </a:prstGeom>
        </p:spPr>
      </p:pic>
      <p:pic>
        <p:nvPicPr>
          <p:cNvPr id="3" name="Picture 2" descr="A person riding a bicycle&#10;&#10;Description automatically generated">
            <a:extLst>
              <a:ext uri="{FF2B5EF4-FFF2-40B4-BE49-F238E27FC236}">
                <a16:creationId xmlns:a16="http://schemas.microsoft.com/office/drawing/2014/main" id="{131B350F-1CC9-E1D0-4E3F-5D3EC89278E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5833" t="15845" r="10696" b="11330"/>
          <a:stretch/>
        </p:blipFill>
        <p:spPr>
          <a:xfrm>
            <a:off x="5013787" y="2758178"/>
            <a:ext cx="2503098" cy="2438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DF9FF395-A742-1858-4975-30A7057847C1}"/>
              </a:ext>
            </a:extLst>
          </p:cNvPr>
          <p:cNvSpPr/>
          <p:nvPr/>
        </p:nvSpPr>
        <p:spPr>
          <a:xfrm>
            <a:off x="3555929" y="4711664"/>
            <a:ext cx="1544070" cy="988304"/>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D1ACA993-F261-4499-2CA5-39E60EAABD6C}"/>
              </a:ext>
            </a:extLst>
          </p:cNvPr>
          <p:cNvSpPr txBox="1"/>
          <p:nvPr/>
        </p:nvSpPr>
        <p:spPr>
          <a:xfrm>
            <a:off x="171249" y="3759233"/>
            <a:ext cx="4928750"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Net Zero Go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Alex came across Net Zero Go and its guides: "Preparing to Deliver Local Energy Projects" and "Creating a Local Area Energy Plan" with its seven-step methodology, which were clear and concise compared to the other resources he found while searching for solutions online. The eye-opening resources helped him to get started.</a:t>
            </a:r>
          </a:p>
        </p:txBody>
      </p:sp>
      <p:grpSp>
        <p:nvGrpSpPr>
          <p:cNvPr id="17" name="Group 16">
            <a:extLst>
              <a:ext uri="{FF2B5EF4-FFF2-40B4-BE49-F238E27FC236}">
                <a16:creationId xmlns:a16="http://schemas.microsoft.com/office/drawing/2014/main" id="{EC78F529-097D-936A-EE37-CD272CACC0C0}"/>
              </a:ext>
            </a:extLst>
          </p:cNvPr>
          <p:cNvGrpSpPr/>
          <p:nvPr/>
        </p:nvGrpSpPr>
        <p:grpSpPr>
          <a:xfrm>
            <a:off x="7464089" y="930171"/>
            <a:ext cx="4587350" cy="2492990"/>
            <a:chOff x="7592156" y="1109465"/>
            <a:chExt cx="4587350" cy="2492990"/>
          </a:xfrm>
        </p:grpSpPr>
        <p:sp>
          <p:nvSpPr>
            <p:cNvPr id="20" name="TextBox 19">
              <a:extLst>
                <a:ext uri="{FF2B5EF4-FFF2-40B4-BE49-F238E27FC236}">
                  <a16:creationId xmlns:a16="http://schemas.microsoft.com/office/drawing/2014/main" id="{A48DF47A-D340-256A-69DB-185320B60275}"/>
                </a:ext>
              </a:extLst>
            </p:cNvPr>
            <p:cNvSpPr txBox="1"/>
            <p:nvPr/>
          </p:nvSpPr>
          <p:spPr>
            <a:xfrm>
              <a:off x="7592156" y="1109465"/>
              <a:ext cx="4587350" cy="2492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Segoe UI"/>
                </a:rPr>
                <a:t>In numbers:</a:t>
              </a:r>
              <a:br>
                <a:rPr kumimoji="0" lang="en-GB" sz="2000" b="1" i="0" u="none" strike="noStrike" kern="1200" cap="none" spc="0" normalizeH="0" baseline="0" noProof="0">
                  <a:ln>
                    <a:noFill/>
                  </a:ln>
                  <a:solidFill>
                    <a:prstClr val="black"/>
                  </a:solidFill>
                  <a:effectLst/>
                  <a:uLnTx/>
                  <a:uFillTx/>
                  <a:latin typeface="Segoe UI"/>
                  <a:ea typeface="+mn-ea"/>
                  <a:cs typeface="Segoe UI"/>
                </a:rPr>
              </a:br>
              <a:endParaRPr kumimoji="0" lang="en-GB" sz="20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black"/>
                  </a:solidFill>
                  <a:effectLst/>
                  <a:uLnTx/>
                  <a:uFillTx/>
                  <a:latin typeface="Segoe UI"/>
                  <a:ea typeface="+mn-ea"/>
                  <a:cs typeface="+mn-cs"/>
                </a:rPr>
                <a:t>How Net Zero Go has helped build capacity by providing trusted resources</a:t>
              </a:r>
              <a:endParaRPr kumimoji="0" lang="en-GB" sz="2000" b="0" i="1"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29,000+ </a:t>
              </a:r>
              <a:r>
                <a:rPr kumimoji="0" lang="en-GB" sz="1600" b="0" i="0" u="none" strike="noStrike" kern="1200" cap="none" spc="0" normalizeH="0" baseline="0" noProof="0">
                  <a:ln>
                    <a:noFill/>
                  </a:ln>
                  <a:solidFill>
                    <a:prstClr val="black"/>
                  </a:solidFill>
                  <a:effectLst/>
                  <a:uLnTx/>
                  <a:uFillTx/>
                  <a:latin typeface="Segoe UI"/>
                  <a:ea typeface="+mn-ea"/>
                  <a:cs typeface="Segoe UI"/>
                </a:rPr>
                <a:t>views of knowledge articles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1,850+ </a:t>
              </a:r>
              <a:r>
                <a:rPr kumimoji="0" lang="en-GB" sz="1600" b="0" i="0" u="none" strike="noStrike" kern="1200" cap="none" spc="0" normalizeH="0" baseline="0" noProof="0">
                  <a:ln>
                    <a:noFill/>
                  </a:ln>
                  <a:solidFill>
                    <a:prstClr val="black"/>
                  </a:solidFill>
                  <a:effectLst/>
                  <a:uLnTx/>
                  <a:uFillTx/>
                  <a:latin typeface="Segoe UI"/>
                  <a:ea typeface="+mn-ea"/>
                  <a:cs typeface="Segoe UI"/>
                </a:rPr>
                <a:t>file downloads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1,350+ </a:t>
              </a:r>
              <a:r>
                <a:rPr kumimoji="0" lang="en-GB" sz="1600" b="0" i="0" u="none" strike="noStrike" kern="1200" cap="none" spc="0" normalizeH="0" baseline="0" noProof="0">
                  <a:ln>
                    <a:noFill/>
                  </a:ln>
                  <a:solidFill>
                    <a:prstClr val="black"/>
                  </a:solidFill>
                  <a:effectLst/>
                  <a:uLnTx/>
                  <a:uFillTx/>
                  <a:latin typeface="Segoe UI"/>
                  <a:ea typeface="+mn-ea"/>
                  <a:cs typeface="Segoe UI"/>
                </a:rPr>
                <a:t>views of best practice guides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Segoe UI"/>
                </a:rPr>
                <a:t>1,000+ </a:t>
              </a:r>
              <a:r>
                <a:rPr kumimoji="0" lang="en-GB" sz="1600" b="0" i="0" u="none" strike="noStrike" kern="1200" cap="none" spc="0" normalizeH="0" baseline="0" noProof="0">
                  <a:ln>
                    <a:noFill/>
                  </a:ln>
                  <a:solidFill>
                    <a:prstClr val="black"/>
                  </a:solidFill>
                  <a:effectLst/>
                  <a:uLnTx/>
                  <a:uFillTx/>
                  <a:latin typeface="Segoe UI"/>
                  <a:ea typeface="+mn-ea"/>
                  <a:cs typeface="Segoe UI"/>
                </a:rPr>
                <a:t>views of case studies</a:t>
              </a:r>
            </a:p>
          </p:txBody>
        </p:sp>
        <p:sp>
          <p:nvSpPr>
            <p:cNvPr id="21" name="Rectangle 20">
              <a:extLst>
                <a:ext uri="{FF2B5EF4-FFF2-40B4-BE49-F238E27FC236}">
                  <a16:creationId xmlns:a16="http://schemas.microsoft.com/office/drawing/2014/main" id="{B4321D08-4888-303E-771D-7C9203462D2B}"/>
                </a:ext>
              </a:extLst>
            </p:cNvPr>
            <p:cNvSpPr/>
            <p:nvPr/>
          </p:nvSpPr>
          <p:spPr>
            <a:xfrm>
              <a:off x="7620984" y="1482855"/>
              <a:ext cx="1602514"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2" name="Speech Bubble: Rectangle with Corners Rounded 21">
            <a:extLst>
              <a:ext uri="{FF2B5EF4-FFF2-40B4-BE49-F238E27FC236}">
                <a16:creationId xmlns:a16="http://schemas.microsoft.com/office/drawing/2014/main" id="{3E18D6BE-C58C-BB98-42F9-0C9CFE907941}"/>
              </a:ext>
            </a:extLst>
          </p:cNvPr>
          <p:cNvSpPr/>
          <p:nvPr/>
        </p:nvSpPr>
        <p:spPr>
          <a:xfrm>
            <a:off x="8276801" y="3521733"/>
            <a:ext cx="3821715" cy="1795206"/>
          </a:xfrm>
          <a:prstGeom prst="wedgeRoundRectCallout">
            <a:avLst>
              <a:gd name="adj1" fmla="val -63335"/>
              <a:gd name="adj2" fmla="val -31200"/>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Segoe UI"/>
              </a:rPr>
              <a:t>“We were working on an application for swimming pool grants, Sports England funding. It was really near to the deadline, through a post on the discussion site I was able to find the information (fund design notes &amp; case studies) and provide to my colleagues writing the bid. </a:t>
            </a:r>
            <a:r>
              <a:rPr kumimoji="0" lang="en-GB" sz="1200" b="1" i="0" u="none" strike="noStrike" kern="1200" cap="none" spc="0" normalizeH="0" baseline="0" noProof="0">
                <a:ln>
                  <a:noFill/>
                </a:ln>
                <a:solidFill>
                  <a:prstClr val="white"/>
                </a:solidFill>
                <a:effectLst/>
                <a:uLnTx/>
                <a:uFillTx/>
                <a:latin typeface="Segoe UI"/>
                <a:ea typeface="+mn-ea"/>
                <a:cs typeface="Segoe UI"/>
              </a:rPr>
              <a:t>It saved us time and we were successful in the application.</a:t>
            </a:r>
            <a:r>
              <a:rPr kumimoji="0" lang="en-GB" sz="1200" b="0" i="0" u="none" strike="noStrike" kern="1200" cap="none" spc="0" normalizeH="0" baseline="0" noProof="0">
                <a:ln>
                  <a:noFill/>
                </a:ln>
                <a:solidFill>
                  <a:prstClr val="white"/>
                </a:solidFill>
                <a:effectLst/>
                <a:uLnTx/>
                <a:uFillTx/>
                <a:latin typeface="Segoe UI"/>
                <a:ea typeface="+mn-ea"/>
                <a:cs typeface="Segoe U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Segoe UI"/>
              </a:rPr>
              <a:t>Tandridge District Council</a:t>
            </a:r>
          </a:p>
        </p:txBody>
      </p:sp>
      <p:sp>
        <p:nvSpPr>
          <p:cNvPr id="23" name="Speech Bubble: Rectangle with Corners Rounded 22">
            <a:extLst>
              <a:ext uri="{FF2B5EF4-FFF2-40B4-BE49-F238E27FC236}">
                <a16:creationId xmlns:a16="http://schemas.microsoft.com/office/drawing/2014/main" id="{6B13B971-A7C6-FA1E-890B-A69FD80218D9}"/>
              </a:ext>
            </a:extLst>
          </p:cNvPr>
          <p:cNvSpPr/>
          <p:nvPr/>
        </p:nvSpPr>
        <p:spPr>
          <a:xfrm>
            <a:off x="6426399" y="5542564"/>
            <a:ext cx="5487985" cy="1261008"/>
          </a:xfrm>
          <a:prstGeom prst="wedgeRoundRectCallout">
            <a:avLst>
              <a:gd name="adj1" fmla="val -34039"/>
              <a:gd name="adj2" fmla="val -89195"/>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mn-cs"/>
              </a:rPr>
              <a:t>“Financing Local Net Zero Projects – A Guide for Local Authorities” and the associated checklist. It’s particularly relevant to where our LA is … and an area where there is less direct experience in the traditional sustainability, energy, housing teams… </a:t>
            </a:r>
            <a:r>
              <a:rPr kumimoji="0" lang="en-GB" sz="1200" b="1" i="0" u="none" strike="noStrike" kern="1200" cap="none" spc="0" normalizeH="0" baseline="0" noProof="0">
                <a:ln>
                  <a:noFill/>
                </a:ln>
                <a:solidFill>
                  <a:prstClr val="white"/>
                </a:solidFill>
                <a:effectLst/>
                <a:uLnTx/>
                <a:uFillTx/>
                <a:latin typeface="Segoe UI"/>
                <a:ea typeface="+mn-ea"/>
                <a:cs typeface="+mn-cs"/>
              </a:rPr>
              <a:t>it’s converted quite a lot of unknown-unknowns into known-unknowns that we can now work through addressing</a:t>
            </a:r>
            <a:r>
              <a:rPr kumimoji="0" lang="en-GB" sz="1200" b="0" i="0" u="none" strike="noStrike" kern="1200" cap="none" spc="0" normalizeH="0" baseline="0" noProof="0">
                <a:ln>
                  <a:noFill/>
                </a:ln>
                <a:solidFill>
                  <a:prstClr val="white"/>
                </a:solidFill>
                <a:effectLst/>
                <a:uLnTx/>
                <a:uFillTx/>
                <a:latin typeface="Segoe U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mn-cs"/>
              </a:rPr>
              <a:t>Brighton &amp; Hove City Council</a:t>
            </a:r>
            <a:endParaRPr kumimoji="0" lang="en-GB" sz="1200" b="0" i="0" u="none" strike="noStrike" kern="1200" cap="none" spc="0" normalizeH="0" baseline="0" noProof="0">
              <a:ln>
                <a:noFill/>
              </a:ln>
              <a:solidFill>
                <a:prstClr val="white"/>
              </a:solidFill>
              <a:effectLst/>
              <a:uLnTx/>
              <a:uFillTx/>
              <a:latin typeface="Segoe UI"/>
              <a:ea typeface="+mn-ea"/>
              <a:cs typeface="Segoe UI"/>
            </a:endParaRPr>
          </a:p>
        </p:txBody>
      </p:sp>
      <p:sp>
        <p:nvSpPr>
          <p:cNvPr id="27" name="Speech Bubble: Rectangle with Corners Rounded 26">
            <a:extLst>
              <a:ext uri="{FF2B5EF4-FFF2-40B4-BE49-F238E27FC236}">
                <a16:creationId xmlns:a16="http://schemas.microsoft.com/office/drawing/2014/main" id="{6FA01BC9-A3D4-85F0-3D32-A4F1D0F17E32}"/>
              </a:ext>
            </a:extLst>
          </p:cNvPr>
          <p:cNvSpPr/>
          <p:nvPr/>
        </p:nvSpPr>
        <p:spPr>
          <a:xfrm>
            <a:off x="4409867" y="5478266"/>
            <a:ext cx="1601353" cy="1016501"/>
          </a:xfrm>
          <a:prstGeom prst="wedgeRoundRectCallout">
            <a:avLst>
              <a:gd name="adj1" fmla="val 31114"/>
              <a:gd name="adj2" fmla="val -7277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Segoe UI"/>
                <a:ea typeface="+mn-ea"/>
                <a:cs typeface="Segoe UI"/>
              </a:rPr>
              <a:t>“It’s our Google”</a:t>
            </a:r>
            <a:br>
              <a:rPr kumimoji="0" lang="en-GB" sz="1200" b="1" i="0" u="none" strike="noStrike" kern="1200" cap="none" spc="0" normalizeH="0" baseline="0" noProof="0">
                <a:ln>
                  <a:noFill/>
                </a:ln>
                <a:solidFill>
                  <a:prstClr val="white"/>
                </a:solidFill>
                <a:effectLst/>
                <a:uLnTx/>
                <a:uFillTx/>
                <a:latin typeface="Segoe UI"/>
                <a:ea typeface="+mn-ea"/>
                <a:cs typeface="Segoe UI"/>
              </a:rPr>
            </a:br>
            <a:endParaRPr kumimoji="0" lang="en-GB" sz="1200" b="1" i="0" u="none" strike="noStrike" kern="1200" cap="none" spc="0" normalizeH="0" baseline="0" noProof="0">
              <a:ln>
                <a:noFill/>
              </a:ln>
              <a:solidFill>
                <a:prstClr val="white"/>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Segoe UI"/>
              </a:rPr>
              <a:t>London Borough of Barnet</a:t>
            </a:r>
          </a:p>
        </p:txBody>
      </p:sp>
      <p:sp>
        <p:nvSpPr>
          <p:cNvPr id="4" name="TextBox 3">
            <a:extLst>
              <a:ext uri="{FF2B5EF4-FFF2-40B4-BE49-F238E27FC236}">
                <a16:creationId xmlns:a16="http://schemas.microsoft.com/office/drawing/2014/main" id="{7C16D168-5857-4609-F415-56F38C1566CD}"/>
              </a:ext>
            </a:extLst>
          </p:cNvPr>
          <p:cNvSpPr txBox="1"/>
          <p:nvPr/>
        </p:nvSpPr>
        <p:spPr>
          <a:xfrm>
            <a:off x="192127" y="5245787"/>
            <a:ext cx="4160387" cy="1569660"/>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Net Zero Go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For managers like Alex, Net Zero Go has been instrumental in strengthening capacity by offering clear, replicable frameworks that drive progress and improve work quality. Alex is a strong advocate for knowledge sharing and deeply invested in the mission of Net Zero Go. He shared a </a:t>
            </a:r>
            <a:r>
              <a:rPr kumimoji="0" lang="en-GB" sz="1200" b="0" i="0" u="none" strike="noStrike" kern="1200" cap="none" spc="0" normalizeH="0" baseline="0" noProof="0">
                <a:ln>
                  <a:noFill/>
                </a:ln>
                <a:solidFill>
                  <a:srgbClr val="000000"/>
                </a:solidFill>
                <a:effectLst/>
                <a:uLnTx/>
                <a:uFillTx/>
                <a:latin typeface="Segoe UI"/>
                <a:ea typeface="+mn-ea"/>
                <a:cs typeface="+mn-cs"/>
                <a:hlinkClick r:id="rId8"/>
              </a:rPr>
              <a:t>case study on Net Zero Go </a:t>
            </a:r>
            <a:r>
              <a:rPr kumimoji="0" lang="en-GB" sz="1200" b="0" i="0" u="none" strike="noStrike" kern="1200" cap="none" spc="0" normalizeH="0" baseline="0" noProof="0">
                <a:ln>
                  <a:noFill/>
                </a:ln>
                <a:solidFill>
                  <a:srgbClr val="000000"/>
                </a:solidFill>
                <a:effectLst/>
                <a:uLnTx/>
                <a:uFillTx/>
                <a:latin typeface="Segoe UI"/>
                <a:ea typeface="+mn-ea"/>
                <a:cs typeface="+mn-cs"/>
              </a:rPr>
              <a:t>to support other local authorities in their Net Zero journey.</a:t>
            </a:r>
            <a:endParaRPr kumimoji="0" lang="en-GB" sz="1200" b="0" i="0" u="none" strike="noStrike" kern="1200" cap="none" spc="0" normalizeH="0" baseline="0" noProof="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92089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1A1F-C7B3-1718-7CCC-F0C63FBC893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F882F79-97FF-D41A-F241-94140B1CC2FF}"/>
              </a:ext>
            </a:extLst>
          </p:cNvPr>
          <p:cNvSpPr/>
          <p:nvPr/>
        </p:nvSpPr>
        <p:spPr>
          <a:xfrm>
            <a:off x="19291" y="766541"/>
            <a:ext cx="7154593" cy="1844230"/>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Segoe UI"/>
                <a:ea typeface="+mn-ea"/>
                <a:cs typeface="+mn-cs"/>
              </a:rPr>
              <a:t>‘</a:t>
            </a:r>
            <a:r>
              <a:rPr kumimoji="0" lang="en-GB" sz="1100" b="0" i="1" u="none" strike="noStrike" kern="1200" cap="none" spc="0" normalizeH="0" baseline="0" noProof="0">
                <a:ln>
                  <a:noFill/>
                </a:ln>
                <a:solidFill>
                  <a:prstClr val="black"/>
                </a:solidFill>
                <a:effectLst/>
                <a:uLnTx/>
                <a:uFillTx/>
                <a:latin typeface="Segoe UI"/>
                <a:ea typeface="+mn-ea"/>
                <a:cs typeface="+mn-cs"/>
              </a:rPr>
              <a:t>After speaking at your event, we’ve made plenty of contacts, and we’re still in touch with various people. I had quite a few people reach out to me afterward, which was great. Right now, I’m in touch with about 15 other councils. These kinds of events generate a lot of interest, especially from people who don’t know where to start with energy efficiency. I’ve learned a lot from them, so it’s been, you know, it’s not just a one-way thing.’ </a:t>
            </a:r>
            <a:r>
              <a:rPr kumimoji="0" lang="en-GB" sz="1100" b="0" i="1" u="none" strike="noStrike" kern="1200" cap="none" spc="0" normalizeH="0" baseline="0" noProof="0">
                <a:ln>
                  <a:noFill/>
                </a:ln>
                <a:solidFill>
                  <a:srgbClr val="000000"/>
                </a:solidFill>
                <a:effectLst/>
                <a:uLnTx/>
                <a:uFillTx/>
                <a:latin typeface="Segoe UI"/>
                <a:ea typeface="+mn-ea"/>
                <a:cs typeface="+mn-cs"/>
              </a:rPr>
              <a:t>I’ve had a few conversations with the speaker from Merseyside who’s working on project planning, and I really love the approach they take. The way he structured project planning and how I built on that has made a big difference in how we’re now approaching some of these projects.</a:t>
            </a:r>
            <a:endParaRPr kumimoji="0" lang="en-GB" sz="1100" b="0" i="1" u="none" strike="noStrike" kern="1200" cap="none" spc="0" normalizeH="0" baseline="0" noProof="0">
              <a:ln>
                <a:noFill/>
              </a:ln>
              <a:solidFill>
                <a:prstClr val="black"/>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Robert, Energy Team Manager</a:t>
            </a:r>
          </a:p>
        </p:txBody>
      </p:sp>
      <p:sp>
        <p:nvSpPr>
          <p:cNvPr id="19" name="Rectangle 18">
            <a:extLst>
              <a:ext uri="{FF2B5EF4-FFF2-40B4-BE49-F238E27FC236}">
                <a16:creationId xmlns:a16="http://schemas.microsoft.com/office/drawing/2014/main" id="{A0DC8F29-C7C5-A564-4155-80762D2D50E2}"/>
              </a:ext>
            </a:extLst>
          </p:cNvPr>
          <p:cNvSpPr>
            <a:spLocks noGrp="1" noRot="1" noMove="1" noResize="1" noEditPoints="1" noAdjustHandles="1" noChangeArrowheads="1" noChangeShapeType="1"/>
          </p:cNvSpPr>
          <p:nvPr/>
        </p:nvSpPr>
        <p:spPr>
          <a:xfrm>
            <a:off x="7173884" y="12628"/>
            <a:ext cx="5018116" cy="68580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Slide Number Placeholder 1">
            <a:extLst>
              <a:ext uri="{FF2B5EF4-FFF2-40B4-BE49-F238E27FC236}">
                <a16:creationId xmlns:a16="http://schemas.microsoft.com/office/drawing/2014/main" id="{296C491C-1BCD-B234-C05A-4BED617139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7FC43033-0C48-A76D-9749-54C63756198A}"/>
              </a:ext>
            </a:extLst>
          </p:cNvPr>
          <p:cNvSpPr/>
          <p:nvPr/>
        </p:nvSpPr>
        <p:spPr>
          <a:xfrm rot="16200000" flipV="1">
            <a:off x="11629469" y="6471907"/>
            <a:ext cx="497132"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Title 2">
            <a:extLst>
              <a:ext uri="{FF2B5EF4-FFF2-40B4-BE49-F238E27FC236}">
                <a16:creationId xmlns:a16="http://schemas.microsoft.com/office/drawing/2014/main" id="{C346B583-A9FF-622D-0557-892C315BF5A0}"/>
              </a:ext>
            </a:extLst>
          </p:cNvPr>
          <p:cNvSpPr txBox="1">
            <a:spLocks/>
          </p:cNvSpPr>
          <p:nvPr/>
        </p:nvSpPr>
        <p:spPr>
          <a:xfrm>
            <a:off x="251396" y="242534"/>
            <a:ext cx="8940962" cy="523220"/>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EC6097"/>
                </a:solidFill>
                <a:effectLst/>
                <a:uLnTx/>
                <a:uFillTx/>
                <a:latin typeface="Segoe UI" panose="020B0502040204020203" pitchFamily="34" charset="0"/>
                <a:ea typeface="Segoe UI Black" panose="020B0A02040204020203" pitchFamily="34" charset="0"/>
                <a:cs typeface="Segoe UI" panose="020B0502040204020203" pitchFamily="34" charset="0"/>
              </a:rPr>
              <a:t>Impact – Collaboration   </a:t>
            </a:r>
          </a:p>
        </p:txBody>
      </p:sp>
      <p:sp>
        <p:nvSpPr>
          <p:cNvPr id="24" name="TextBox 23">
            <a:extLst>
              <a:ext uri="{FF2B5EF4-FFF2-40B4-BE49-F238E27FC236}">
                <a16:creationId xmlns:a16="http://schemas.microsoft.com/office/drawing/2014/main" id="{1B3A2371-1E1F-2B5C-1449-E7486A2C865C}"/>
              </a:ext>
            </a:extLst>
          </p:cNvPr>
          <p:cNvSpPr txBox="1"/>
          <p:nvPr/>
        </p:nvSpPr>
        <p:spPr>
          <a:xfrm>
            <a:off x="16026" y="2626013"/>
            <a:ext cx="516678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Robert, an experienced Energy Team Manager, has led strategic and operational energy solutions across the private and public sectors for decades. He specializes in decarbonization projects and excels at building high-performing teams while fostering cross-regional collaboration. Though his schedule is demanding, he remains dedicated to sharing best practices and contributing his expertise to the energy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10" name="Picture 9" descr="A close-up of a logo&#10;&#10;AI-generated content may be incorrect.">
            <a:extLst>
              <a:ext uri="{FF2B5EF4-FFF2-40B4-BE49-F238E27FC236}">
                <a16:creationId xmlns:a16="http://schemas.microsoft.com/office/drawing/2014/main" id="{FC24811E-1F9D-72BF-3367-2AF57450CA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82815" y="248294"/>
            <a:ext cx="1707580" cy="481823"/>
          </a:xfrm>
          <a:prstGeom prst="rect">
            <a:avLst/>
          </a:prstGeom>
        </p:spPr>
      </p:pic>
      <p:sp>
        <p:nvSpPr>
          <p:cNvPr id="3" name="Rectangle 2">
            <a:extLst>
              <a:ext uri="{FF2B5EF4-FFF2-40B4-BE49-F238E27FC236}">
                <a16:creationId xmlns:a16="http://schemas.microsoft.com/office/drawing/2014/main" id="{CC4AD5AA-FFBC-B8D7-1A4C-8FB08AEFA1F1}"/>
              </a:ext>
            </a:extLst>
          </p:cNvPr>
          <p:cNvSpPr/>
          <p:nvPr/>
        </p:nvSpPr>
        <p:spPr>
          <a:xfrm>
            <a:off x="4103285" y="4798803"/>
            <a:ext cx="1329977" cy="1101040"/>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2F126E66-9EC9-967B-BFCA-5733EB7DCE4F}"/>
              </a:ext>
            </a:extLst>
          </p:cNvPr>
          <p:cNvSpPr/>
          <p:nvPr/>
        </p:nvSpPr>
        <p:spPr>
          <a:xfrm>
            <a:off x="5404925" y="5325035"/>
            <a:ext cx="1741723" cy="1434691"/>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74EE5431-97AB-97F5-CC20-21F6ADFE3814}"/>
              </a:ext>
            </a:extLst>
          </p:cNvPr>
          <p:cNvSpPr txBox="1"/>
          <p:nvPr/>
        </p:nvSpPr>
        <p:spPr>
          <a:xfrm>
            <a:off x="32822" y="5297542"/>
            <a:ext cx="5149993"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Net Zero Go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mn-cs"/>
              </a:rPr>
              <a:t>After the event, several local authorities, particularly those new to decarbonisation, reached out to Rob for guidance. However, the collaboration was mutual—he connected with a fellow speaker from Liverpool City Region Combined Authority (LCRCA), leading to ongoing discussions. These exchanges have deepened his engagement in knowledge sharing and introduced him to new planning approaches, further enriching his expertise.</a:t>
            </a:r>
          </a:p>
        </p:txBody>
      </p:sp>
      <p:sp>
        <p:nvSpPr>
          <p:cNvPr id="15" name="Rectangle 14">
            <a:extLst>
              <a:ext uri="{FF2B5EF4-FFF2-40B4-BE49-F238E27FC236}">
                <a16:creationId xmlns:a16="http://schemas.microsoft.com/office/drawing/2014/main" id="{AF07393A-0AA9-8662-5028-7A78DBA6BFD9}"/>
              </a:ext>
            </a:extLst>
          </p:cNvPr>
          <p:cNvSpPr/>
          <p:nvPr/>
        </p:nvSpPr>
        <p:spPr>
          <a:xfrm>
            <a:off x="11293940" y="5956228"/>
            <a:ext cx="914400" cy="914400"/>
          </a:xfrm>
          <a:prstGeom prst="rect">
            <a:avLst/>
          </a:prstGeom>
          <a:solidFill>
            <a:schemeClr val="accent2">
              <a:lumMod val="40000"/>
              <a:lumOff val="6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DF412D89-942A-0D90-FB37-84C601BE1728}"/>
              </a:ext>
            </a:extLst>
          </p:cNvPr>
          <p:cNvSpPr txBox="1"/>
          <p:nvPr/>
        </p:nvSpPr>
        <p:spPr>
          <a:xfrm>
            <a:off x="1" y="3820925"/>
            <a:ext cx="5042786"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Segoe UI"/>
                <a:ea typeface="+mn-ea"/>
                <a:cs typeface="+mn-cs"/>
              </a:rPr>
              <a:t>Net Zero Go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a:ea typeface="+mn-ea"/>
                <a:cs typeface="+mn-cs"/>
              </a:rPr>
              <a:t>Rob’s participation in our June 2024 webinar, </a:t>
            </a:r>
            <a:r>
              <a:rPr kumimoji="0" lang="en-GB" sz="1200" b="0" i="1" u="none" strike="noStrike" kern="1200" cap="none" spc="0" normalizeH="0" baseline="0" noProof="0">
                <a:ln>
                  <a:noFill/>
                </a:ln>
                <a:solidFill>
                  <a:prstClr val="black"/>
                </a:solidFill>
                <a:effectLst/>
                <a:uLnTx/>
                <a:uFillTx/>
                <a:latin typeface="Segoe UI"/>
                <a:ea typeface="+mn-ea"/>
                <a:cs typeface="+mn-cs"/>
              </a:rPr>
              <a:t>Decarbonising Your Estate – Best Practice and Learnings for UK Local Authorities</a:t>
            </a:r>
            <a:r>
              <a:rPr kumimoji="0" lang="en-GB" sz="1200" b="0" i="0" u="none" strike="noStrike" kern="1200" cap="none" spc="0" normalizeH="0" baseline="0" noProof="0">
                <a:ln>
                  <a:noFill/>
                </a:ln>
                <a:solidFill>
                  <a:prstClr val="black"/>
                </a:solidFill>
                <a:effectLst/>
                <a:uLnTx/>
                <a:uFillTx/>
                <a:latin typeface="Segoe UI"/>
                <a:ea typeface="+mn-ea"/>
                <a:cs typeface="+mn-cs"/>
              </a:rPr>
              <a:t>, sparked valuable collaboration among energy project officers. By sharing his insights and best practices, he helped foster connections between local authorities, encouraging knowledge exchange and collective problem-solving. </a:t>
            </a: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A354EBDA-5D56-8A4B-5A00-199BBCFA9E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1344" y="140104"/>
            <a:ext cx="1693422" cy="558372"/>
          </a:xfrm>
          <a:prstGeom prst="rect">
            <a:avLst/>
          </a:prstGeom>
        </p:spPr>
      </p:pic>
      <p:pic>
        <p:nvPicPr>
          <p:cNvPr id="5" name="Picture 4" descr="A logo with a pin on it&#10;&#10;AI-generated content may be incorrect.">
            <a:extLst>
              <a:ext uri="{FF2B5EF4-FFF2-40B4-BE49-F238E27FC236}">
                <a16:creationId xmlns:a16="http://schemas.microsoft.com/office/drawing/2014/main" id="{E63DC632-C5CC-C635-77D4-AB1A004BFE7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237468" y="-21492"/>
            <a:ext cx="1066957" cy="1066957"/>
          </a:xfrm>
          <a:prstGeom prst="rect">
            <a:avLst/>
          </a:prstGeom>
        </p:spPr>
      </p:pic>
      <p:grpSp>
        <p:nvGrpSpPr>
          <p:cNvPr id="12" name="Group 11">
            <a:extLst>
              <a:ext uri="{FF2B5EF4-FFF2-40B4-BE49-F238E27FC236}">
                <a16:creationId xmlns:a16="http://schemas.microsoft.com/office/drawing/2014/main" id="{381100A6-7C98-EA25-1861-3C296172828D}"/>
              </a:ext>
            </a:extLst>
          </p:cNvPr>
          <p:cNvGrpSpPr/>
          <p:nvPr/>
        </p:nvGrpSpPr>
        <p:grpSpPr>
          <a:xfrm>
            <a:off x="7370791" y="732801"/>
            <a:ext cx="4824473" cy="5463034"/>
            <a:chOff x="7498858" y="912095"/>
            <a:chExt cx="4824473" cy="5463034"/>
          </a:xfrm>
        </p:grpSpPr>
        <p:sp>
          <p:nvSpPr>
            <p:cNvPr id="14" name="TextBox 13">
              <a:extLst>
                <a:ext uri="{FF2B5EF4-FFF2-40B4-BE49-F238E27FC236}">
                  <a16:creationId xmlns:a16="http://schemas.microsoft.com/office/drawing/2014/main" id="{9DF233D1-D629-5FDA-F270-EF2B42C4E768}"/>
                </a:ext>
              </a:extLst>
            </p:cNvPr>
            <p:cNvSpPr txBox="1"/>
            <p:nvPr/>
          </p:nvSpPr>
          <p:spPr>
            <a:xfrm>
              <a:off x="7498858" y="912095"/>
              <a:ext cx="4824473" cy="54630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ea typeface="+mn-ea"/>
                  <a:cs typeface="Segoe UI"/>
                </a:rPr>
                <a:t>In numbers:</a:t>
              </a:r>
              <a:br>
                <a:rPr kumimoji="0" lang="en-GB" sz="2000" b="1" i="0" u="none" strike="noStrike" kern="1200" cap="none" spc="0" normalizeH="0" baseline="0" noProof="0">
                  <a:ln>
                    <a:noFill/>
                  </a:ln>
                  <a:solidFill>
                    <a:prstClr val="black"/>
                  </a:solidFill>
                  <a:effectLst/>
                  <a:uLnTx/>
                  <a:uFillTx/>
                  <a:latin typeface="Segoe UI"/>
                  <a:ea typeface="+mn-ea"/>
                  <a:cs typeface="Segoe UI"/>
                </a:rPr>
              </a:br>
              <a:endParaRPr kumimoji="0" lang="en-GB" sz="1200" b="1"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black"/>
                  </a:solidFill>
                  <a:effectLst/>
                  <a:uLnTx/>
                  <a:uFillTx/>
                  <a:latin typeface="Segoe UI"/>
                  <a:ea typeface="+mn-ea"/>
                  <a:cs typeface="+mn-cs"/>
                </a:rPr>
                <a:t>How Net Zero Go has helped connect the sector together and foster collaboration</a:t>
              </a:r>
              <a:endParaRPr kumimoji="0" lang="en-GB" sz="2000" b="0" i="1"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Published </a:t>
              </a:r>
              <a:r>
                <a:rPr kumimoji="0" lang="en-GB" sz="1600" b="1" i="0" u="none" strike="noStrike" kern="1200" cap="none" spc="0" normalizeH="0" baseline="0" noProof="0">
                  <a:ln>
                    <a:noFill/>
                  </a:ln>
                  <a:solidFill>
                    <a:prstClr val="black"/>
                  </a:solidFill>
                  <a:effectLst/>
                  <a:uLnTx/>
                  <a:uFillTx/>
                  <a:latin typeface="Segoe UI"/>
                  <a:ea typeface="+mn-ea"/>
                  <a:cs typeface="+mn-cs"/>
                </a:rPr>
                <a:t>800+ </a:t>
              </a:r>
              <a:r>
                <a:rPr kumimoji="0" lang="en-GB" sz="1600" b="0" i="0" u="none" strike="noStrike" kern="1200" cap="none" spc="0" normalizeH="0" baseline="0" noProof="0">
                  <a:ln>
                    <a:noFill/>
                  </a:ln>
                  <a:solidFill>
                    <a:prstClr val="black"/>
                  </a:solidFill>
                  <a:effectLst/>
                  <a:uLnTx/>
                  <a:uFillTx/>
                  <a:latin typeface="Segoe UI"/>
                  <a:ea typeface="+mn-ea"/>
                  <a:cs typeface="+mn-cs"/>
                </a:rPr>
                <a:t>content pieces referencing the work of others in the sector</a:t>
              </a:r>
              <a:br>
                <a:rPr kumimoji="0" lang="en-GB" sz="1600" b="0" i="0" u="none" strike="noStrike" kern="1200" cap="none" spc="0" normalizeH="0" baseline="0" noProof="0">
                  <a:ln>
                    <a:noFill/>
                  </a:ln>
                  <a:solidFill>
                    <a:prstClr val="black"/>
                  </a:solidFill>
                  <a:effectLst/>
                  <a:uLnTx/>
                  <a:uFillTx/>
                  <a:latin typeface="Segoe UI"/>
                  <a:ea typeface="+mn-ea"/>
                  <a:cs typeface="+mn-cs"/>
                </a:rPr>
              </a:br>
              <a:r>
                <a:rPr kumimoji="0" lang="en-GB" sz="1000" b="0" i="0" u="none" strike="noStrike" kern="1200" cap="none" spc="0" normalizeH="0" baseline="0" noProof="0">
                  <a:ln>
                    <a:noFill/>
                  </a:ln>
                  <a:solidFill>
                    <a:prstClr val="black"/>
                  </a:solidFill>
                  <a:effectLst/>
                  <a:uLnTx/>
                  <a:uFillTx/>
                  <a:latin typeface="Segoe UI"/>
                  <a:ea typeface="+mn-ea"/>
                  <a:cs typeface="+mn-cs"/>
                </a:rPr>
                <a:t> </a:t>
              </a:r>
              <a:r>
                <a:rPr kumimoji="0" lang="en-GB" sz="400" b="0" i="0" u="none" strike="noStrike" kern="1200" cap="none" spc="0" normalizeH="0" baseline="0" noProof="0">
                  <a:ln>
                    <a:noFill/>
                  </a:ln>
                  <a:solidFill>
                    <a:prstClr val="black"/>
                  </a:solidFill>
                  <a:effectLst/>
                  <a:uLnTx/>
                  <a:uFillTx/>
                  <a:latin typeface="Segoe UI"/>
                  <a:ea typeface="+mn-ea"/>
                  <a:cs typeface="+mn-cs"/>
                </a:rPr>
                <a:t> </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Amplified the reach of this work by:</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Sending </a:t>
              </a:r>
              <a:r>
                <a:rPr kumimoji="0" lang="en-GB" sz="1600" b="1" i="0" u="none" strike="noStrike" kern="1200" cap="none" spc="0" normalizeH="0" baseline="0" noProof="0">
                  <a:ln>
                    <a:noFill/>
                  </a:ln>
                  <a:solidFill>
                    <a:prstClr val="black"/>
                  </a:solidFill>
                  <a:effectLst/>
                  <a:uLnTx/>
                  <a:uFillTx/>
                  <a:latin typeface="Segoe UI"/>
                  <a:ea typeface="+mn-ea"/>
                  <a:cs typeface="+mn-cs"/>
                </a:rPr>
                <a:t>67,000+ </a:t>
              </a:r>
              <a:r>
                <a:rPr kumimoji="0" lang="en-GB" sz="1600" b="0" i="0" u="none" strike="noStrike" kern="1200" cap="none" spc="0" normalizeH="0" baseline="0" noProof="0">
                  <a:ln>
                    <a:noFill/>
                  </a:ln>
                  <a:solidFill>
                    <a:prstClr val="black"/>
                  </a:solidFill>
                  <a:effectLst/>
                  <a:uLnTx/>
                  <a:uFillTx/>
                  <a:latin typeface="Segoe UI"/>
                  <a:ea typeface="+mn-ea"/>
                  <a:cs typeface="+mn-cs"/>
                </a:rPr>
                <a:t>promotional emails, targeted to given areas of interest and upskilling goals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93</a:t>
              </a:r>
              <a:r>
                <a:rPr kumimoji="0" lang="en-GB" sz="1600" b="0" i="0" u="none" strike="noStrike" kern="1200" cap="none" spc="0" normalizeH="0" baseline="0" noProof="0">
                  <a:ln>
                    <a:noFill/>
                  </a:ln>
                  <a:solidFill>
                    <a:prstClr val="black"/>
                  </a:solidFill>
                  <a:effectLst/>
                  <a:uLnTx/>
                  <a:uFillTx/>
                  <a:latin typeface="Segoe UI"/>
                  <a:ea typeface="+mn-ea"/>
                  <a:cs typeface="+mn-cs"/>
                </a:rPr>
                <a:t> social posts, generating </a:t>
              </a:r>
              <a:r>
                <a:rPr kumimoji="0" lang="en-GB" sz="1600" b="1" i="0" u="none" strike="noStrike" kern="1200" cap="none" spc="0" normalizeH="0" baseline="0" noProof="0">
                  <a:ln>
                    <a:noFill/>
                  </a:ln>
                  <a:solidFill>
                    <a:prstClr val="black"/>
                  </a:solidFill>
                  <a:effectLst/>
                  <a:uLnTx/>
                  <a:uFillTx/>
                  <a:latin typeface="Segoe UI"/>
                  <a:ea typeface="+mn-ea"/>
                  <a:cs typeface="+mn-cs"/>
                </a:rPr>
                <a:t>47,500+</a:t>
              </a:r>
              <a:r>
                <a:rPr kumimoji="0" lang="en-GB" sz="1600" b="0" i="0" u="none" strike="noStrike" kern="1200" cap="none" spc="0" normalizeH="0" baseline="0" noProof="0">
                  <a:ln>
                    <a:noFill/>
                  </a:ln>
                  <a:solidFill>
                    <a:prstClr val="black"/>
                  </a:solidFill>
                  <a:effectLst/>
                  <a:uLnTx/>
                  <a:uFillTx/>
                  <a:latin typeface="Segoe UI"/>
                  <a:ea typeface="+mn-ea"/>
                  <a:cs typeface="+mn-cs"/>
                </a:rPr>
                <a:t> impressions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Resulting in </a:t>
              </a:r>
              <a:r>
                <a:rPr kumimoji="0" lang="en-GB" sz="1600" b="1" i="0" u="none" strike="noStrike" kern="1200" cap="none" spc="0" normalizeH="0" baseline="0" noProof="0">
                  <a:ln>
                    <a:noFill/>
                  </a:ln>
                  <a:solidFill>
                    <a:prstClr val="black"/>
                  </a:solidFill>
                  <a:effectLst/>
                  <a:uLnTx/>
                  <a:uFillTx/>
                  <a:latin typeface="Segoe UI"/>
                  <a:ea typeface="+mn-ea"/>
                  <a:cs typeface="+mn-cs"/>
                </a:rPr>
                <a:t>8,000+</a:t>
              </a:r>
              <a:r>
                <a:rPr kumimoji="0" lang="en-GB" sz="1600" b="0" i="0" u="none" strike="noStrike" kern="1200" cap="none" spc="0" normalizeH="0" baseline="0" noProof="0">
                  <a:ln>
                    <a:noFill/>
                  </a:ln>
                  <a:solidFill>
                    <a:prstClr val="black"/>
                  </a:solidFill>
                  <a:effectLst/>
                  <a:uLnTx/>
                  <a:uFillTx/>
                  <a:latin typeface="Segoe UI"/>
                  <a:ea typeface="+mn-ea"/>
                  <a:cs typeface="+mn-cs"/>
                </a:rPr>
                <a:t> clicks to external resources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And hosting events and webinars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60+ </a:t>
              </a:r>
              <a:r>
                <a:rPr kumimoji="0" lang="en-GB" sz="1600" b="0" i="0" u="none" strike="noStrike" kern="1200" cap="none" spc="0" normalizeH="0" baseline="0" noProof="0">
                  <a:ln>
                    <a:noFill/>
                  </a:ln>
                  <a:solidFill>
                    <a:prstClr val="black"/>
                  </a:solidFill>
                  <a:effectLst/>
                  <a:uLnTx/>
                  <a:uFillTx/>
                  <a:latin typeface="Segoe UI"/>
                  <a:ea typeface="+mn-ea"/>
                  <a:cs typeface="+mn-cs"/>
                </a:rPr>
                <a:t>events hosted, with </a:t>
              </a:r>
              <a:r>
                <a:rPr kumimoji="0" lang="en-GB" sz="1600" b="1" i="0" u="none" strike="noStrike" kern="1200" cap="none" spc="0" normalizeH="0" baseline="0" noProof="0">
                  <a:ln>
                    <a:noFill/>
                  </a:ln>
                  <a:solidFill>
                    <a:prstClr val="black"/>
                  </a:solidFill>
                  <a:effectLst/>
                  <a:uLnTx/>
                  <a:uFillTx/>
                  <a:latin typeface="Segoe UI"/>
                  <a:ea typeface="+mn-ea"/>
                  <a:cs typeface="+mn-cs"/>
                </a:rPr>
                <a:t>2000+</a:t>
              </a:r>
              <a:r>
                <a:rPr kumimoji="0" lang="en-GB" sz="1600" b="0" i="0" u="none" strike="noStrike" kern="1200" cap="none" spc="0" normalizeH="0" baseline="0" noProof="0">
                  <a:ln>
                    <a:noFill/>
                  </a:ln>
                  <a:solidFill>
                    <a:prstClr val="black"/>
                  </a:solidFill>
                  <a:effectLst/>
                  <a:uLnTx/>
                  <a:uFillTx/>
                  <a:latin typeface="Segoe UI"/>
                  <a:ea typeface="+mn-ea"/>
                  <a:cs typeface="+mn-cs"/>
                </a:rPr>
                <a:t> attendees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a:ea typeface="+mn-ea"/>
                  <a:cs typeface="+mn-cs"/>
                </a:rPr>
                <a:t>Fostered connections &amp; knowledge sharing</a:t>
              </a:r>
              <a:endParaRPr kumimoji="0" lang="en-GB" sz="1600" b="1"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400+</a:t>
              </a:r>
              <a:r>
                <a:rPr kumimoji="0" lang="en-GB" sz="1600" b="0" i="0" u="none" strike="noStrike" kern="1200" cap="none" spc="0" normalizeH="0" baseline="0" noProof="0">
                  <a:ln>
                    <a:noFill/>
                  </a:ln>
                  <a:solidFill>
                    <a:prstClr val="black"/>
                  </a:solidFill>
                  <a:effectLst/>
                  <a:uLnTx/>
                  <a:uFillTx/>
                  <a:latin typeface="Segoe UI"/>
                  <a:ea typeface="+mn-ea"/>
                  <a:cs typeface="+mn-cs"/>
                </a:rPr>
                <a:t> Forum posts across </a:t>
              </a:r>
              <a:r>
                <a:rPr kumimoji="0" lang="en-GB" sz="1600" b="1" i="0" u="none" strike="noStrike" kern="1200" cap="none" spc="0" normalizeH="0" baseline="0" noProof="0">
                  <a:ln>
                    <a:noFill/>
                  </a:ln>
                  <a:solidFill>
                    <a:prstClr val="black"/>
                  </a:solidFill>
                  <a:effectLst/>
                  <a:uLnTx/>
                  <a:uFillTx/>
                  <a:latin typeface="Segoe UI"/>
                  <a:ea typeface="+mn-ea"/>
                  <a:cs typeface="+mn-cs"/>
                </a:rPr>
                <a:t>14</a:t>
              </a:r>
              <a:r>
                <a:rPr kumimoji="0" lang="en-GB" sz="1600" b="0" i="0" u="none" strike="noStrike" kern="1200" cap="none" spc="0" normalizeH="0" baseline="0" noProof="0">
                  <a:ln>
                    <a:noFill/>
                  </a:ln>
                  <a:solidFill>
                    <a:prstClr val="black"/>
                  </a:solidFill>
                  <a:effectLst/>
                  <a:uLnTx/>
                  <a:uFillTx/>
                  <a:latin typeface="Segoe UI"/>
                  <a:ea typeface="+mn-ea"/>
                  <a:cs typeface="+mn-cs"/>
                </a:rPr>
                <a:t> groups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Segoe UI"/>
                  <a:ea typeface="+mn-ea"/>
                  <a:cs typeface="+mn-cs"/>
                </a:rPr>
                <a:t>100+</a:t>
              </a:r>
              <a:r>
                <a:rPr kumimoji="0" lang="en-GB" sz="1600" b="0" i="0" u="none" strike="noStrike" kern="1200" cap="none" spc="0" normalizeH="0" baseline="0" noProof="0">
                  <a:ln>
                    <a:noFill/>
                  </a:ln>
                  <a:solidFill>
                    <a:prstClr val="black"/>
                  </a:solidFill>
                  <a:effectLst/>
                  <a:uLnTx/>
                  <a:uFillTx/>
                  <a:latin typeface="Segoe UI"/>
                  <a:ea typeface="+mn-ea"/>
                  <a:cs typeface="+mn-cs"/>
                </a:rPr>
                <a:t> posters and </a:t>
              </a:r>
              <a:r>
                <a:rPr kumimoji="0" lang="en-GB" sz="1600" b="1" i="0" u="none" strike="noStrike" kern="1200" cap="none" spc="0" normalizeH="0" baseline="0" noProof="0">
                  <a:ln>
                    <a:noFill/>
                  </a:ln>
                  <a:solidFill>
                    <a:prstClr val="black"/>
                  </a:solidFill>
                  <a:effectLst/>
                  <a:uLnTx/>
                  <a:uFillTx/>
                  <a:latin typeface="Segoe UI"/>
                  <a:ea typeface="+mn-ea"/>
                  <a:cs typeface="+mn-cs"/>
                </a:rPr>
                <a:t>1000+</a:t>
              </a:r>
              <a:r>
                <a:rPr kumimoji="0" lang="en-GB" sz="1600" b="0" i="0" u="none" strike="noStrike" kern="1200" cap="none" spc="0" normalizeH="0" baseline="0" noProof="0">
                  <a:ln>
                    <a:noFill/>
                  </a:ln>
                  <a:solidFill>
                    <a:prstClr val="black"/>
                  </a:solidFill>
                  <a:effectLst/>
                  <a:uLnTx/>
                  <a:uFillTx/>
                  <a:latin typeface="Segoe UI"/>
                  <a:ea typeface="+mn-ea"/>
                  <a:cs typeface="+mn-cs"/>
                </a:rPr>
                <a:t> group members</a:t>
              </a:r>
              <a:endParaRPr kumimoji="0" lang="en-GB" sz="1600" b="0" i="0" u="none" strike="noStrike" kern="1200" cap="none" spc="0" normalizeH="0" baseline="0" noProof="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F9FCB9B0-38CA-7EC1-4055-D17FF625CEB0}"/>
                </a:ext>
              </a:extLst>
            </p:cNvPr>
            <p:cNvSpPr/>
            <p:nvPr/>
          </p:nvSpPr>
          <p:spPr>
            <a:xfrm>
              <a:off x="7499732" y="1286577"/>
              <a:ext cx="1602514" cy="574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0" name="Speech Bubble: Rectangle with Corners Rounded 19">
            <a:extLst>
              <a:ext uri="{FF2B5EF4-FFF2-40B4-BE49-F238E27FC236}">
                <a16:creationId xmlns:a16="http://schemas.microsoft.com/office/drawing/2014/main" id="{66F99024-B682-F56A-6677-1C36C9249BDF}"/>
              </a:ext>
            </a:extLst>
          </p:cNvPr>
          <p:cNvSpPr/>
          <p:nvPr/>
        </p:nvSpPr>
        <p:spPr>
          <a:xfrm>
            <a:off x="8592731" y="5511296"/>
            <a:ext cx="3489487" cy="1238882"/>
          </a:xfrm>
          <a:prstGeom prst="wedgeRoundRectCallout">
            <a:avLst>
              <a:gd name="adj1" fmla="val -64016"/>
              <a:gd name="adj2" fmla="val -50069"/>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mn-cs"/>
              </a:rPr>
              <a:t>"Very useful insights and connections with other LAs that have developed commercial solar programmes, this information will be used as a basis for the development of our own programme"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mn-cs"/>
              </a:rPr>
              <a:t>Surrey County Council</a:t>
            </a:r>
          </a:p>
        </p:txBody>
      </p:sp>
      <p:pic>
        <p:nvPicPr>
          <p:cNvPr id="8" name="Picture 7" descr="A group of men wearing hard hats&#10;&#10;Description automatically generated">
            <a:extLst>
              <a:ext uri="{FF2B5EF4-FFF2-40B4-BE49-F238E27FC236}">
                <a16:creationId xmlns:a16="http://schemas.microsoft.com/office/drawing/2014/main" id="{9E2177E0-6282-F202-6627-35A660B79AC2}"/>
              </a:ext>
            </a:extLst>
          </p:cNvPr>
          <p:cNvPicPr>
            <a:picLocks noChangeAspect="1"/>
          </p:cNvPicPr>
          <p:nvPr/>
        </p:nvPicPr>
        <p:blipFill>
          <a:blip r:embed="rId7"/>
          <a:stretch>
            <a:fillRect/>
          </a:stretch>
        </p:blipFill>
        <p:spPr>
          <a:xfrm>
            <a:off x="5059126" y="3003704"/>
            <a:ext cx="2276034" cy="2295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Speech Bubble: Rectangle with Corners Rounded 20">
            <a:extLst>
              <a:ext uri="{FF2B5EF4-FFF2-40B4-BE49-F238E27FC236}">
                <a16:creationId xmlns:a16="http://schemas.microsoft.com/office/drawing/2014/main" id="{D1BB2012-3B4B-CC87-AE94-EAB494D003A3}"/>
              </a:ext>
            </a:extLst>
          </p:cNvPr>
          <p:cNvSpPr/>
          <p:nvPr/>
        </p:nvSpPr>
        <p:spPr>
          <a:xfrm>
            <a:off x="4914872" y="5807276"/>
            <a:ext cx="3353361" cy="1045018"/>
          </a:xfrm>
          <a:prstGeom prst="wedgeRoundRectCallout">
            <a:avLst>
              <a:gd name="adj1" fmla="val -23375"/>
              <a:gd name="adj2" fmla="val -89066"/>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mn-cs"/>
              </a:rPr>
              <a:t>I also find the collaborative aspect really valuable - when other people ask questions you wouldn’t have thought of yourself, and you get different perspectives.</a:t>
            </a:r>
            <a:br>
              <a:rPr kumimoji="0" lang="en-GB" sz="1200" b="0" i="0" u="none" strike="noStrike" kern="1200" cap="none" spc="0" normalizeH="0" baseline="0" noProof="0">
                <a:ln>
                  <a:noFill/>
                </a:ln>
                <a:solidFill>
                  <a:prstClr val="white"/>
                </a:solidFill>
                <a:effectLst/>
                <a:uLnTx/>
                <a:uFillTx/>
                <a:latin typeface="Segoe UI"/>
                <a:ea typeface="+mn-ea"/>
                <a:cs typeface="+mn-cs"/>
              </a:rPr>
            </a:br>
            <a:r>
              <a:rPr kumimoji="0" lang="en-GB" sz="1200" b="0" i="0" u="none" strike="noStrike" kern="1200" cap="none" spc="0" normalizeH="0" baseline="0" noProof="0">
                <a:ln>
                  <a:noFill/>
                </a:ln>
                <a:solidFill>
                  <a:prstClr val="white"/>
                </a:solidFill>
                <a:effectLst/>
                <a:uLnTx/>
                <a:uFillTx/>
                <a:latin typeface="Segoe UI"/>
                <a:ea typeface="+mn-ea"/>
                <a:cs typeface="+mn-cs"/>
              </a:rPr>
              <a:t>LCRCA</a:t>
            </a:r>
          </a:p>
        </p:txBody>
      </p:sp>
    </p:spTree>
    <p:extLst>
      <p:ext uri="{BB962C8B-B14F-4D97-AF65-F5344CB8AC3E}">
        <p14:creationId xmlns:p14="http://schemas.microsoft.com/office/powerpoint/2010/main" val="138433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C8BA-F8FC-5ED4-374F-F1DA9AC79E7C}"/>
              </a:ext>
            </a:extLst>
          </p:cNvPr>
          <p:cNvSpPr>
            <a:spLocks noGrp="1"/>
          </p:cNvSpPr>
          <p:nvPr>
            <p:ph type="ctrTitle"/>
          </p:nvPr>
        </p:nvSpPr>
        <p:spPr>
          <a:xfrm>
            <a:off x="654809" y="1028346"/>
            <a:ext cx="6189096" cy="5078313"/>
          </a:xfrm>
        </p:spPr>
        <p:txBody>
          <a:bodyPr/>
          <a:lstStyle/>
          <a:p>
            <a:r>
              <a:rPr lang="en-US" noProof="0"/>
              <a:t>Net Zero Go</a:t>
            </a:r>
            <a:br>
              <a:rPr lang="en-US" noProof="0"/>
            </a:br>
            <a:r>
              <a:rPr lang="en-US" noProof="0"/>
              <a:t>Impact</a:t>
            </a:r>
            <a:br>
              <a:rPr lang="en-US" noProof="0"/>
            </a:br>
            <a:br>
              <a:rPr lang="en-US" noProof="0"/>
            </a:br>
            <a:br>
              <a:rPr lang="en-US" noProof="0"/>
            </a:br>
            <a:br>
              <a:rPr lang="en-US" noProof="0"/>
            </a:br>
            <a:r>
              <a:rPr lang="en-US" noProof="0"/>
              <a:t>Full Report</a:t>
            </a:r>
            <a:endParaRPr lang="en-GB" noProof="0"/>
          </a:p>
        </p:txBody>
      </p:sp>
      <p:pic>
        <p:nvPicPr>
          <p:cNvPr id="3" name="Picture Placeholder 10">
            <a:extLst>
              <a:ext uri="{FF2B5EF4-FFF2-40B4-BE49-F238E27FC236}">
                <a16:creationId xmlns:a16="http://schemas.microsoft.com/office/drawing/2014/main" id="{6CAD20FD-41C4-857A-AF9E-843AAE0C74E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36024" y="1723392"/>
            <a:ext cx="6355976" cy="5135501"/>
          </a:xfrm>
          <a:prstGeom prst="rect">
            <a:avLst/>
          </a:prstGeom>
        </p:spPr>
      </p:pic>
      <p:sp>
        <p:nvSpPr>
          <p:cNvPr id="6" name="Oval 5">
            <a:extLst>
              <a:ext uri="{FF2B5EF4-FFF2-40B4-BE49-F238E27FC236}">
                <a16:creationId xmlns:a16="http://schemas.microsoft.com/office/drawing/2014/main" id="{ACBD4DD6-99C7-70D1-79FD-DF1D62A915BD}"/>
              </a:ext>
            </a:extLst>
          </p:cNvPr>
          <p:cNvSpPr/>
          <p:nvPr/>
        </p:nvSpPr>
        <p:spPr>
          <a:xfrm>
            <a:off x="3415055" y="2569087"/>
            <a:ext cx="2537012" cy="2411506"/>
          </a:xfrm>
          <a:prstGeom prst="ellipse">
            <a:avLst/>
          </a:prstGeom>
          <a:solidFill>
            <a:schemeClr val="tx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pin on it&#10;&#10;AI-generated content may be incorrect.">
            <a:extLst>
              <a:ext uri="{FF2B5EF4-FFF2-40B4-BE49-F238E27FC236}">
                <a16:creationId xmlns:a16="http://schemas.microsoft.com/office/drawing/2014/main" id="{B6C2A2A6-759D-9D65-16F5-27F25A5F0C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05424" y="2723689"/>
            <a:ext cx="2102302" cy="2102302"/>
          </a:xfrm>
          <a:prstGeom prst="rect">
            <a:avLst/>
          </a:prstGeom>
        </p:spPr>
      </p:pic>
    </p:spTree>
    <p:extLst>
      <p:ext uri="{BB962C8B-B14F-4D97-AF65-F5344CB8AC3E}">
        <p14:creationId xmlns:p14="http://schemas.microsoft.com/office/powerpoint/2010/main" val="378010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5F4297-F846-06CB-BDAE-3AF0265E158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13994-E38F-4BB4-A257-6815BBC3FB08}" type="slidenum">
              <a:rPr kumimoji="0" lang="en-GB"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C3DECBE3-1E4C-65D6-7514-F50F12614F45}"/>
              </a:ext>
            </a:extLst>
          </p:cNvPr>
          <p:cNvSpPr txBox="1"/>
          <p:nvPr/>
        </p:nvSpPr>
        <p:spPr>
          <a:xfrm>
            <a:off x="2621157" y="1820809"/>
            <a:ext cx="205740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EC6097"/>
                </a:solidFill>
                <a:latin typeface="Segoe UI" panose="020B0502040204020203" pitchFamily="34" charset="0"/>
                <a:cs typeface="Segoe UI" panose="020B0502040204020203" pitchFamily="34" charset="0"/>
              </a:rPr>
              <a:t>Case Studies </a:t>
            </a: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 </a:t>
            </a:r>
          </a:p>
        </p:txBody>
      </p:sp>
      <p:sp>
        <p:nvSpPr>
          <p:cNvPr id="13" name="TextBox 12">
            <a:extLst>
              <a:ext uri="{FF2B5EF4-FFF2-40B4-BE49-F238E27FC236}">
                <a16:creationId xmlns:a16="http://schemas.microsoft.com/office/drawing/2014/main" id="{5954CB4D-ADA9-5671-BA0E-AD6D86A756EA}"/>
              </a:ext>
            </a:extLst>
          </p:cNvPr>
          <p:cNvSpPr txBox="1"/>
          <p:nvPr/>
        </p:nvSpPr>
        <p:spPr>
          <a:xfrm>
            <a:off x="7142690" y="1685751"/>
            <a:ext cx="2363406"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Engagement </a:t>
            </a:r>
            <a:b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b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Data</a:t>
            </a:r>
          </a:p>
        </p:txBody>
      </p:sp>
      <p:sp>
        <p:nvSpPr>
          <p:cNvPr id="12" name="TextBox 11">
            <a:extLst>
              <a:ext uri="{FF2B5EF4-FFF2-40B4-BE49-F238E27FC236}">
                <a16:creationId xmlns:a16="http://schemas.microsoft.com/office/drawing/2014/main" id="{D868B396-D954-7F29-A5C9-A457D96C43AD}"/>
              </a:ext>
            </a:extLst>
          </p:cNvPr>
          <p:cNvSpPr txBox="1"/>
          <p:nvPr/>
        </p:nvSpPr>
        <p:spPr>
          <a:xfrm>
            <a:off x="9227126" y="1500018"/>
            <a:ext cx="281564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EC6097"/>
                </a:solidFill>
                <a:latin typeface="Segoe UI" panose="020B0502040204020203" pitchFamily="34" charset="0"/>
                <a:cs typeface="Segoe UI" panose="020B0502040204020203" pitchFamily="34" charset="0"/>
              </a:rPr>
              <a:t>Feedback from Funders &amp; Stakeholders </a:t>
            </a:r>
            <a:endPar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endParaRPr>
          </a:p>
        </p:txBody>
      </p:sp>
      <p:sp>
        <p:nvSpPr>
          <p:cNvPr id="33" name="TextBox 32">
            <a:extLst>
              <a:ext uri="{FF2B5EF4-FFF2-40B4-BE49-F238E27FC236}">
                <a16:creationId xmlns:a16="http://schemas.microsoft.com/office/drawing/2014/main" id="{37374F5A-16AF-C3B9-BE0C-1CAFB50C1BCB}"/>
              </a:ext>
            </a:extLst>
          </p:cNvPr>
          <p:cNvSpPr txBox="1"/>
          <p:nvPr/>
        </p:nvSpPr>
        <p:spPr>
          <a:xfrm>
            <a:off x="441971" y="4420092"/>
            <a:ext cx="1847894"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goe UI"/>
                <a:ea typeface="+mn-ea"/>
                <a:cs typeface="+mn-cs"/>
              </a:rPr>
              <a:t>We present evidence from approximately 30 interviews with primary and secondary users, funders, and stakeholders</a:t>
            </a:r>
          </a:p>
        </p:txBody>
      </p:sp>
      <p:sp>
        <p:nvSpPr>
          <p:cNvPr id="35" name="TextBox 34">
            <a:extLst>
              <a:ext uri="{FF2B5EF4-FFF2-40B4-BE49-F238E27FC236}">
                <a16:creationId xmlns:a16="http://schemas.microsoft.com/office/drawing/2014/main" id="{B27FE92A-5AAE-703A-A4D0-117DDAC04384}"/>
              </a:ext>
            </a:extLst>
          </p:cNvPr>
          <p:cNvSpPr txBox="1"/>
          <p:nvPr/>
        </p:nvSpPr>
        <p:spPr>
          <a:xfrm>
            <a:off x="2754491" y="4420092"/>
            <a:ext cx="189174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goe UI"/>
                <a:ea typeface="+mn-ea"/>
                <a:cs typeface="+mn-cs"/>
              </a:rPr>
              <a:t>We showcase five case studies highlighting our impact across three key areas: capability, capacity, and collaboration among local authority officers</a:t>
            </a:r>
          </a:p>
        </p:txBody>
      </p:sp>
      <p:sp>
        <p:nvSpPr>
          <p:cNvPr id="37" name="TextBox 36">
            <a:extLst>
              <a:ext uri="{FF2B5EF4-FFF2-40B4-BE49-F238E27FC236}">
                <a16:creationId xmlns:a16="http://schemas.microsoft.com/office/drawing/2014/main" id="{E840B168-81CC-6B19-810E-054A28C2DB3D}"/>
              </a:ext>
            </a:extLst>
          </p:cNvPr>
          <p:cNvSpPr txBox="1"/>
          <p:nvPr/>
        </p:nvSpPr>
        <p:spPr>
          <a:xfrm>
            <a:off x="5031537" y="4420092"/>
            <a:ext cx="1945154" cy="984693"/>
          </a:xfrm>
          <a:prstGeom prst="rect">
            <a:avLst/>
          </a:prstGeom>
          <a:noFill/>
        </p:spPr>
        <p:txBody>
          <a:bodyPr wrap="square">
            <a:spAutoFit/>
          </a:bodyPr>
          <a:lstStyle/>
          <a:p>
            <a:pPr algn="ctr">
              <a:lnSpc>
                <a:spcPct val="107000"/>
              </a:lnSpc>
              <a:spcAft>
                <a:spcPts val="800"/>
              </a:spcAft>
              <a:tabLst>
                <a:tab pos="3826510" algn="l"/>
              </a:tabLst>
            </a:pPr>
            <a:r>
              <a:rPr lang="en-GB" sz="1100" kern="100" noProof="0">
                <a:effectLst/>
                <a:ea typeface="Aptos" panose="020B0004020202020204" pitchFamily="34" charset="0"/>
                <a:cs typeface="Times New Roman" panose="02020603050405020304" pitchFamily="18" charset="0"/>
              </a:rPr>
              <a:t>We present evidence from user surveys, including the impact assessment survey, Net Promoter Score Survey (NPS), and more</a:t>
            </a:r>
          </a:p>
        </p:txBody>
      </p:sp>
      <p:sp>
        <p:nvSpPr>
          <p:cNvPr id="41" name="TextBox 40">
            <a:extLst>
              <a:ext uri="{FF2B5EF4-FFF2-40B4-BE49-F238E27FC236}">
                <a16:creationId xmlns:a16="http://schemas.microsoft.com/office/drawing/2014/main" id="{19C7F504-CE65-9D2D-A163-442675403390}"/>
              </a:ext>
            </a:extLst>
          </p:cNvPr>
          <p:cNvSpPr txBox="1"/>
          <p:nvPr/>
        </p:nvSpPr>
        <p:spPr>
          <a:xfrm>
            <a:off x="9606079" y="4512577"/>
            <a:ext cx="2161442" cy="769441"/>
          </a:xfrm>
          <a:prstGeom prst="rect">
            <a:avLst/>
          </a:prstGeom>
          <a:noFill/>
        </p:spPr>
        <p:txBody>
          <a:bodyPr wrap="square">
            <a:spAutoFit/>
          </a:bodyPr>
          <a:lstStyle/>
          <a:p>
            <a:pPr algn="ctr">
              <a:defRPr/>
            </a:pPr>
            <a:r>
              <a:rPr lang="en-GB" sz="1100" kern="100" noProof="0">
                <a:effectLst/>
                <a:ea typeface="Aptos" panose="020B0004020202020204" pitchFamily="34" charset="0"/>
                <a:cs typeface="Times New Roman" panose="02020603050405020304" pitchFamily="18" charset="0"/>
              </a:rPr>
              <a:t>We report on feedback from our funders (DESNZ) and key stakeholders.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ea typeface="+mn-ea"/>
              <a:cs typeface="+mn-cs"/>
            </a:endParaRPr>
          </a:p>
        </p:txBody>
      </p:sp>
      <p:pic>
        <p:nvPicPr>
          <p:cNvPr id="16" name="Picture 15">
            <a:extLst>
              <a:ext uri="{FF2B5EF4-FFF2-40B4-BE49-F238E27FC236}">
                <a16:creationId xmlns:a16="http://schemas.microsoft.com/office/drawing/2014/main" id="{18160684-0EF9-3163-751B-97666263C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046" y="2499384"/>
            <a:ext cx="1891744" cy="1891744"/>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90F736C-D4CE-DA0D-13EA-6C751F3DF6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8242" y="2499384"/>
            <a:ext cx="1891744" cy="1891744"/>
          </a:xfrm>
          <a:prstGeom prst="rect">
            <a:avLst/>
          </a:prstGeom>
        </p:spPr>
      </p:pic>
      <p:sp>
        <p:nvSpPr>
          <p:cNvPr id="39" name="TextBox 38">
            <a:extLst>
              <a:ext uri="{FF2B5EF4-FFF2-40B4-BE49-F238E27FC236}">
                <a16:creationId xmlns:a16="http://schemas.microsoft.com/office/drawing/2014/main" id="{B0594226-3A67-3264-C244-051A1DA3036C}"/>
              </a:ext>
            </a:extLst>
          </p:cNvPr>
          <p:cNvSpPr txBox="1"/>
          <p:nvPr/>
        </p:nvSpPr>
        <p:spPr>
          <a:xfrm>
            <a:off x="7407551" y="4420092"/>
            <a:ext cx="1833685"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goe UI"/>
                <a:ea typeface="+mn-ea"/>
                <a:cs typeface="+mn-cs"/>
              </a:rPr>
              <a:t>We gather and present data from our engagements </a:t>
            </a:r>
          </a:p>
        </p:txBody>
      </p:sp>
      <p:pic>
        <p:nvPicPr>
          <p:cNvPr id="18" name="Picture 17">
            <a:extLst>
              <a:ext uri="{FF2B5EF4-FFF2-40B4-BE49-F238E27FC236}">
                <a16:creationId xmlns:a16="http://schemas.microsoft.com/office/drawing/2014/main" id="{28305643-FF0B-6F3C-EA39-2F11640EF2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8521" y="2499384"/>
            <a:ext cx="1891744" cy="1891744"/>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DA44596C-D2DB-0E87-CCD2-31AA86018A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89077" y="2498266"/>
            <a:ext cx="1891744" cy="1891744"/>
          </a:xfrm>
          <a:prstGeom prst="rect">
            <a:avLst/>
          </a:prstGeom>
        </p:spPr>
      </p:pic>
      <p:pic>
        <p:nvPicPr>
          <p:cNvPr id="22" name="Picture 21" descr="A picture containing text, gear&#10;&#10;Description automatically generated">
            <a:extLst>
              <a:ext uri="{FF2B5EF4-FFF2-40B4-BE49-F238E27FC236}">
                <a16:creationId xmlns:a16="http://schemas.microsoft.com/office/drawing/2014/main" id="{F37BD118-B99A-45A8-E481-3884547A2D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54491" y="2499384"/>
            <a:ext cx="1891744" cy="1891744"/>
          </a:xfrm>
          <a:prstGeom prst="rect">
            <a:avLst/>
          </a:prstGeom>
        </p:spPr>
      </p:pic>
      <p:sp>
        <p:nvSpPr>
          <p:cNvPr id="24" name="Title 2">
            <a:extLst>
              <a:ext uri="{FF2B5EF4-FFF2-40B4-BE49-F238E27FC236}">
                <a16:creationId xmlns:a16="http://schemas.microsoft.com/office/drawing/2014/main" id="{8846E93C-98EC-9EFC-DD27-CB721B5E40BE}"/>
              </a:ext>
            </a:extLst>
          </p:cNvPr>
          <p:cNvSpPr txBox="1">
            <a:spLocks/>
          </p:cNvSpPr>
          <p:nvPr/>
        </p:nvSpPr>
        <p:spPr>
          <a:xfrm>
            <a:off x="660909" y="1666921"/>
            <a:ext cx="1526479" cy="70788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000" b="0" kern="1200">
                <a:solidFill>
                  <a:schemeClr val="tx1"/>
                </a:solidFill>
                <a:latin typeface="+mj-lt"/>
                <a:ea typeface="+mj-ea"/>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j-ea"/>
                <a:cs typeface="Segoe UI" panose="020B0502040204020203" pitchFamily="34" charset="0"/>
              </a:rPr>
              <a:t>Qualitative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noProof="0">
                <a:solidFill>
                  <a:srgbClr val="EC6097"/>
                </a:solidFill>
                <a:latin typeface="Segoe UI" panose="020B0502040204020203" pitchFamily="34" charset="0"/>
              </a:rPr>
              <a:t>evidence</a:t>
            </a:r>
            <a:endPar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j-ea"/>
              <a:cs typeface="Segoe UI" panose="020B0502040204020203" pitchFamily="34" charset="0"/>
            </a:endParaRPr>
          </a:p>
        </p:txBody>
      </p:sp>
      <p:sp>
        <p:nvSpPr>
          <p:cNvPr id="3" name="Title 2">
            <a:extLst>
              <a:ext uri="{FF2B5EF4-FFF2-40B4-BE49-F238E27FC236}">
                <a16:creationId xmlns:a16="http://schemas.microsoft.com/office/drawing/2014/main" id="{5A9F42F6-7960-309A-0205-0E70F8CAA8D1}"/>
              </a:ext>
            </a:extLst>
          </p:cNvPr>
          <p:cNvSpPr txBox="1">
            <a:spLocks/>
          </p:cNvSpPr>
          <p:nvPr/>
        </p:nvSpPr>
        <p:spPr>
          <a:xfrm>
            <a:off x="251395" y="182516"/>
            <a:ext cx="8435405" cy="1138773"/>
          </a:xfrm>
          <a:prstGeom prst="rect">
            <a:avLst/>
          </a:prstGeom>
          <a:noFill/>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
                <a:ea typeface="Segoe UI Black"/>
                <a:cs typeface="Segoe UI"/>
              </a:rPr>
              <a:t> </a:t>
            </a:r>
            <a:r>
              <a:rPr lang="en-GB" noProof="0">
                <a:solidFill>
                  <a:srgbClr val="EC6097"/>
                </a:solidFill>
                <a:latin typeface="Segoe UI "/>
                <a:ea typeface="Segoe UI Black"/>
                <a:cs typeface="Segoe UI"/>
              </a:rPr>
              <a:t>In this report</a:t>
            </a:r>
            <a:endParaRPr kumimoji="0" lang="en-GB" i="0" u="none" strike="noStrike" kern="1200" cap="none" spc="0" normalizeH="0" baseline="0" noProof="0">
              <a:ln>
                <a:noFill/>
              </a:ln>
              <a:solidFill>
                <a:prstClr val="black"/>
              </a:solidFill>
              <a:effectLst/>
              <a:uLnTx/>
              <a:uFillTx/>
              <a:latin typeface="Segoe UI "/>
              <a:ea typeface="Segoe UI Black" panose="020B0A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
                <a:ea typeface="Segoe UI Black"/>
                <a:cs typeface="Segoe UI"/>
              </a:rPr>
              <a:t>This report presents key data and statistics demonstrating our impact on Net </a:t>
            </a:r>
            <a:r>
              <a:rPr lang="en-GB" sz="2000" b="0" noProof="0">
                <a:solidFill>
                  <a:prstClr val="white"/>
                </a:solidFill>
                <a:latin typeface="Segoe UI "/>
                <a:ea typeface="Segoe UI Black"/>
                <a:cs typeface="Segoe UI"/>
              </a:rPr>
              <a:t>Z</a:t>
            </a:r>
            <a:r>
              <a:rPr kumimoji="0" lang="en-GB" sz="2000" b="0" i="0" u="none" strike="noStrike" kern="1200" cap="none" spc="0" normalizeH="0" baseline="0" noProof="0">
                <a:ln>
                  <a:noFill/>
                </a:ln>
                <a:solidFill>
                  <a:prstClr val="white"/>
                </a:solidFill>
                <a:effectLst/>
                <a:uLnTx/>
                <a:uFillTx/>
                <a:latin typeface="Segoe UI "/>
                <a:ea typeface="Segoe UI Black"/>
                <a:cs typeface="Segoe UI"/>
              </a:rPr>
              <a:t>ero initiatives within local authorities.*</a:t>
            </a:r>
          </a:p>
        </p:txBody>
      </p:sp>
      <p:sp>
        <p:nvSpPr>
          <p:cNvPr id="4" name="TextBox 3">
            <a:extLst>
              <a:ext uri="{FF2B5EF4-FFF2-40B4-BE49-F238E27FC236}">
                <a16:creationId xmlns:a16="http://schemas.microsoft.com/office/drawing/2014/main" id="{671DCFCE-821E-1C32-1A83-2211B7DDD581}"/>
              </a:ext>
            </a:extLst>
          </p:cNvPr>
          <p:cNvSpPr txBox="1"/>
          <p:nvPr/>
        </p:nvSpPr>
        <p:spPr>
          <a:xfrm>
            <a:off x="5110702" y="1730022"/>
            <a:ext cx="2057400"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Quantitative </a:t>
            </a:r>
            <a:b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br>
            <a:r>
              <a:rPr kumimoji="0" lang="en-GB" sz="2000" b="1" i="0" u="none" strike="noStrike" kern="1200" cap="none" spc="0" normalizeH="0" baseline="0" noProof="0">
                <a:ln>
                  <a:noFill/>
                </a:ln>
                <a:solidFill>
                  <a:srgbClr val="EC6097"/>
                </a:solidFill>
                <a:effectLst/>
                <a:uLnTx/>
                <a:uFillTx/>
                <a:latin typeface="Segoe UI" panose="020B0502040204020203" pitchFamily="34" charset="0"/>
                <a:ea typeface="+mn-ea"/>
                <a:cs typeface="Segoe UI" panose="020B0502040204020203" pitchFamily="34" charset="0"/>
              </a:rPr>
              <a:t>evidence </a:t>
            </a:r>
          </a:p>
        </p:txBody>
      </p:sp>
      <p:grpSp>
        <p:nvGrpSpPr>
          <p:cNvPr id="7" name="Group 6">
            <a:extLst>
              <a:ext uri="{FF2B5EF4-FFF2-40B4-BE49-F238E27FC236}">
                <a16:creationId xmlns:a16="http://schemas.microsoft.com/office/drawing/2014/main" id="{8A6EFF81-3018-F284-D9A7-614F4462347C}"/>
              </a:ext>
            </a:extLst>
          </p:cNvPr>
          <p:cNvGrpSpPr/>
          <p:nvPr/>
        </p:nvGrpSpPr>
        <p:grpSpPr>
          <a:xfrm>
            <a:off x="8758519" y="164160"/>
            <a:ext cx="1268296" cy="1138772"/>
            <a:chOff x="7557248" y="100262"/>
            <a:chExt cx="1268296" cy="1138772"/>
          </a:xfrm>
        </p:grpSpPr>
        <p:sp>
          <p:nvSpPr>
            <p:cNvPr id="6" name="Oval 5">
              <a:extLst>
                <a:ext uri="{FF2B5EF4-FFF2-40B4-BE49-F238E27FC236}">
                  <a16:creationId xmlns:a16="http://schemas.microsoft.com/office/drawing/2014/main" id="{2FF94D73-7EEF-6BC1-6C88-D27AA1E8AE8C}"/>
                </a:ext>
              </a:extLst>
            </p:cNvPr>
            <p:cNvSpPr/>
            <p:nvPr/>
          </p:nvSpPr>
          <p:spPr>
            <a:xfrm>
              <a:off x="7557248" y="100262"/>
              <a:ext cx="1268296" cy="1138772"/>
            </a:xfrm>
            <a:prstGeom prst="ellipse">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a:p>
          </p:txBody>
        </p:sp>
        <p:pic>
          <p:nvPicPr>
            <p:cNvPr id="5" name="Picture 4" descr="A logo with a pin on it&#10;&#10;AI-generated content may be incorrect.">
              <a:extLst>
                <a:ext uri="{FF2B5EF4-FFF2-40B4-BE49-F238E27FC236}">
                  <a16:creationId xmlns:a16="http://schemas.microsoft.com/office/drawing/2014/main" id="{18C30003-C495-61EF-B719-E240B147242F}"/>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615597" y="153552"/>
              <a:ext cx="1066957" cy="1066957"/>
            </a:xfrm>
            <a:prstGeom prst="rect">
              <a:avLst/>
            </a:prstGeom>
          </p:spPr>
        </p:pic>
      </p:grpSp>
    </p:spTree>
    <p:extLst>
      <p:ext uri="{BB962C8B-B14F-4D97-AF65-F5344CB8AC3E}">
        <p14:creationId xmlns:p14="http://schemas.microsoft.com/office/powerpoint/2010/main" val="857235630"/>
      </p:ext>
    </p:extLst>
  </p:cSld>
  <p:clrMapOvr>
    <a:masterClrMapping/>
  </p:clrMapOvr>
</p:sld>
</file>

<file path=ppt/theme/theme1.xml><?xml version="1.0" encoding="utf-8"?>
<a:theme xmlns:a="http://schemas.openxmlformats.org/drawingml/2006/main" name="2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2.xml><?xml version="1.0" encoding="utf-8"?>
<a:theme xmlns:a="http://schemas.openxmlformats.org/drawingml/2006/main" name="ESC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ESC theme" id="{0737FA99-82E2-4740-88FC-4AA98ED47B35}" vid="{6D67131D-A280-4FDD-AD39-BAE199419FEF}"/>
    </a:ext>
  </a:extLst>
</a:theme>
</file>

<file path=ppt/theme/theme3.xml><?xml version="1.0" encoding="utf-8"?>
<a:theme xmlns:a="http://schemas.openxmlformats.org/drawingml/2006/main" name="1_ESC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2">
            <a:shade val="15000"/>
          </a:schemeClr>
        </a:lnRef>
        <a:fillRef idx="1">
          <a:schemeClr val="accent2"/>
        </a:fillRef>
        <a:effectRef idx="0">
          <a:schemeClr val="accent2"/>
        </a:effectRef>
        <a:fontRef idx="minor">
          <a:schemeClr val="lt1"/>
        </a:fontRef>
      </a:style>
    </a:sp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ESC theme" id="{0737FA99-82E2-4740-88FC-4AA98ED47B35}" vid="{6D67131D-A280-4FDD-AD39-BAE199419FEF}"/>
    </a:ext>
  </a:extLst>
</a:theme>
</file>

<file path=ppt/theme/theme4.xml><?xml version="1.0" encoding="utf-8"?>
<a:theme xmlns:a="http://schemas.openxmlformats.org/drawingml/2006/main" name="2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marL="342900" marR="0" indent="-342900" algn="l" defTabSz="914400" rtl="0" eaLnBrk="1" fontAlgn="auto" latinLnBrk="0" hangingPunct="1">
          <a:lnSpc>
            <a:spcPct val="100000"/>
          </a:lnSpc>
          <a:spcBef>
            <a:spcPts val="0"/>
          </a:spcBef>
          <a:spcAft>
            <a:spcPts val="0"/>
          </a:spcAft>
          <a:buClr>
            <a:srgbClr val="D96A96"/>
          </a:buClr>
          <a:buSzTx/>
          <a:buFont typeface="Arial" panose="020B0604020202020204" pitchFamily="34" charset="0"/>
          <a:buChar char="•"/>
          <a:tabLst/>
          <a:defRPr kumimoji="0" sz="2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5.xml><?xml version="1.0" encoding="utf-8"?>
<a:theme xmlns:a="http://schemas.openxmlformats.org/drawingml/2006/main" name="3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6.xml><?xml version="1.0" encoding="utf-8"?>
<a:theme xmlns:a="http://schemas.openxmlformats.org/drawingml/2006/main" name="4_Office Theme">
  <a:themeElements>
    <a:clrScheme name="ESC">
      <a:dk1>
        <a:sysClr val="windowText" lastClr="000000"/>
      </a:dk1>
      <a:lt1>
        <a:sysClr val="window" lastClr="FFFFFF"/>
      </a:lt1>
      <a:dk2>
        <a:srgbClr val="393D48"/>
      </a:dk2>
      <a:lt2>
        <a:srgbClr val="F0EBEA"/>
      </a:lt2>
      <a:accent1>
        <a:srgbClr val="EC6097"/>
      </a:accent1>
      <a:accent2>
        <a:srgbClr val="7FC9C9"/>
      </a:accent2>
      <a:accent3>
        <a:srgbClr val="393D48"/>
      </a:accent3>
      <a:accent4>
        <a:srgbClr val="EA9A30"/>
      </a:accent4>
      <a:accent5>
        <a:srgbClr val="9E6AB8"/>
      </a:accent5>
      <a:accent6>
        <a:srgbClr val="98C21E"/>
      </a:accent6>
      <a:hlink>
        <a:srgbClr val="D8B25C"/>
      </a:hlink>
      <a:folHlink>
        <a:srgbClr val="A5AB81"/>
      </a:folHlink>
    </a:clrScheme>
    <a:fontScheme name="ESC">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05.03.19 Corporate slides FINAL.pptx" id="{C87831FA-E44F-4B61-9C55-A851714448C7}" vid="{46BA62B4-9868-403A-AE2D-2290BEAC299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770444EA358A4A88F0B3AE7BE2AA85" ma:contentTypeVersion="15" ma:contentTypeDescription="Create a new document." ma:contentTypeScope="" ma:versionID="4b9fc700d30f4d42db247b3a9759c0ff">
  <xsd:schema xmlns:xsd="http://www.w3.org/2001/XMLSchema" xmlns:xs="http://www.w3.org/2001/XMLSchema" xmlns:p="http://schemas.microsoft.com/office/2006/metadata/properties" xmlns:ns2="7d51b326-2b73-423b-9c83-a608e4458030" xmlns:ns3="0215d19b-6f61-4f3c-aace-35978ab804ab" targetNamespace="http://schemas.microsoft.com/office/2006/metadata/properties" ma:root="true" ma:fieldsID="1a56b572455629f93465bd8926c0806b" ns2:_="" ns3:_="">
    <xsd:import namespace="7d51b326-2b73-423b-9c83-a608e4458030"/>
    <xsd:import namespace="0215d19b-6f61-4f3c-aace-35978ab804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1b326-2b73-423b-9c83-a608e44580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c237d6a-5a32-4419-9e18-68f6dc55d0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15d19b-6f61-4f3c-aace-35978ab804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d51b326-2b73-423b-9c83-a608e445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7E0459-289E-42AA-9F57-ABA19D83376F}">
  <ds:schemaRefs>
    <ds:schemaRef ds:uri="0215d19b-6f61-4f3c-aace-35978ab804ab"/>
    <ds:schemaRef ds:uri="7d51b326-2b73-423b-9c83-a608e44580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B564C4-DC80-4340-B871-1169D0F4C929}">
  <ds:schemaRefs>
    <ds:schemaRef ds:uri="http://schemas.microsoft.com/sharepoint/v3/contenttype/forms"/>
  </ds:schemaRefs>
</ds:datastoreItem>
</file>

<file path=customXml/itemProps3.xml><?xml version="1.0" encoding="utf-8"?>
<ds:datastoreItem xmlns:ds="http://schemas.openxmlformats.org/officeDocument/2006/customXml" ds:itemID="{705FBD2B-4332-43A6-8D56-A45E9378E58E}">
  <ds:schemaRef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7d51b326-2b73-423b-9c83-a608e4458030"/>
    <ds:schemaRef ds:uri="http://purl.org/dc/terms/"/>
    <ds:schemaRef ds:uri="http://www.w3.org/XML/1998/namespace"/>
    <ds:schemaRef ds:uri="http://schemas.microsoft.com/office/infopath/2007/PartnerControls"/>
    <ds:schemaRef ds:uri="0215d19b-6f61-4f3c-aace-35978ab804ab"/>
  </ds:schemaRefs>
</ds:datastoreItem>
</file>

<file path=docProps/app.xml><?xml version="1.0" encoding="utf-8"?>
<Properties xmlns="http://schemas.openxmlformats.org/officeDocument/2006/extended-properties" xmlns:vt="http://schemas.openxmlformats.org/officeDocument/2006/docPropsVTypes">
  <Template/>
  <TotalTime>0</TotalTime>
  <Words>14174</Words>
  <Application>Microsoft Office PowerPoint</Application>
  <PresentationFormat>Widescreen</PresentationFormat>
  <Paragraphs>1025</Paragraphs>
  <Slides>57</Slides>
  <Notes>17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57</vt:i4>
      </vt:variant>
    </vt:vector>
  </HeadingPairs>
  <TitlesOfParts>
    <vt:vector size="75" baseType="lpstr">
      <vt:lpstr>Aptos</vt:lpstr>
      <vt:lpstr>Arial</vt:lpstr>
      <vt:lpstr>Calibri</vt:lpstr>
      <vt:lpstr>Courier New</vt:lpstr>
      <vt:lpstr>Segoe UI</vt:lpstr>
      <vt:lpstr>Segoe UI </vt:lpstr>
      <vt:lpstr>Segoe UI Black</vt:lpstr>
      <vt:lpstr>Segoe UI Bold</vt:lpstr>
      <vt:lpstr>Segoe UI Light</vt:lpstr>
      <vt:lpstr>Segoe UI Semibold</vt:lpstr>
      <vt:lpstr>Times New Roman</vt:lpstr>
      <vt:lpstr>Wingdings</vt:lpstr>
      <vt:lpstr>2_Office Theme</vt:lpstr>
      <vt:lpstr>ESC theme</vt:lpstr>
      <vt:lpstr>1_ESC theme</vt:lpstr>
      <vt:lpstr>2_Office Theme</vt:lpstr>
      <vt:lpstr>3_Office Theme</vt:lpstr>
      <vt:lpstr>4_Office Theme</vt:lpstr>
      <vt:lpstr>Impact Report</vt:lpstr>
      <vt:lpstr>Supporting local authorities to deliver Net Zero faster​</vt:lpstr>
      <vt:lpstr>PowerPoint Presentation</vt:lpstr>
      <vt:lpstr>Impact Hypothesis </vt:lpstr>
      <vt:lpstr>PowerPoint Presentation</vt:lpstr>
      <vt:lpstr>PowerPoint Presentation</vt:lpstr>
      <vt:lpstr>PowerPoint Presentation</vt:lpstr>
      <vt:lpstr>Net Zero Go Impact    Full Report</vt:lpstr>
      <vt:lpstr>PowerPoint Presentation</vt:lpstr>
      <vt:lpstr>Qualitative Evidence</vt:lpstr>
      <vt:lpstr>Method &amp; Sample </vt:lpstr>
      <vt:lpstr>Persona reminder </vt:lpstr>
      <vt:lpstr>Net Zero Go – what our users are saying about us?</vt:lpstr>
      <vt:lpstr>Net Zero Go – what our users are saying about us?</vt:lpstr>
      <vt:lpstr>Net Zero Go – one stop shop for net zero projects</vt:lpstr>
      <vt:lpstr>Net Zero Go – what Net Zero Hubs are saying about us?</vt:lpstr>
      <vt:lpstr>Capabilities – what our users are saying? </vt:lpstr>
      <vt:lpstr>Capacities – what our users are saying? </vt:lpstr>
      <vt:lpstr>Collaboration – what our users are saying? </vt:lpstr>
      <vt:lpstr>Case Studies </vt:lpstr>
      <vt:lpstr>PowerPoint Presentation</vt:lpstr>
      <vt:lpstr>PowerPoint Presentation</vt:lpstr>
      <vt:lpstr>PowerPoint Presentation</vt:lpstr>
      <vt:lpstr>PowerPoint Presentation</vt:lpstr>
      <vt:lpstr>Case Study – GSENZH Learning Group  </vt:lpstr>
      <vt:lpstr>Case Study – GSENZH Learning Group  </vt:lpstr>
      <vt:lpstr>Case Study – GSENZH Learning Group  </vt:lpstr>
      <vt:lpstr>Case Study – GSENZH Learning Group  </vt:lpstr>
      <vt:lpstr>Case Study – GSENZH Learning Group  </vt:lpstr>
      <vt:lpstr>Insights</vt:lpstr>
      <vt:lpstr>Key Insights - Capabilities</vt:lpstr>
      <vt:lpstr>Key Insights – Capacities </vt:lpstr>
      <vt:lpstr>Key Insights – Collaboration </vt:lpstr>
      <vt:lpstr>Key Insights – Collaboration </vt:lpstr>
      <vt:lpstr>Quantitative  Evidence</vt:lpstr>
      <vt:lpstr>PowerPoint Presentation</vt:lpstr>
      <vt:lpstr>PowerPoint Presentation</vt:lpstr>
      <vt:lpstr>Engagement  Impact  Evidence</vt:lpstr>
      <vt:lpstr>Events &amp; webinars</vt:lpstr>
      <vt:lpstr>E-learning</vt:lpstr>
      <vt:lpstr>Knowledge sharing</vt:lpstr>
      <vt:lpstr>Amplification and dissemination</vt:lpstr>
      <vt:lpstr>Connecting the sector</vt:lpstr>
      <vt:lpstr>What would happen if we weren’t here?</vt:lpstr>
      <vt:lpstr>Net Zero Go – value for money for stakeholders What if NZG did not exist?</vt:lpstr>
      <vt:lpstr>Net Zero Go – value for money for users What if NZG did not exist?</vt:lpstr>
      <vt:lpstr>User Engagement</vt:lpstr>
      <vt:lpstr>User Feedback Group</vt:lpstr>
      <vt:lpstr>User Feedback Group</vt:lpstr>
      <vt:lpstr>Summary</vt:lpstr>
      <vt:lpstr>  Summary</vt:lpstr>
      <vt:lpstr>  Looking Forward </vt:lpstr>
      <vt:lpstr>Appendix</vt:lpstr>
      <vt:lpstr>Theory of Change</vt:lpstr>
      <vt:lpstr>Energy Systems Catapult's logic model – Public Sector Decarbonisation example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slide deck</dc:title>
  <dc:subject/>
  <dc:creator>Kat Gut</dc:creator>
  <cp:keywords/>
  <dc:description/>
  <cp:lastModifiedBy>Jack McNougher</cp:lastModifiedBy>
  <cp:revision>2</cp:revision>
  <dcterms:created xsi:type="dcterms:W3CDTF">2019-04-12T12:07:01Z</dcterms:created>
  <dcterms:modified xsi:type="dcterms:W3CDTF">2025-04-15T13:50:00Z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dea0546-b48f-44ab-82aa-59989f5d85cf_Enabled">
    <vt:lpwstr>true</vt:lpwstr>
  </property>
  <property fmtid="{D5CDD505-2E9C-101B-9397-08002B2CF9AE}" pid="3" name="MSIP_Label_cdea0546-b48f-44ab-82aa-59989f5d85cf_SetDate">
    <vt:lpwstr>2023-02-08T10:58:18Z</vt:lpwstr>
  </property>
  <property fmtid="{D5CDD505-2E9C-101B-9397-08002B2CF9AE}" pid="4" name="MSIP_Label_cdea0546-b48f-44ab-82aa-59989f5d85cf_Method">
    <vt:lpwstr>Privileged</vt:lpwstr>
  </property>
  <property fmtid="{D5CDD505-2E9C-101B-9397-08002B2CF9AE}" pid="5" name="MSIP_Label_cdea0546-b48f-44ab-82aa-59989f5d85cf_Name">
    <vt:lpwstr>cdea0546-b48f-44ab-82aa-59989f5d85cf</vt:lpwstr>
  </property>
  <property fmtid="{D5CDD505-2E9C-101B-9397-08002B2CF9AE}" pid="6" name="MSIP_Label_cdea0546-b48f-44ab-82aa-59989f5d85cf_SiteId">
    <vt:lpwstr>532a5fd0-268c-48ff-b181-14740d5d430b</vt:lpwstr>
  </property>
  <property fmtid="{D5CDD505-2E9C-101B-9397-08002B2CF9AE}" pid="7" name="MSIP_Label_cdea0546-b48f-44ab-82aa-59989f5d85cf_ActionId">
    <vt:lpwstr>212366cf-53b4-44d7-9b0e-b3795e539490</vt:lpwstr>
  </property>
  <property fmtid="{D5CDD505-2E9C-101B-9397-08002B2CF9AE}" pid="8" name="MSIP_Label_cdea0546-b48f-44ab-82aa-59989f5d85cf_ContentBits">
    <vt:lpwstr>0</vt:lpwstr>
  </property>
  <property fmtid="{D5CDD505-2E9C-101B-9397-08002B2CF9AE}" pid="9" name="MediaServiceImageTags">
    <vt:lpwstr/>
  </property>
  <property fmtid="{D5CDD505-2E9C-101B-9397-08002B2CF9AE}" pid="10" name="ContentTypeId">
    <vt:lpwstr>0x010100A2770444EA358A4A88F0B3AE7BE2AA85</vt:lpwstr>
  </property>
  <property fmtid="{D5CDD505-2E9C-101B-9397-08002B2CF9AE}" pid="11" name="Devon Keywords">
    <vt:lpwstr>2;#Environment|19c43751-814d-49e6-a7d1-68e34edb6e1a</vt:lpwstr>
  </property>
  <property fmtid="{D5CDD505-2E9C-101B-9397-08002B2CF9AE}" pid="12" name="TaxKeyword">
    <vt:lpwstr/>
  </property>
  <property fmtid="{D5CDD505-2E9C-101B-9397-08002B2CF9AE}" pid="13" name="lcf76f155ced4ddcb4097134ff3c332f">
    <vt:lpwstr/>
  </property>
  <property fmtid="{D5CDD505-2E9C-101B-9397-08002B2CF9AE}" pid="14" name="Devon_x0020_Keywords">
    <vt:lpwstr>2;#Environment|19c43751-814d-49e6-a7d1-68e34edb6e1a</vt:lpwstr>
  </property>
  <property fmtid="{D5CDD505-2E9C-101B-9397-08002B2CF9AE}" pid="15" name="Spatial_x0020_Coverage">
    <vt:lpwstr/>
  </property>
  <property fmtid="{D5CDD505-2E9C-101B-9397-08002B2CF9AE}" pid="16" name="Office_x0020_Location">
    <vt:lpwstr/>
  </property>
  <property fmtid="{D5CDD505-2E9C-101B-9397-08002B2CF9AE}" pid="17" name="Spatial Coverage">
    <vt:lpwstr/>
  </property>
  <property fmtid="{D5CDD505-2E9C-101B-9397-08002B2CF9AE}" pid="18" name="Office Location">
    <vt:lpwstr/>
  </property>
</Properties>
</file>